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326" r:id="rId2"/>
    <p:sldId id="257" r:id="rId3"/>
    <p:sldId id="329" r:id="rId4"/>
    <p:sldId id="259" r:id="rId5"/>
    <p:sldId id="322" r:id="rId6"/>
    <p:sldId id="327" r:id="rId7"/>
    <p:sldId id="261" r:id="rId8"/>
    <p:sldId id="266" r:id="rId9"/>
    <p:sldId id="294" r:id="rId10"/>
    <p:sldId id="298" r:id="rId11"/>
    <p:sldId id="299" r:id="rId12"/>
    <p:sldId id="300" r:id="rId13"/>
    <p:sldId id="282" r:id="rId14"/>
    <p:sldId id="273" r:id="rId15"/>
    <p:sldId id="270" r:id="rId16"/>
    <p:sldId id="268" r:id="rId17"/>
    <p:sldId id="337" r:id="rId18"/>
    <p:sldId id="315" r:id="rId19"/>
    <p:sldId id="316" r:id="rId20"/>
    <p:sldId id="317" r:id="rId21"/>
    <p:sldId id="318" r:id="rId22"/>
    <p:sldId id="319" r:id="rId23"/>
    <p:sldId id="320" r:id="rId24"/>
    <p:sldId id="296" r:id="rId25"/>
    <p:sldId id="302"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Public Sans Thin" panose="020B0604020202020204" charset="0"/>
      <p:regular r:id="rId34"/>
    </p:embeddedFont>
    <p:embeddedFont>
      <p:font typeface="Public Sans Thin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3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78"/>
    <a:srgbClr val="FF924C"/>
    <a:srgbClr val="40245E"/>
    <a:srgbClr val="FFFFFF"/>
    <a:srgbClr val="D9D9D8"/>
    <a:srgbClr val="000000"/>
    <a:srgbClr val="40255D"/>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88" autoAdjust="0"/>
  </p:normalViewPr>
  <p:slideViewPr>
    <p:cSldViewPr snapToGrid="0">
      <p:cViewPr varScale="1">
        <p:scale>
          <a:sx n="60" d="100"/>
          <a:sy n="60" d="100"/>
        </p:scale>
        <p:origin x="308" y="68"/>
      </p:cViewPr>
      <p:guideLst>
        <p:guide pos="2880"/>
        <p:guide orient="horz" pos="3240"/>
      </p:guideLst>
    </p:cSldViewPr>
  </p:slideViewPr>
  <p:notesTextViewPr>
    <p:cViewPr>
      <p:scale>
        <a:sx n="100" d="100"/>
        <a:sy n="100" d="100"/>
      </p:scale>
      <p:origin x="0" y="-828"/>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Siew" userId="ebcb3b7a-df0f-4f30-b967-97c8ddd393d1" providerId="ADAL" clId="{46327112-4086-440A-B289-F252CEE58796}"/>
    <pc:docChg chg="custSel delSld modSld sldOrd">
      <pc:chgData name="Diana Siew" userId="ebcb3b7a-df0f-4f30-b967-97c8ddd393d1" providerId="ADAL" clId="{46327112-4086-440A-B289-F252CEE58796}" dt="2021-12-17T06:04:49.401" v="3254" actId="20577"/>
      <pc:docMkLst>
        <pc:docMk/>
      </pc:docMkLst>
      <pc:sldChg chg="modNotesTx">
        <pc:chgData name="Diana Siew" userId="ebcb3b7a-df0f-4f30-b967-97c8ddd393d1" providerId="ADAL" clId="{46327112-4086-440A-B289-F252CEE58796}" dt="2021-12-17T05:49:56.136" v="2141" actId="113"/>
        <pc:sldMkLst>
          <pc:docMk/>
          <pc:sldMk cId="0" sldId="257"/>
        </pc:sldMkLst>
      </pc:sldChg>
      <pc:sldChg chg="modNotesTx">
        <pc:chgData name="Diana Siew" userId="ebcb3b7a-df0f-4f30-b967-97c8ddd393d1" providerId="ADAL" clId="{46327112-4086-440A-B289-F252CEE58796}" dt="2021-12-14T05:26:34.114" v="1489" actId="20577"/>
        <pc:sldMkLst>
          <pc:docMk/>
          <pc:sldMk cId="0" sldId="259"/>
        </pc:sldMkLst>
      </pc:sldChg>
      <pc:sldChg chg="modNotesTx">
        <pc:chgData name="Diana Siew" userId="ebcb3b7a-df0f-4f30-b967-97c8ddd393d1" providerId="ADAL" clId="{46327112-4086-440A-B289-F252CEE58796}" dt="2021-12-17T05:59:44.783" v="3104" actId="20577"/>
        <pc:sldMkLst>
          <pc:docMk/>
          <pc:sldMk cId="0" sldId="261"/>
        </pc:sldMkLst>
      </pc:sldChg>
      <pc:sldChg chg="modNotesTx">
        <pc:chgData name="Diana Siew" userId="ebcb3b7a-df0f-4f30-b967-97c8ddd393d1" providerId="ADAL" clId="{46327112-4086-440A-B289-F252CEE58796}" dt="2021-12-17T06:00:31.413" v="3134" actId="20577"/>
        <pc:sldMkLst>
          <pc:docMk/>
          <pc:sldMk cId="0" sldId="266"/>
        </pc:sldMkLst>
      </pc:sldChg>
      <pc:sldChg chg="modNotesTx">
        <pc:chgData name="Diana Siew" userId="ebcb3b7a-df0f-4f30-b967-97c8ddd393d1" providerId="ADAL" clId="{46327112-4086-440A-B289-F252CEE58796}" dt="2021-12-17T06:01:57.248" v="3167" actId="20577"/>
        <pc:sldMkLst>
          <pc:docMk/>
          <pc:sldMk cId="0" sldId="268"/>
        </pc:sldMkLst>
      </pc:sldChg>
      <pc:sldChg chg="del">
        <pc:chgData name="Diana Siew" userId="ebcb3b7a-df0f-4f30-b967-97c8ddd393d1" providerId="ADAL" clId="{46327112-4086-440A-B289-F252CEE58796}" dt="2021-12-17T06:03:13.354" v="3189" actId="47"/>
        <pc:sldMkLst>
          <pc:docMk/>
          <pc:sldMk cId="0" sldId="269"/>
        </pc:sldMkLst>
      </pc:sldChg>
      <pc:sldChg chg="modNotesTx">
        <pc:chgData name="Diana Siew" userId="ebcb3b7a-df0f-4f30-b967-97c8ddd393d1" providerId="ADAL" clId="{46327112-4086-440A-B289-F252CEE58796}" dt="2021-12-17T06:01:42.028" v="3152" actId="20577"/>
        <pc:sldMkLst>
          <pc:docMk/>
          <pc:sldMk cId="0" sldId="270"/>
        </pc:sldMkLst>
      </pc:sldChg>
      <pc:sldChg chg="modNotesTx">
        <pc:chgData name="Diana Siew" userId="ebcb3b7a-df0f-4f30-b967-97c8ddd393d1" providerId="ADAL" clId="{46327112-4086-440A-B289-F252CEE58796}" dt="2021-12-17T06:01:28.155" v="3150" actId="6549"/>
        <pc:sldMkLst>
          <pc:docMk/>
          <pc:sldMk cId="0" sldId="273"/>
        </pc:sldMkLst>
      </pc:sldChg>
      <pc:sldChg chg="modNotesTx">
        <pc:chgData name="Diana Siew" userId="ebcb3b7a-df0f-4f30-b967-97c8ddd393d1" providerId="ADAL" clId="{46327112-4086-440A-B289-F252CEE58796}" dt="2021-12-17T06:02:52.383" v="3186" actId="6549"/>
        <pc:sldMkLst>
          <pc:docMk/>
          <pc:sldMk cId="4019494128" sldId="296"/>
        </pc:sldMkLst>
      </pc:sldChg>
      <pc:sldChg chg="modNotesTx">
        <pc:chgData name="Diana Siew" userId="ebcb3b7a-df0f-4f30-b967-97c8ddd393d1" providerId="ADAL" clId="{46327112-4086-440A-B289-F252CEE58796}" dt="2021-12-17T06:01:08.555" v="3149" actId="20577"/>
        <pc:sldMkLst>
          <pc:docMk/>
          <pc:sldMk cId="3488797236" sldId="299"/>
        </pc:sldMkLst>
      </pc:sldChg>
      <pc:sldChg chg="modSp mod ord modNotesTx">
        <pc:chgData name="Diana Siew" userId="ebcb3b7a-df0f-4f30-b967-97c8ddd393d1" providerId="ADAL" clId="{46327112-4086-440A-B289-F252CEE58796}" dt="2021-12-17T06:04:49.401" v="3254" actId="20577"/>
        <pc:sldMkLst>
          <pc:docMk/>
          <pc:sldMk cId="3750321334" sldId="302"/>
        </pc:sldMkLst>
        <pc:spChg chg="mod">
          <ac:chgData name="Diana Siew" userId="ebcb3b7a-df0f-4f30-b967-97c8ddd393d1" providerId="ADAL" clId="{46327112-4086-440A-B289-F252CEE58796}" dt="2021-12-17T06:04:09.788" v="3203" actId="20577"/>
          <ac:spMkLst>
            <pc:docMk/>
            <pc:sldMk cId="3750321334" sldId="302"/>
            <ac:spMk id="6" creationId="{00000000-0000-0000-0000-000000000000}"/>
          </ac:spMkLst>
        </pc:spChg>
        <pc:spChg chg="mod">
          <ac:chgData name="Diana Siew" userId="ebcb3b7a-df0f-4f30-b967-97c8ddd393d1" providerId="ADAL" clId="{46327112-4086-440A-B289-F252CEE58796}" dt="2021-12-17T06:04:26.506" v="3218" actId="20577"/>
          <ac:spMkLst>
            <pc:docMk/>
            <pc:sldMk cId="3750321334" sldId="302"/>
            <ac:spMk id="7" creationId="{00000000-0000-0000-0000-000000000000}"/>
          </ac:spMkLst>
        </pc:spChg>
        <pc:spChg chg="mod">
          <ac:chgData name="Diana Siew" userId="ebcb3b7a-df0f-4f30-b967-97c8ddd393d1" providerId="ADAL" clId="{46327112-4086-440A-B289-F252CEE58796}" dt="2021-12-17T06:04:32.265" v="3229" actId="20577"/>
          <ac:spMkLst>
            <pc:docMk/>
            <pc:sldMk cId="3750321334" sldId="302"/>
            <ac:spMk id="8" creationId="{00000000-0000-0000-0000-000000000000}"/>
          </ac:spMkLst>
        </pc:spChg>
        <pc:spChg chg="mod">
          <ac:chgData name="Diana Siew" userId="ebcb3b7a-df0f-4f30-b967-97c8ddd393d1" providerId="ADAL" clId="{46327112-4086-440A-B289-F252CEE58796}" dt="2021-12-17T06:04:49.401" v="3254" actId="20577"/>
          <ac:spMkLst>
            <pc:docMk/>
            <pc:sldMk cId="3750321334" sldId="302"/>
            <ac:spMk id="9" creationId="{00000000-0000-0000-0000-000000000000}"/>
          </ac:spMkLst>
        </pc:spChg>
      </pc:sldChg>
      <pc:sldChg chg="del">
        <pc:chgData name="Diana Siew" userId="ebcb3b7a-df0f-4f30-b967-97c8ddd393d1" providerId="ADAL" clId="{46327112-4086-440A-B289-F252CEE58796}" dt="2021-12-17T06:03:13.354" v="3189" actId="47"/>
        <pc:sldMkLst>
          <pc:docMk/>
          <pc:sldMk cId="2868117456" sldId="304"/>
        </pc:sldMkLst>
      </pc:sldChg>
      <pc:sldChg chg="modSp mod">
        <pc:chgData name="Diana Siew" userId="ebcb3b7a-df0f-4f30-b967-97c8ddd393d1" providerId="ADAL" clId="{46327112-4086-440A-B289-F252CEE58796}" dt="2021-12-17T06:02:45.898" v="3185" actId="20577"/>
        <pc:sldMkLst>
          <pc:docMk/>
          <pc:sldMk cId="3844456135" sldId="318"/>
        </pc:sldMkLst>
        <pc:spChg chg="mod">
          <ac:chgData name="Diana Siew" userId="ebcb3b7a-df0f-4f30-b967-97c8ddd393d1" providerId="ADAL" clId="{46327112-4086-440A-B289-F252CEE58796}" dt="2021-12-17T06:02:45.898" v="3185" actId="20577"/>
          <ac:spMkLst>
            <pc:docMk/>
            <pc:sldMk cId="3844456135" sldId="318"/>
            <ac:spMk id="73" creationId="{F94599D8-5B88-46CE-8677-BBD3D22D1AEC}"/>
          </ac:spMkLst>
        </pc:spChg>
      </pc:sldChg>
      <pc:sldChg chg="modNotesTx">
        <pc:chgData name="Diana Siew" userId="ebcb3b7a-df0f-4f30-b967-97c8ddd393d1" providerId="ADAL" clId="{46327112-4086-440A-B289-F252CEE58796}" dt="2021-12-17T05:50:35.029" v="2145" actId="20577"/>
        <pc:sldMkLst>
          <pc:docMk/>
          <pc:sldMk cId="3433995306" sldId="322"/>
        </pc:sldMkLst>
      </pc:sldChg>
      <pc:sldChg chg="modNotesTx">
        <pc:chgData name="Diana Siew" userId="ebcb3b7a-df0f-4f30-b967-97c8ddd393d1" providerId="ADAL" clId="{46327112-4086-440A-B289-F252CEE58796}" dt="2021-12-17T05:49:07.364" v="2137" actId="6549"/>
        <pc:sldMkLst>
          <pc:docMk/>
          <pc:sldMk cId="3037207473" sldId="326"/>
        </pc:sldMkLst>
      </pc:sldChg>
      <pc:sldChg chg="modNotesTx">
        <pc:chgData name="Diana Siew" userId="ebcb3b7a-df0f-4f30-b967-97c8ddd393d1" providerId="ADAL" clId="{46327112-4086-440A-B289-F252CEE58796}" dt="2021-12-17T05:56:18.157" v="2665" actId="20577"/>
        <pc:sldMkLst>
          <pc:docMk/>
          <pc:sldMk cId="3815678050" sldId="327"/>
        </pc:sldMkLst>
      </pc:sldChg>
      <pc:sldChg chg="modNotesTx">
        <pc:chgData name="Diana Siew" userId="ebcb3b7a-df0f-4f30-b967-97c8ddd393d1" providerId="ADAL" clId="{46327112-4086-440A-B289-F252CEE58796}" dt="2021-12-14T05:26:08.975" v="1442" actId="20577"/>
        <pc:sldMkLst>
          <pc:docMk/>
          <pc:sldMk cId="63569372" sldId="329"/>
        </pc:sldMkLst>
      </pc:sldChg>
      <pc:sldChg chg="del">
        <pc:chgData name="Diana Siew" userId="ebcb3b7a-df0f-4f30-b967-97c8ddd393d1" providerId="ADAL" clId="{46327112-4086-440A-B289-F252CEE58796}" dt="2021-12-17T06:03:13.354" v="3189" actId="47"/>
        <pc:sldMkLst>
          <pc:docMk/>
          <pc:sldMk cId="2005006375" sldId="331"/>
        </pc:sldMkLst>
      </pc:sldChg>
      <pc:sldChg chg="del">
        <pc:chgData name="Diana Siew" userId="ebcb3b7a-df0f-4f30-b967-97c8ddd393d1" providerId="ADAL" clId="{46327112-4086-440A-B289-F252CEE58796}" dt="2021-12-17T06:03:13.354" v="3189" actId="47"/>
        <pc:sldMkLst>
          <pc:docMk/>
          <pc:sldMk cId="2810825956" sldId="332"/>
        </pc:sldMkLst>
      </pc:sldChg>
      <pc:sldChg chg="del">
        <pc:chgData name="Diana Siew" userId="ebcb3b7a-df0f-4f30-b967-97c8ddd393d1" providerId="ADAL" clId="{46327112-4086-440A-B289-F252CEE58796}" dt="2021-12-17T06:03:13.354" v="3189" actId="47"/>
        <pc:sldMkLst>
          <pc:docMk/>
          <pc:sldMk cId="2784968372" sldId="333"/>
        </pc:sldMkLst>
      </pc:sldChg>
      <pc:sldChg chg="del">
        <pc:chgData name="Diana Siew" userId="ebcb3b7a-df0f-4f30-b967-97c8ddd393d1" providerId="ADAL" clId="{46327112-4086-440A-B289-F252CEE58796}" dt="2021-12-17T06:03:13.354" v="3189" actId="47"/>
        <pc:sldMkLst>
          <pc:docMk/>
          <pc:sldMk cId="372979244" sldId="334"/>
        </pc:sldMkLst>
      </pc:sldChg>
      <pc:sldChg chg="del">
        <pc:chgData name="Diana Siew" userId="ebcb3b7a-df0f-4f30-b967-97c8ddd393d1" providerId="ADAL" clId="{46327112-4086-440A-B289-F252CEE58796}" dt="2021-12-17T06:03:13.354" v="3189" actId="47"/>
        <pc:sldMkLst>
          <pc:docMk/>
          <pc:sldMk cId="3860174866" sldId="336"/>
        </pc:sldMkLst>
      </pc:sldChg>
      <pc:sldChg chg="modNotesTx">
        <pc:chgData name="Diana Siew" userId="ebcb3b7a-df0f-4f30-b967-97c8ddd393d1" providerId="ADAL" clId="{46327112-4086-440A-B289-F252CEE58796}" dt="2021-12-17T06:02:28.464" v="3168" actId="6549"/>
        <pc:sldMkLst>
          <pc:docMk/>
          <pc:sldMk cId="394253924" sldId="33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11109-1B24-46BC-806E-24D757E29533}" type="datetimeFigureOut">
              <a:rPr lang="en-NZ" smtClean="0"/>
              <a:t>17/12/2021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DBF18-DF32-467A-A03A-393CB11473F0}" type="slidenum">
              <a:rPr lang="en-NZ" smtClean="0"/>
              <a:t>‹#›</a:t>
            </a:fld>
            <a:endParaRPr lang="en-NZ"/>
          </a:p>
        </p:txBody>
      </p:sp>
    </p:spTree>
    <p:extLst>
      <p:ext uri="{BB962C8B-B14F-4D97-AF65-F5344CB8AC3E}">
        <p14:creationId xmlns:p14="http://schemas.microsoft.com/office/powerpoint/2010/main" val="627891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MedTech Research Translator is </a:t>
            </a:r>
            <a:r>
              <a:rPr lang="en-NZ" b="0" dirty="0"/>
              <a:t>a new national initiative in medtech research translation hosted by the University of Auckland at the Auckland Bioengineering Institute on behalf of the Consortium for Medical Device Technologies, CMDT partnership. The initiative aims to help accelerate clinical and commercial translation of NZ’s research into economically sustainable ventures. This could be the next Fisher&amp; Paykel Healthcare or a non-profit organisation as long as the ventures adds to NZ’s future  productivity. </a:t>
            </a:r>
          </a:p>
          <a:p>
            <a:endParaRPr lang="en-NZ" dirty="0"/>
          </a:p>
          <a:p>
            <a:r>
              <a:rPr lang="en-NZ" dirty="0"/>
              <a:t>The CMDT is a partnership of AUT, Universities of Auckland, Canterbury and Otago, Victoria University of Wellington and Callaghan Innovation. </a:t>
            </a:r>
          </a:p>
          <a:p>
            <a:r>
              <a:rPr lang="en-NZ" dirty="0"/>
              <a:t>Ara Manawa and I3, the innovation arms of Auckland and </a:t>
            </a:r>
            <a:r>
              <a:rPr lang="en-NZ" dirty="0" err="1"/>
              <a:t>Waitematra</a:t>
            </a:r>
            <a:r>
              <a:rPr lang="en-NZ" dirty="0"/>
              <a:t> DHBs are our latest additions to this consortium. </a:t>
            </a:r>
          </a:p>
          <a:p>
            <a:r>
              <a:rPr lang="en-NZ" dirty="0"/>
              <a:t> </a:t>
            </a:r>
          </a:p>
          <a:p>
            <a:r>
              <a:rPr lang="en-NZ" dirty="0"/>
              <a:t>The CMDT is NZ’s research-industry network and was founded in 2012. Since then, it has led several major initiatives for the MedTech innovation ecosystem including the MedTech Centre of Research Excellence or the MedTech CoRE. The CoRE ended in mid 2021 but it is very much part of the DNA of Te Titoki Mataora. </a:t>
            </a:r>
          </a:p>
          <a:p>
            <a:endParaRPr lang="en-NZ" dirty="0"/>
          </a:p>
          <a:p>
            <a:r>
              <a:rPr lang="en-NZ" dirty="0"/>
              <a:t>Te Titoki Mataora also advances the relationship that was develop between Brain Research NZ and the MedTech CoRE communities in the last 6 years.</a:t>
            </a:r>
          </a:p>
          <a:p>
            <a:endParaRPr lang="en-NZ" dirty="0"/>
          </a:p>
          <a:p>
            <a:r>
              <a:rPr lang="en-NZ" dirty="0"/>
              <a:t>Note that “medtech” refers to devices and digital health technologies including machine learning and AI, as well as technology applications for health literacy.</a:t>
            </a:r>
          </a:p>
        </p:txBody>
      </p:sp>
      <p:sp>
        <p:nvSpPr>
          <p:cNvPr id="4" name="Slide Number Placeholder 3"/>
          <p:cNvSpPr>
            <a:spLocks noGrp="1"/>
          </p:cNvSpPr>
          <p:nvPr>
            <p:ph type="sldNum" sz="quarter" idx="5"/>
          </p:nvPr>
        </p:nvSpPr>
        <p:spPr/>
        <p:txBody>
          <a:bodyPr/>
          <a:lstStyle/>
          <a:p>
            <a:fld id="{26FDBF18-DF32-467A-A03A-393CB11473F0}" type="slidenum">
              <a:rPr lang="en-NZ" smtClean="0"/>
              <a:t>1</a:t>
            </a:fld>
            <a:endParaRPr lang="en-NZ"/>
          </a:p>
        </p:txBody>
      </p:sp>
    </p:spTree>
    <p:extLst>
      <p:ext uri="{BB962C8B-B14F-4D97-AF65-F5344CB8AC3E}">
        <p14:creationId xmlns:p14="http://schemas.microsoft.com/office/powerpoint/2010/main" val="33036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Stage 1 supports collaboration and ideation. </a:t>
            </a:r>
          </a:p>
          <a:p>
            <a:endParaRPr lang="en-NZ" dirty="0"/>
          </a:p>
          <a:p>
            <a:pPr marL="171450" indent="-171450">
              <a:buFont typeface="Arial" panose="020B0604020202020204" pitchFamily="34" charset="0"/>
              <a:buChar char="•"/>
            </a:pPr>
            <a:r>
              <a:rPr lang="en-NZ" dirty="0"/>
              <a:t>This part of the programme was designed based on feedback from researchers where the need for travel support to develop new relationships was identified, especially when new collaborators are in different parts of the country. It scan be used to form new relationships between researchers, clinicians, companies and Māori and </a:t>
            </a:r>
            <a:r>
              <a:rPr lang="en-NZ" dirty="0" err="1"/>
              <a:t>Pasific</a:t>
            </a:r>
            <a:r>
              <a:rPr lang="en-NZ" dirty="0"/>
              <a:t> communities, and support workshops if there are many groups involved. </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Stage 1 funding also supports ideation activities and can be accessed by existing collaborators that are developing new concepts that they have not worked on together before.</a:t>
            </a:r>
          </a:p>
          <a:p>
            <a:pPr marL="0" indent="0">
              <a:buFont typeface="Arial" panose="020B0604020202020204" pitchFamily="34" charset="0"/>
              <a:buNone/>
            </a:pPr>
            <a:endParaRPr lang="en-NZ" dirty="0"/>
          </a:p>
          <a:p>
            <a:pPr marL="171450" indent="-171450">
              <a:buFont typeface="Arial" panose="020B0604020202020204" pitchFamily="34" charset="0"/>
              <a:buChar char="•"/>
            </a:pPr>
            <a:r>
              <a:rPr lang="en-NZ" dirty="0"/>
              <a:t>Projects between 10-20 K are sought and there is an annual pool of 140K set aside for this. </a:t>
            </a:r>
          </a:p>
          <a:p>
            <a:pPr marL="0" indent="0">
              <a:buFont typeface="Arial" panose="020B0604020202020204" pitchFamily="34" charset="0"/>
              <a:buNone/>
            </a:pPr>
            <a:endParaRPr lang="en-NZ" dirty="0"/>
          </a:p>
          <a:p>
            <a:pPr marL="171450" indent="-171450">
              <a:buFont typeface="Arial" panose="020B0604020202020204" pitchFamily="34" charset="0"/>
              <a:buChar char="•"/>
            </a:pPr>
            <a:r>
              <a:rPr lang="en-NZ" dirty="0"/>
              <a:t>This is an open </a:t>
            </a:r>
            <a:r>
              <a:rPr lang="en-NZ" dirty="0" err="1"/>
              <a:t>RfP</a:t>
            </a:r>
            <a:r>
              <a:rPr lang="en-NZ" dirty="0"/>
              <a:t> with awards announced every two months. Submissions can be made any time starting now.</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10</a:t>
            </a:fld>
            <a:endParaRPr lang="en-NZ"/>
          </a:p>
        </p:txBody>
      </p:sp>
    </p:spTree>
    <p:extLst>
      <p:ext uri="{BB962C8B-B14F-4D97-AF65-F5344CB8AC3E}">
        <p14:creationId xmlns:p14="http://schemas.microsoft.com/office/powerpoint/2010/main" val="228896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Stage 2 Concept seeding fund is to help identify ideas with the potential to become viable clinical applications and commercial opportunities.</a:t>
            </a:r>
          </a:p>
          <a:p>
            <a:endParaRPr lang="en-NZ" dirty="0"/>
          </a:p>
          <a:p>
            <a:r>
              <a:rPr lang="en-NZ" dirty="0"/>
              <a:t>The </a:t>
            </a:r>
            <a:r>
              <a:rPr lang="en-NZ" b="1" dirty="0"/>
              <a:t>emphasis is on translational research </a:t>
            </a:r>
            <a:r>
              <a:rPr lang="en-NZ" dirty="0"/>
              <a:t>and projects are expected to build on proven basic research and take the idea to early stage prototypes for proof of concept particularly from a clinical perspective. </a:t>
            </a:r>
          </a:p>
          <a:p>
            <a:endParaRPr lang="en-NZ" dirty="0"/>
          </a:p>
          <a:p>
            <a:r>
              <a:rPr lang="en-NZ" dirty="0"/>
              <a:t>Projects of between 40-80K are sought with typical completion of about 12 months from starting date.</a:t>
            </a:r>
          </a:p>
          <a:p>
            <a:r>
              <a:rPr lang="en-NZ" dirty="0"/>
              <a:t>About 1.2M has been allocated to this stage, to fund between 15-20 seed projects of mixed sizes.</a:t>
            </a:r>
          </a:p>
          <a:p>
            <a:endParaRPr lang="en-NZ" dirty="0"/>
          </a:p>
          <a:p>
            <a:r>
              <a:rPr lang="en-NZ" dirty="0"/>
              <a:t>There will be two calls for proposals a year. The </a:t>
            </a:r>
            <a:r>
              <a:rPr lang="en-NZ" dirty="0" err="1"/>
              <a:t>RfP</a:t>
            </a:r>
            <a:r>
              <a:rPr lang="en-NZ" dirty="0"/>
              <a:t> for the first 2022 funding round is out at the moment and can be found on the cmdt website.</a:t>
            </a:r>
          </a:p>
          <a:p>
            <a:endParaRPr lang="en-NZ" dirty="0"/>
          </a:p>
          <a:p>
            <a:endParaRPr lang="en-NZ" dirty="0"/>
          </a:p>
          <a:p>
            <a:r>
              <a:rPr lang="en-NZ" dirty="0"/>
              <a:t> </a:t>
            </a:r>
          </a:p>
          <a:p>
            <a:r>
              <a:rPr lang="en-NZ" dirty="0"/>
              <a:t> </a:t>
            </a:r>
          </a:p>
        </p:txBody>
      </p:sp>
      <p:sp>
        <p:nvSpPr>
          <p:cNvPr id="4" name="Slide Number Placeholder 3"/>
          <p:cNvSpPr>
            <a:spLocks noGrp="1"/>
          </p:cNvSpPr>
          <p:nvPr>
            <p:ph type="sldNum" sz="quarter" idx="5"/>
          </p:nvPr>
        </p:nvSpPr>
        <p:spPr/>
        <p:txBody>
          <a:bodyPr/>
          <a:lstStyle/>
          <a:p>
            <a:fld id="{26FDBF18-DF32-467A-A03A-393CB11473F0}" type="slidenum">
              <a:rPr lang="en-NZ" smtClean="0"/>
              <a:t>11</a:t>
            </a:fld>
            <a:endParaRPr lang="en-NZ"/>
          </a:p>
        </p:txBody>
      </p:sp>
    </p:spTree>
    <p:extLst>
      <p:ext uri="{BB962C8B-B14F-4D97-AF65-F5344CB8AC3E}">
        <p14:creationId xmlns:p14="http://schemas.microsoft.com/office/powerpoint/2010/main" val="254902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Stage 3 Acceleration fund support project teams refine their technologies once proof of concept is established.</a:t>
            </a:r>
          </a:p>
          <a:p>
            <a:endParaRPr lang="en-NZ" dirty="0"/>
          </a:p>
          <a:p>
            <a:r>
              <a:rPr lang="en-NZ" dirty="0"/>
              <a:t>It can be used to support the next stage of prototypes, small scale trials and preparation for commercial readiness.</a:t>
            </a:r>
          </a:p>
          <a:p>
            <a:endParaRPr lang="en-NZ" dirty="0"/>
          </a:p>
          <a:p>
            <a:r>
              <a:rPr lang="en-NZ" dirty="0"/>
              <a:t>Applications are by invitation and in the first place, will support projects that have come through the Stage 2 process and which have been completed successfully.</a:t>
            </a:r>
          </a:p>
          <a:p>
            <a:endParaRPr lang="en-NZ" dirty="0"/>
          </a:p>
          <a:p>
            <a:r>
              <a:rPr lang="en-NZ" dirty="0"/>
              <a:t>About 600K for this stage, funding up to 6 projects of 100K annually. The fund will run twice a year following similar timelines for the Stage 2 funding.</a:t>
            </a:r>
          </a:p>
          <a:p>
            <a:endParaRPr lang="en-NZ" dirty="0"/>
          </a:p>
          <a:p>
            <a:r>
              <a:rPr lang="en-NZ" dirty="0"/>
              <a:t>In 2022, the first year of funding, we are looking for projects that were supported via the MedTech CoRE contestable process to provide continuity for the teams. </a:t>
            </a:r>
          </a:p>
          <a:p>
            <a:endParaRPr lang="en-NZ" dirty="0"/>
          </a:p>
          <a:p>
            <a:r>
              <a:rPr lang="en-NZ" dirty="0"/>
              <a:t>We will from time to time put out expressions of interest for projects that have come from other sources of funding. </a:t>
            </a:r>
          </a:p>
          <a:p>
            <a:endParaRPr lang="en-NZ" dirty="0"/>
          </a:p>
          <a:p>
            <a:r>
              <a:rPr lang="en-NZ" dirty="0"/>
              <a:t>Please register your interest for the Acceleration fund on our website,.</a:t>
            </a:r>
          </a:p>
          <a:p>
            <a:r>
              <a:rPr lang="en-NZ" dirty="0"/>
              <a:t>If you are part of a CMDT partner organisation, seek out the RAP Exec team member from you organisation or talk to your Tech Transfer office and they will circle back to us.  </a:t>
            </a:r>
          </a:p>
        </p:txBody>
      </p:sp>
      <p:sp>
        <p:nvSpPr>
          <p:cNvPr id="4" name="Slide Number Placeholder 3"/>
          <p:cNvSpPr>
            <a:spLocks noGrp="1"/>
          </p:cNvSpPr>
          <p:nvPr>
            <p:ph type="sldNum" sz="quarter" idx="5"/>
          </p:nvPr>
        </p:nvSpPr>
        <p:spPr/>
        <p:txBody>
          <a:bodyPr/>
          <a:lstStyle/>
          <a:p>
            <a:fld id="{26FDBF18-DF32-467A-A03A-393CB11473F0}" type="slidenum">
              <a:rPr lang="en-NZ" smtClean="0"/>
              <a:t>12</a:t>
            </a:fld>
            <a:endParaRPr lang="en-NZ"/>
          </a:p>
        </p:txBody>
      </p:sp>
    </p:spTree>
    <p:extLst>
      <p:ext uri="{BB962C8B-B14F-4D97-AF65-F5344CB8AC3E}">
        <p14:creationId xmlns:p14="http://schemas.microsoft.com/office/powerpoint/2010/main" val="3327409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This is the funding timeframe for 2022 which is has been published on the CMDT website.</a:t>
            </a:r>
          </a:p>
          <a:p>
            <a:endParaRPr lang="en-NZ"/>
          </a:p>
          <a:p>
            <a:r>
              <a:rPr lang="en-NZ"/>
              <a:t>Stage 1 projects can be submitted anytime but will be assessed every two months. Funding will be awarded within 2-3 weeks of the Proposals due date.</a:t>
            </a:r>
          </a:p>
          <a:p>
            <a:endParaRPr lang="en-NZ"/>
          </a:p>
          <a:p>
            <a:r>
              <a:rPr lang="en-NZ"/>
              <a:t>Stage 2 and 3 funding is twice a year in March and August. And funding will be awarded 4 -8  of the Proposals due date..</a:t>
            </a:r>
          </a:p>
        </p:txBody>
      </p:sp>
      <p:sp>
        <p:nvSpPr>
          <p:cNvPr id="4" name="Slide Number Placeholder 3"/>
          <p:cNvSpPr>
            <a:spLocks noGrp="1"/>
          </p:cNvSpPr>
          <p:nvPr>
            <p:ph type="sldNum" sz="quarter" idx="5"/>
          </p:nvPr>
        </p:nvSpPr>
        <p:spPr/>
        <p:txBody>
          <a:bodyPr/>
          <a:lstStyle/>
          <a:p>
            <a:fld id="{26FDBF18-DF32-467A-A03A-393CB11473F0}" type="slidenum">
              <a:rPr lang="en-NZ" smtClean="0"/>
              <a:t>13</a:t>
            </a:fld>
            <a:endParaRPr lang="en-NZ"/>
          </a:p>
        </p:txBody>
      </p:sp>
    </p:spTree>
    <p:extLst>
      <p:ext uri="{BB962C8B-B14F-4D97-AF65-F5344CB8AC3E}">
        <p14:creationId xmlns:p14="http://schemas.microsoft.com/office/powerpoint/2010/main" val="357013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14</a:t>
            </a:fld>
            <a:endParaRPr lang="en-NZ"/>
          </a:p>
        </p:txBody>
      </p:sp>
    </p:spTree>
    <p:extLst>
      <p:ext uri="{BB962C8B-B14F-4D97-AF65-F5344CB8AC3E}">
        <p14:creationId xmlns:p14="http://schemas.microsoft.com/office/powerpoint/2010/main" val="1094256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15</a:t>
            </a:fld>
            <a:endParaRPr lang="en-NZ"/>
          </a:p>
        </p:txBody>
      </p:sp>
    </p:spTree>
    <p:extLst>
      <p:ext uri="{BB962C8B-B14F-4D97-AF65-F5344CB8AC3E}">
        <p14:creationId xmlns:p14="http://schemas.microsoft.com/office/powerpoint/2010/main" val="491885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Healthtech Capability Programme helps develop the foundations for research translation in NZ and focuses on building skills that will be important to researchers and start ups in the future.</a:t>
            </a:r>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16</a:t>
            </a:fld>
            <a:endParaRPr lang="en-NZ"/>
          </a:p>
        </p:txBody>
      </p:sp>
    </p:spTree>
    <p:extLst>
      <p:ext uri="{BB962C8B-B14F-4D97-AF65-F5344CB8AC3E}">
        <p14:creationId xmlns:p14="http://schemas.microsoft.com/office/powerpoint/2010/main" val="3907154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Healthtech Capability programme comprises 6 modules of work. </a:t>
            </a:r>
          </a:p>
          <a:p>
            <a:endParaRPr lang="en-NZ" dirty="0"/>
          </a:p>
          <a:p>
            <a:r>
              <a:rPr lang="en-NZ" dirty="0"/>
              <a:t>Whilst the Healthtech Capability Programme has its own Exec team to oversee the programme, each module is led by a group that is responsible for developing the vision behind each module, its objectives and the activities to achieve this. Everyone in the community is able to participate. If interested please sign up through the website or contact the people here.</a:t>
            </a:r>
          </a:p>
          <a:p>
            <a:endParaRPr lang="en-NZ" dirty="0"/>
          </a:p>
          <a:p>
            <a:r>
              <a:rPr lang="en-NZ" dirty="0"/>
              <a:t>We will now go through each module at a high level and highlight some interesting initiatives that are just underway.  </a:t>
            </a:r>
          </a:p>
          <a:p>
            <a:endParaRPr lang="en-NZ" dirty="0"/>
          </a:p>
          <a:p>
            <a:r>
              <a:rPr lang="en-NZ" dirty="0"/>
              <a:t>  </a:t>
            </a:r>
          </a:p>
        </p:txBody>
      </p:sp>
      <p:sp>
        <p:nvSpPr>
          <p:cNvPr id="4" name="Slide Number Placeholder 3"/>
          <p:cNvSpPr>
            <a:spLocks noGrp="1"/>
          </p:cNvSpPr>
          <p:nvPr>
            <p:ph type="sldNum" sz="quarter" idx="5"/>
          </p:nvPr>
        </p:nvSpPr>
        <p:spPr/>
        <p:txBody>
          <a:bodyPr/>
          <a:lstStyle/>
          <a:p>
            <a:fld id="{26FDBF18-DF32-467A-A03A-393CB11473F0}" type="slidenum">
              <a:rPr lang="en-NZ" smtClean="0"/>
              <a:t>17</a:t>
            </a:fld>
            <a:endParaRPr lang="en-NZ"/>
          </a:p>
        </p:txBody>
      </p:sp>
    </p:spTree>
    <p:extLst>
      <p:ext uri="{BB962C8B-B14F-4D97-AF65-F5344CB8AC3E}">
        <p14:creationId xmlns:p14="http://schemas.microsoft.com/office/powerpoint/2010/main" val="60341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289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31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a:t>
            </a:r>
            <a:r>
              <a:rPr lang="en-NZ" dirty="0" err="1"/>
              <a:t>Titioki</a:t>
            </a:r>
            <a:r>
              <a:rPr lang="en-NZ" dirty="0"/>
              <a:t> Mataora MedTech Research Translator was developed to take public funded research and turn this into technologies which will help provide better healthcare for patients </a:t>
            </a:r>
          </a:p>
          <a:p>
            <a:r>
              <a:rPr lang="en-NZ" dirty="0"/>
              <a:t>and grow NZ’s medtech sector, now worth &gt;2B .</a:t>
            </a:r>
          </a:p>
          <a:p>
            <a:endParaRPr lang="en-NZ" dirty="0"/>
          </a:p>
          <a:p>
            <a:r>
              <a:rPr lang="en-NZ" dirty="0"/>
              <a:t>Although dominated by Fisher &amp; Paykel healthcare, there is a strong group of second tier of up coming established medtech companies in NZ today spread around the country such as </a:t>
            </a:r>
            <a:r>
              <a:rPr lang="en-NZ" dirty="0" err="1"/>
              <a:t>Aroa</a:t>
            </a:r>
            <a:r>
              <a:rPr lang="en-NZ" dirty="0"/>
              <a:t> Biomedical, </a:t>
            </a:r>
            <a:r>
              <a:rPr lang="en-NZ" dirty="0" err="1"/>
              <a:t>Volpara</a:t>
            </a:r>
            <a:r>
              <a:rPr lang="en-NZ" dirty="0"/>
              <a:t>, ARANZ Medical and Pacific Edge in Auckland, Wellington, Christchurch and Dunedin, respectively. </a:t>
            </a:r>
          </a:p>
          <a:p>
            <a:endParaRPr lang="en-NZ" dirty="0"/>
          </a:p>
          <a:p>
            <a:r>
              <a:rPr lang="en-NZ" b="0" dirty="0"/>
              <a:t>Te Titoki Mataora advances and extends a successful translational programme piloted through the MedTech CoRE and refined over the last 6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The programme spun out 18 deep tech medtech companies of which 12 </a:t>
            </a:r>
            <a:r>
              <a:rPr lang="en-AU" b="0" dirty="0"/>
              <a:t>are actively growing.</a:t>
            </a:r>
            <a:endParaRPr lang="en-NZ"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t>They have collectively added 85 new high value jobs into the economy and are valued around 83M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Three of these companies - The Insides Company, </a:t>
            </a:r>
            <a:r>
              <a:rPr lang="en-NZ" dirty="0" err="1"/>
              <a:t>Formus</a:t>
            </a:r>
            <a:r>
              <a:rPr lang="en-NZ" dirty="0"/>
              <a:t> Labs and Alimetry shown here – are </a:t>
            </a:r>
            <a:r>
              <a:rPr lang="en-AU" dirty="0"/>
              <a:t>globally competitive and in </a:t>
            </a:r>
            <a:r>
              <a:rPr lang="en-NZ" dirty="0"/>
              <a:t>recognised by the</a:t>
            </a:r>
            <a:r>
              <a:rPr lang="en-AU" dirty="0"/>
              <a:t> Technology Innovation Network/TIN reports </a:t>
            </a:r>
            <a:r>
              <a:rPr lang="en-NZ" dirty="0"/>
              <a:t> as game changers in their field</a:t>
            </a:r>
            <a:r>
              <a:rPr lang="en-AU" dirty="0"/>
              <a:t>s.</a:t>
            </a:r>
            <a:endParaRPr lang="en-NZ" dirty="0"/>
          </a:p>
          <a:p>
            <a:endParaRPr lang="en-NZ" dirty="0"/>
          </a:p>
          <a:p>
            <a:r>
              <a:rPr lang="en-NZ" dirty="0"/>
              <a:t>Te Titoki Mataora seeks to create more of such companies by supporting research groups to </a:t>
            </a:r>
            <a:r>
              <a:rPr lang="en-AU" dirty="0"/>
              <a:t>develop </a:t>
            </a:r>
            <a:r>
              <a:rPr lang="en-NZ" dirty="0"/>
              <a:t>medical devices and digital health technologies that are economically viable so that what is developed reaches the public and makes an impact from  health, social and economic perspectives. It also aims to accelerate the translation of research into the clinical and commercial arena.</a:t>
            </a:r>
          </a:p>
          <a:p>
            <a:endParaRPr lang="en-NZ" dirty="0"/>
          </a:p>
          <a:p>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a:t>
            </a:fld>
            <a:endParaRPr lang="en-NZ"/>
          </a:p>
        </p:txBody>
      </p:sp>
    </p:spTree>
    <p:extLst>
      <p:ext uri="{BB962C8B-B14F-4D97-AF65-F5344CB8AC3E}">
        <p14:creationId xmlns:p14="http://schemas.microsoft.com/office/powerpoint/2010/main" val="3056996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531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210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23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FDBF18-DF32-467A-A03A-393CB11473F0}"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481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24</a:t>
            </a:fld>
            <a:endParaRPr lang="en-NZ"/>
          </a:p>
        </p:txBody>
      </p:sp>
    </p:spTree>
    <p:extLst>
      <p:ext uri="{BB962C8B-B14F-4D97-AF65-F5344CB8AC3E}">
        <p14:creationId xmlns:p14="http://schemas.microsoft.com/office/powerpoint/2010/main" val="1437641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This is an exciting new programme that provides our community with building blocks to effectively develop and accelerates medical device and digital health technology innovation for NZ’s future.</a:t>
            </a:r>
          </a:p>
          <a:p>
            <a:r>
              <a:rPr lang="en-US" dirty="0"/>
              <a:t>Companies that came out of the MedTech CoRE process, the predecessor of the RAP, indicated that the CoRE translational programme helped accelerate their growth by an average of 3-4 years. </a:t>
            </a:r>
          </a:p>
          <a:p>
            <a:r>
              <a:rPr lang="en-US" dirty="0"/>
              <a:t>We will be build on this.</a:t>
            </a:r>
          </a:p>
          <a:p>
            <a:endParaRPr lang="en-US" dirty="0"/>
          </a:p>
          <a:p>
            <a:r>
              <a:rPr lang="en-US" dirty="0"/>
              <a:t>We hope you will join us on this journey we are about to embark on. </a:t>
            </a:r>
          </a:p>
          <a:p>
            <a:endParaRPr lang="en-US" dirty="0"/>
          </a:p>
          <a:p>
            <a:r>
              <a:rPr lang="en-US" dirty="0"/>
              <a:t>The team behind Te Titoki Mataora MedTech Research Translator is here to help so please reach out to us.</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25</a:t>
            </a:fld>
            <a:endParaRPr lang="en-NZ"/>
          </a:p>
        </p:txBody>
      </p:sp>
    </p:spTree>
    <p:extLst>
      <p:ext uri="{BB962C8B-B14F-4D97-AF65-F5344CB8AC3E}">
        <p14:creationId xmlns:p14="http://schemas.microsoft.com/office/powerpoint/2010/main" val="45785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is a name gifted by the Turuwhenua whanau.</a:t>
            </a:r>
          </a:p>
          <a:p>
            <a:r>
              <a:rPr lang="en-NZ" dirty="0"/>
              <a:t>Our connection to the whanau is through Jason Turuwhenua who is Associate Director Māori at the Auckland Bioengineering Institute.</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3</a:t>
            </a:fld>
            <a:endParaRPr lang="en-NZ"/>
          </a:p>
        </p:txBody>
      </p:sp>
    </p:spTree>
    <p:extLst>
      <p:ext uri="{BB962C8B-B14F-4D97-AF65-F5344CB8AC3E}">
        <p14:creationId xmlns:p14="http://schemas.microsoft.com/office/powerpoint/2010/main" val="2018154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five objectives of Te Titoki Mataora.</a:t>
            </a:r>
          </a:p>
        </p:txBody>
      </p:sp>
      <p:sp>
        <p:nvSpPr>
          <p:cNvPr id="4" name="Slide Number Placeholder 3"/>
          <p:cNvSpPr>
            <a:spLocks noGrp="1"/>
          </p:cNvSpPr>
          <p:nvPr>
            <p:ph type="sldNum" sz="quarter" idx="5"/>
          </p:nvPr>
        </p:nvSpPr>
        <p:spPr/>
        <p:txBody>
          <a:bodyPr/>
          <a:lstStyle/>
          <a:p>
            <a:fld id="{26FDBF18-DF32-467A-A03A-393CB11473F0}" type="slidenum">
              <a:rPr lang="en-NZ" smtClean="0"/>
              <a:t>4</a:t>
            </a:fld>
            <a:endParaRPr lang="en-NZ"/>
          </a:p>
        </p:txBody>
      </p:sp>
    </p:spTree>
    <p:extLst>
      <p:ext uri="{BB962C8B-B14F-4D97-AF65-F5344CB8AC3E}">
        <p14:creationId xmlns:p14="http://schemas.microsoft.com/office/powerpoint/2010/main" val="249120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is co-funded by MBIE and the University of Auckland to a total of about 10M over 3 years. It is made up of two intertwined programmes as shown here</a:t>
            </a:r>
          </a:p>
          <a:p>
            <a:endParaRPr lang="en-NZ" dirty="0"/>
          </a:p>
          <a:p>
            <a:pPr marL="171450" indent="-171450">
              <a:buFontTx/>
              <a:buChar char="-"/>
            </a:pPr>
            <a:r>
              <a:rPr lang="en-NZ" dirty="0"/>
              <a:t>The Research Acceleration Programme is a </a:t>
            </a:r>
            <a:r>
              <a:rPr lang="en-NZ" b="1" dirty="0"/>
              <a:t>contestable fund to support early stage concepts and accelerate clinical uptake and commercialisation. </a:t>
            </a:r>
            <a:r>
              <a:rPr lang="en-NZ" dirty="0"/>
              <a:t>This part of the programme is funded by MBIE </a:t>
            </a:r>
          </a:p>
          <a:p>
            <a:pPr marL="171450" indent="-171450">
              <a:buFontTx/>
              <a:buChar char="-"/>
            </a:pPr>
            <a:endParaRPr lang="en-NZ" dirty="0"/>
          </a:p>
          <a:p>
            <a:pPr marL="171450" indent="-171450">
              <a:buFontTx/>
              <a:buChar char="-"/>
            </a:pPr>
            <a:r>
              <a:rPr lang="en-NZ" dirty="0"/>
              <a:t>The Healthtech Capability Programme helps to </a:t>
            </a:r>
            <a:r>
              <a:rPr lang="en-NZ" b="1" dirty="0"/>
              <a:t>develop new knowledge and expertise in bench to bedside applications. </a:t>
            </a:r>
            <a:r>
              <a:rPr lang="en-NZ" dirty="0"/>
              <a:t> It also provides new opportunities for students, and early and mid-career researchers and clinicians to grow in their careers. The Healthtech Capability Programme is funded by the University of Auckland with in-kind contributions from our university partners. </a:t>
            </a:r>
          </a:p>
          <a:p>
            <a:pPr marL="171450" indent="-171450">
              <a:buFontTx/>
              <a:buChar char="-"/>
            </a:pPr>
            <a:endParaRPr lang="en-NZ" dirty="0"/>
          </a:p>
          <a:p>
            <a:pPr marL="0" indent="0">
              <a:buFontTx/>
              <a:buNone/>
            </a:pPr>
            <a:r>
              <a:rPr lang="en-NZ" dirty="0"/>
              <a:t>Te Titoki Mataora also brings together the Medtech Research and Aoteroa Brain Networks curated through the Medtech and Brain NZ </a:t>
            </a:r>
            <a:r>
              <a:rPr lang="en-NZ" dirty="0" err="1"/>
              <a:t>CoREs</a:t>
            </a:r>
            <a:r>
              <a:rPr lang="en-NZ" dirty="0"/>
              <a:t> to create new opportunities for NZ in neuro-technologies and achieve greater capacity for NZ in medtech translation.</a:t>
            </a:r>
          </a:p>
        </p:txBody>
      </p:sp>
      <p:sp>
        <p:nvSpPr>
          <p:cNvPr id="4" name="Slide Number Placeholder 3"/>
          <p:cNvSpPr>
            <a:spLocks noGrp="1"/>
          </p:cNvSpPr>
          <p:nvPr>
            <p:ph type="sldNum" sz="quarter" idx="5"/>
          </p:nvPr>
        </p:nvSpPr>
        <p:spPr/>
        <p:txBody>
          <a:bodyPr/>
          <a:lstStyle/>
          <a:p>
            <a:fld id="{26FDBF18-DF32-467A-A03A-393CB11473F0}" type="slidenum">
              <a:rPr lang="en-NZ" smtClean="0"/>
              <a:t>5</a:t>
            </a:fld>
            <a:endParaRPr lang="en-NZ"/>
          </a:p>
        </p:txBody>
      </p:sp>
    </p:spTree>
    <p:extLst>
      <p:ext uri="{BB962C8B-B14F-4D97-AF65-F5344CB8AC3E}">
        <p14:creationId xmlns:p14="http://schemas.microsoft.com/office/powerpoint/2010/main" val="286638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Te Titoki Mataora not a standalone initiative.</a:t>
            </a:r>
          </a:p>
          <a:p>
            <a:r>
              <a:rPr lang="en-NZ" dirty="0"/>
              <a:t>It is one of the pieces of the jigsaw contributing to Medtech-iQ, a national medtech innovation hub for NZ that is currently in planning stages.</a:t>
            </a:r>
          </a:p>
          <a:p>
            <a:r>
              <a:rPr lang="en-NZ" dirty="0"/>
              <a:t>Medtech-iQ will make NZ’s medtech innovation activities visible globally by accelerating research translation into clinic and  growth of commercially viable companies. It will create opportunities for employment and contribute to social/health outcomes.</a:t>
            </a:r>
          </a:p>
          <a:p>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6</a:t>
            </a:fld>
            <a:endParaRPr lang="en-NZ"/>
          </a:p>
        </p:txBody>
      </p:sp>
    </p:spTree>
    <p:extLst>
      <p:ext uri="{BB962C8B-B14F-4D97-AF65-F5344CB8AC3E}">
        <p14:creationId xmlns:p14="http://schemas.microsoft.com/office/powerpoint/2010/main" val="3634604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Research Acceleration programme is our contestable fund to develop new opportunities from NZ’s health related research. </a:t>
            </a:r>
          </a:p>
          <a:p>
            <a:endParaRPr lang="en-NZ" dirty="0"/>
          </a:p>
          <a:p>
            <a:r>
              <a:rPr lang="en-NZ" dirty="0"/>
              <a:t>It is based on a pilot translational programme (600K/year) that has been refined over the last 6 years of the MedTech CoRE. </a:t>
            </a:r>
          </a:p>
        </p:txBody>
      </p:sp>
      <p:sp>
        <p:nvSpPr>
          <p:cNvPr id="4" name="Slide Number Placeholder 3"/>
          <p:cNvSpPr>
            <a:spLocks noGrp="1"/>
          </p:cNvSpPr>
          <p:nvPr>
            <p:ph type="sldNum" sz="quarter" idx="5"/>
          </p:nvPr>
        </p:nvSpPr>
        <p:spPr/>
        <p:txBody>
          <a:bodyPr/>
          <a:lstStyle/>
          <a:p>
            <a:fld id="{26FDBF18-DF32-467A-A03A-393CB11473F0}" type="slidenum">
              <a:rPr lang="en-NZ" smtClean="0"/>
              <a:t>7</a:t>
            </a:fld>
            <a:endParaRPr lang="en-NZ"/>
          </a:p>
        </p:txBody>
      </p:sp>
    </p:spTree>
    <p:extLst>
      <p:ext uri="{BB962C8B-B14F-4D97-AF65-F5344CB8AC3E}">
        <p14:creationId xmlns:p14="http://schemas.microsoft.com/office/powerpoint/2010/main" val="38817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 high level picture of the path to transition  public funded research into sustainably useful clinical solutions.</a:t>
            </a:r>
          </a:p>
          <a:p>
            <a:endParaRPr lang="en-NZ" dirty="0"/>
          </a:p>
          <a:p>
            <a:r>
              <a:rPr lang="en-NZ" dirty="0"/>
              <a:t>However, there is </a:t>
            </a:r>
            <a:r>
              <a:rPr lang="en-NZ" b="1" dirty="0"/>
              <a:t>still a gap in the system at the very early stage commercialisation end of the medtech innovation pipeline </a:t>
            </a:r>
            <a:r>
              <a:rPr lang="en-NZ" dirty="0"/>
              <a:t>to help kick start and nurture ideas, and curate concepts with potential to grow.   </a:t>
            </a:r>
            <a:endParaRPr lang="en-NZ" b="1" dirty="0"/>
          </a:p>
          <a:p>
            <a:endParaRPr lang="en-NZ" dirty="0"/>
          </a:p>
          <a:p>
            <a:r>
              <a:rPr lang="en-NZ" dirty="0"/>
              <a:t>The RAP was developed to fill this gap - the proof of principle stage - to help research groups “check out” their translation ideas and explore </a:t>
            </a:r>
          </a:p>
          <a:p>
            <a:pPr marL="171450" indent="-171450">
              <a:buFontTx/>
              <a:buChar char="-"/>
            </a:pPr>
            <a:r>
              <a:rPr lang="en-NZ" dirty="0"/>
              <a:t>whether there really is clinical potential in their idea, and</a:t>
            </a:r>
          </a:p>
          <a:p>
            <a:pPr marL="171450" indent="-171450">
              <a:buFontTx/>
              <a:buChar char="-"/>
            </a:pPr>
            <a:r>
              <a:rPr lang="en-NZ" dirty="0"/>
              <a:t>If the idea can be economically sustainable in the long run either as a billion dollar business or a non-profit organisation for social impact.</a:t>
            </a:r>
          </a:p>
          <a:p>
            <a:pPr marL="171450" indent="-171450">
              <a:buFontTx/>
              <a:buChar char="-"/>
            </a:pPr>
            <a:endParaRPr lang="en-NZ" dirty="0"/>
          </a:p>
          <a:p>
            <a:pPr marL="0" indent="0">
              <a:buFontTx/>
              <a:buNone/>
            </a:pPr>
            <a:r>
              <a:rPr lang="en-NZ" dirty="0"/>
              <a:t>The RAP helps de-risk projects for further development and investment by answering these questions.</a:t>
            </a:r>
          </a:p>
          <a:p>
            <a:pPr marL="0" indent="0">
              <a:buFontTx/>
              <a:buNone/>
            </a:pPr>
            <a:r>
              <a:rPr lang="en-NZ" dirty="0"/>
              <a:t>Projects that come through the programme should have a higher chance of success as they move through the innovation pathway. </a:t>
            </a:r>
          </a:p>
          <a:p>
            <a:pPr marL="0" indent="0">
              <a:buFontTx/>
              <a:buNone/>
            </a:pPr>
            <a:r>
              <a:rPr lang="en-NZ" dirty="0"/>
              <a:t>We see the RAP being a pipeline of opportunities for PSAF investment and other angel groups, in the first instance.</a:t>
            </a:r>
          </a:p>
          <a:p>
            <a:pPr marL="0" indent="0">
              <a:buFontTx/>
              <a:buNone/>
            </a:pPr>
            <a:endParaRPr lang="en-NZ" dirty="0"/>
          </a:p>
        </p:txBody>
      </p:sp>
      <p:sp>
        <p:nvSpPr>
          <p:cNvPr id="4" name="Slide Number Placeholder 3"/>
          <p:cNvSpPr>
            <a:spLocks noGrp="1"/>
          </p:cNvSpPr>
          <p:nvPr>
            <p:ph type="sldNum" sz="quarter" idx="5"/>
          </p:nvPr>
        </p:nvSpPr>
        <p:spPr/>
        <p:txBody>
          <a:bodyPr/>
          <a:lstStyle/>
          <a:p>
            <a:fld id="{26FDBF18-DF32-467A-A03A-393CB11473F0}" type="slidenum">
              <a:rPr lang="en-NZ" smtClean="0"/>
              <a:t>8</a:t>
            </a:fld>
            <a:endParaRPr lang="en-NZ"/>
          </a:p>
        </p:txBody>
      </p:sp>
    </p:spTree>
    <p:extLst>
      <p:ext uri="{BB962C8B-B14F-4D97-AF65-F5344CB8AC3E}">
        <p14:creationId xmlns:p14="http://schemas.microsoft.com/office/powerpoint/2010/main" val="73780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There are three stages of funding in the RAP as indicated here, and we will go through each stage in more detail in the next slides.</a:t>
            </a:r>
          </a:p>
          <a:p>
            <a:r>
              <a:rPr lang="en-NZ"/>
              <a:t>First some key guiding principles associated with the funding.</a:t>
            </a:r>
          </a:p>
          <a:p>
            <a:endParaRPr lang="en-NZ"/>
          </a:p>
          <a:p>
            <a:pPr marL="171450" indent="-171450">
              <a:buFont typeface="Arial" panose="020B0604020202020204" pitchFamily="34" charset="0"/>
              <a:buChar char="•"/>
            </a:pPr>
            <a:r>
              <a:rPr lang="en-NZ"/>
              <a:t>RAP funding is available to researchers from universities and research institutes, and clinicians and allied healthcare providers.</a:t>
            </a:r>
          </a:p>
          <a:p>
            <a:pPr marL="0" indent="0">
              <a:buFont typeface="Arial" panose="020B0604020202020204" pitchFamily="34" charset="0"/>
              <a:buNone/>
            </a:pPr>
            <a:endParaRPr lang="en-NZ"/>
          </a:p>
          <a:p>
            <a:pPr marL="171450" indent="-171450">
              <a:buFont typeface="Arial" panose="020B0604020202020204" pitchFamily="34" charset="0"/>
              <a:buChar char="•"/>
            </a:pPr>
            <a:r>
              <a:rPr lang="en-NZ"/>
              <a:t>Proposals from Stages 1 and 2 must be a collaboration between at least two organisations, with one being from a CMDT partner – AUT, Universities of Auckland, Canterbury and Otago, Victoria University of Wellington or Callaghan Innovation.</a:t>
            </a:r>
          </a:p>
          <a:p>
            <a:pPr marL="0" indent="0">
              <a:buFont typeface="Arial" panose="020B0604020202020204" pitchFamily="34" charset="0"/>
              <a:buNone/>
            </a:pPr>
            <a:endParaRPr lang="en-NZ"/>
          </a:p>
          <a:p>
            <a:pPr marL="171450" indent="-171450">
              <a:buFont typeface="Arial" panose="020B0604020202020204" pitchFamily="34" charset="0"/>
              <a:buChar char="•"/>
            </a:pPr>
            <a:r>
              <a:rPr lang="en-NZ"/>
              <a:t>Projects must bring together research, clinical user/partner, and technology transfer expertise. This forms the foundation of successful medtech ventures.</a:t>
            </a:r>
          </a:p>
          <a:p>
            <a:pPr marL="171450" indent="-171450">
              <a:buFont typeface="Arial" panose="020B0604020202020204" pitchFamily="34" charset="0"/>
              <a:buChar char="•"/>
            </a:pPr>
            <a:endParaRPr lang="en-NZ"/>
          </a:p>
          <a:p>
            <a:pPr marL="171450" indent="-171450">
              <a:buFont typeface="Arial" panose="020B0604020202020204" pitchFamily="34" charset="0"/>
              <a:buChar char="•"/>
            </a:pPr>
            <a:r>
              <a:rPr lang="en-NZ"/>
              <a:t>Commercial links to companies are strongly encouraged but it is not a must have in a proposal. Companies can be collaborators in a project but funding does not cover their participation unless they are delivering a specific service to the project. </a:t>
            </a:r>
          </a:p>
          <a:p>
            <a:pPr marL="0" indent="0">
              <a:buFont typeface="Arial" panose="020B0604020202020204" pitchFamily="34" charset="0"/>
              <a:buNone/>
            </a:pPr>
            <a:endParaRPr lang="en-NZ"/>
          </a:p>
          <a:p>
            <a:pPr marL="171450" indent="-171450">
              <a:buFont typeface="Arial" panose="020B0604020202020204" pitchFamily="34" charset="0"/>
              <a:buChar char="•"/>
            </a:pPr>
            <a:r>
              <a:rPr lang="en-NZ"/>
              <a:t>All IP generated belongs to the research team and their institutions. </a:t>
            </a:r>
          </a:p>
          <a:p>
            <a:endParaRPr lang="en-NZ"/>
          </a:p>
          <a:p>
            <a:endParaRPr lang="en-NZ"/>
          </a:p>
          <a:p>
            <a:endParaRPr lang="en-NZ"/>
          </a:p>
          <a:p>
            <a:endParaRPr lang="en-NZ"/>
          </a:p>
          <a:p>
            <a:endParaRPr lang="en-NZ"/>
          </a:p>
          <a:p>
            <a:endParaRPr lang="en-NZ"/>
          </a:p>
          <a:p>
            <a:endParaRPr lang="en-NZ"/>
          </a:p>
          <a:p>
            <a:endParaRPr lang="en-NZ"/>
          </a:p>
        </p:txBody>
      </p:sp>
      <p:sp>
        <p:nvSpPr>
          <p:cNvPr id="4" name="Slide Number Placeholder 3"/>
          <p:cNvSpPr>
            <a:spLocks noGrp="1"/>
          </p:cNvSpPr>
          <p:nvPr>
            <p:ph type="sldNum" sz="quarter" idx="5"/>
          </p:nvPr>
        </p:nvSpPr>
        <p:spPr/>
        <p:txBody>
          <a:bodyPr/>
          <a:lstStyle/>
          <a:p>
            <a:fld id="{26FDBF18-DF32-467A-A03A-393CB11473F0}" type="slidenum">
              <a:rPr lang="en-NZ" smtClean="0"/>
              <a:t>9</a:t>
            </a:fld>
            <a:endParaRPr lang="en-NZ"/>
          </a:p>
        </p:txBody>
      </p:sp>
    </p:spTree>
    <p:extLst>
      <p:ext uri="{BB962C8B-B14F-4D97-AF65-F5344CB8AC3E}">
        <p14:creationId xmlns:p14="http://schemas.microsoft.com/office/powerpoint/2010/main" val="1509151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9.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0.sv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1.xml.rels><?xml version="1.0" encoding="UTF-8" standalone="yes"?>
<Relationships xmlns="http://schemas.openxmlformats.org/package/2006/relationships"><Relationship Id="rId3" Type="http://schemas.openxmlformats.org/officeDocument/2006/relationships/image" Target="../media/image64.jf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5.emf"/></Relationships>
</file>

<file path=ppt/slides/_rels/slide2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68.jpeg"/><Relationship Id="rId4" Type="http://schemas.openxmlformats.org/officeDocument/2006/relationships/image" Target="../media/image67.jpeg"/></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8.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70.jpeg"/><Relationship Id="rId7"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48.jpeg"/><Relationship Id="rId5" Type="http://schemas.openxmlformats.org/officeDocument/2006/relationships/image" Target="../media/image71.png"/><Relationship Id="rId10" Type="http://schemas.openxmlformats.org/officeDocument/2006/relationships/image" Target="../media/image74.jpeg"/><Relationship Id="rId4" Type="http://schemas.openxmlformats.org/officeDocument/2006/relationships/image" Target="../media/image69.png"/><Relationship Id="rId9" Type="http://schemas.openxmlformats.org/officeDocument/2006/relationships/image" Target="../media/image7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t="7996" b="799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2430"/>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0000"/>
              </a:srgbClr>
            </a:solidFill>
          </p:spPr>
          <p:txBody>
            <a:bodyPr/>
            <a:lstStyle/>
            <a:p>
              <a:endParaRPr lang="en-US"/>
            </a:p>
          </p:txBody>
        </p:sp>
      </p:grpSp>
      <p:pic>
        <p:nvPicPr>
          <p:cNvPr id="10" name="Picture 9" descr="Icon&#10;&#10;Description automatically generated">
            <a:extLst>
              <a:ext uri="{FF2B5EF4-FFF2-40B4-BE49-F238E27FC236}">
                <a16:creationId xmlns:a16="http://schemas.microsoft.com/office/drawing/2014/main" id="{FE6C5B9C-B280-C141-957D-554BF8C0D4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785"/>
          <a:stretch/>
        </p:blipFill>
        <p:spPr>
          <a:xfrm>
            <a:off x="15925800" y="445487"/>
            <a:ext cx="1757584" cy="950400"/>
          </a:xfrm>
          <a:prstGeom prst="rect">
            <a:avLst/>
          </a:prstGeom>
        </p:spPr>
      </p:pic>
      <p:pic>
        <p:nvPicPr>
          <p:cNvPr id="8" name="Picture 8" descr="Logo&#10;&#10;Description automatically generated">
            <a:extLst>
              <a:ext uri="{FF2B5EF4-FFF2-40B4-BE49-F238E27FC236}">
                <a16:creationId xmlns:a16="http://schemas.microsoft.com/office/drawing/2014/main" id="{3889799F-7265-40EA-8A1B-935B7D82B2D6}"/>
              </a:ext>
            </a:extLst>
          </p:cNvPr>
          <p:cNvPicPr>
            <a:picLocks noChangeAspect="1"/>
          </p:cNvPicPr>
          <p:nvPr/>
        </p:nvPicPr>
        <p:blipFill>
          <a:blip r:embed="rId5"/>
          <a:stretch>
            <a:fillRect/>
          </a:stretch>
        </p:blipFill>
        <p:spPr>
          <a:xfrm>
            <a:off x="1973970" y="3713377"/>
            <a:ext cx="14348404" cy="2860246"/>
          </a:xfrm>
          <a:prstGeom prst="rect">
            <a:avLst/>
          </a:prstGeom>
        </p:spPr>
      </p:pic>
    </p:spTree>
    <p:extLst>
      <p:ext uri="{BB962C8B-B14F-4D97-AF65-F5344CB8AC3E}">
        <p14:creationId xmlns:p14="http://schemas.microsoft.com/office/powerpoint/2010/main" val="303720747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Collaboration &amp; Ideation</a:t>
            </a:r>
          </a:p>
        </p:txBody>
      </p:sp>
      <p:sp>
        <p:nvSpPr>
          <p:cNvPr id="109" name="Trapezium 108">
            <a:extLst>
              <a:ext uri="{FF2B5EF4-FFF2-40B4-BE49-F238E27FC236}">
                <a16:creationId xmlns:a16="http://schemas.microsoft.com/office/drawing/2014/main" id="{C3C0E978-3F54-194D-B8B6-4AB708B03604}"/>
              </a:ext>
            </a:extLst>
          </p:cNvPr>
          <p:cNvSpPr/>
          <p:nvPr/>
        </p:nvSpPr>
        <p:spPr>
          <a:xfrm rot="5400000">
            <a:off x="8151554" y="4134587"/>
            <a:ext cx="1526728" cy="3188477"/>
          </a:xfrm>
          <a:prstGeom prst="trapezoid">
            <a:avLst>
              <a:gd name="adj" fmla="val 1380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ium 109">
            <a:extLst>
              <a:ext uri="{FF2B5EF4-FFF2-40B4-BE49-F238E27FC236}">
                <a16:creationId xmlns:a16="http://schemas.microsoft.com/office/drawing/2014/main" id="{1FE98B74-C536-714B-8B03-82117A2CECB1}"/>
              </a:ext>
            </a:extLst>
          </p:cNvPr>
          <p:cNvSpPr/>
          <p:nvPr/>
        </p:nvSpPr>
        <p:spPr>
          <a:xfrm rot="5400000">
            <a:off x="4477483" y="3901666"/>
            <a:ext cx="1991673" cy="3649756"/>
          </a:xfrm>
          <a:prstGeom prst="trapezoid">
            <a:avLst>
              <a:gd name="adj" fmla="val 11771"/>
            </a:avLst>
          </a:prstGeom>
          <a:solidFill>
            <a:srgbClr val="40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
            <a:extLst>
              <a:ext uri="{FF2B5EF4-FFF2-40B4-BE49-F238E27FC236}">
                <a16:creationId xmlns:a16="http://schemas.microsoft.com/office/drawing/2014/main" id="{DF693975-561D-EB45-929F-B2969F13CF30}"/>
              </a:ext>
            </a:extLst>
          </p:cNvPr>
          <p:cNvSpPr/>
          <p:nvPr/>
        </p:nvSpPr>
        <p:spPr bwMode="auto">
          <a:xfrm rot="5400000">
            <a:off x="12260545" y="3428777"/>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45E">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85" name="Straight Connector 84">
            <a:extLst>
              <a:ext uri="{FF2B5EF4-FFF2-40B4-BE49-F238E27FC236}">
                <a16:creationId xmlns:a16="http://schemas.microsoft.com/office/drawing/2014/main" id="{FD82D5D6-1D9F-4844-8B4A-9D97089B6DE1}"/>
              </a:ext>
            </a:extLst>
          </p:cNvPr>
          <p:cNvCxnSpPr>
            <a:cxnSpLocks/>
          </p:cNvCxnSpPr>
          <p:nvPr/>
        </p:nvCxnSpPr>
        <p:spPr bwMode="auto">
          <a:xfrm>
            <a:off x="7305692" y="3240729"/>
            <a:ext cx="0" cy="6225078"/>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86" name="TextBox 85">
            <a:extLst>
              <a:ext uri="{FF2B5EF4-FFF2-40B4-BE49-F238E27FC236}">
                <a16:creationId xmlns:a16="http://schemas.microsoft.com/office/drawing/2014/main" id="{8ADC6193-E08C-7B4E-B656-2501A4C9046E}"/>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87" name="TextBox 86">
            <a:extLst>
              <a:ext uri="{FF2B5EF4-FFF2-40B4-BE49-F238E27FC236}">
                <a16:creationId xmlns:a16="http://schemas.microsoft.com/office/drawing/2014/main" id="{BB13B7B9-54BC-F74E-BD3A-B75A2E5D9E6E}"/>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89" name="TextBox 88">
            <a:extLst>
              <a:ext uri="{FF2B5EF4-FFF2-40B4-BE49-F238E27FC236}">
                <a16:creationId xmlns:a16="http://schemas.microsoft.com/office/drawing/2014/main" id="{36DFE705-A215-D045-B29A-3AC923FB3942}"/>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90" name="Graphic 89" descr="Aperture with solid fill">
            <a:extLst>
              <a:ext uri="{FF2B5EF4-FFF2-40B4-BE49-F238E27FC236}">
                <a16:creationId xmlns:a16="http://schemas.microsoft.com/office/drawing/2014/main" id="{BC4F568D-918B-9643-9ECF-019AA993C9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91" name="Rectangle 90">
            <a:extLst>
              <a:ext uri="{FF2B5EF4-FFF2-40B4-BE49-F238E27FC236}">
                <a16:creationId xmlns:a16="http://schemas.microsoft.com/office/drawing/2014/main" id="{C1E3544F-0B8B-3B46-BEE1-FD6D44EE1EAE}"/>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96" name="TextBox 95">
            <a:extLst>
              <a:ext uri="{FF2B5EF4-FFF2-40B4-BE49-F238E27FC236}">
                <a16:creationId xmlns:a16="http://schemas.microsoft.com/office/drawing/2014/main" id="{E52FCCAC-A568-E04A-8CB4-1D9D0A577422}"/>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97" name="TextBox 96">
            <a:extLst>
              <a:ext uri="{FF2B5EF4-FFF2-40B4-BE49-F238E27FC236}">
                <a16:creationId xmlns:a16="http://schemas.microsoft.com/office/drawing/2014/main" id="{F8298EF7-A159-DC4D-AD87-E660FD2DF7F3}"/>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100" name="TextBox 99">
            <a:extLst>
              <a:ext uri="{FF2B5EF4-FFF2-40B4-BE49-F238E27FC236}">
                <a16:creationId xmlns:a16="http://schemas.microsoft.com/office/drawing/2014/main" id="{965680D4-7F91-3141-A6AF-F92E13F6EC53}"/>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101" name="TextBox 100">
            <a:extLst>
              <a:ext uri="{FF2B5EF4-FFF2-40B4-BE49-F238E27FC236}">
                <a16:creationId xmlns:a16="http://schemas.microsoft.com/office/drawing/2014/main" id="{3AEAD8AD-A018-4343-ABC9-084D211FA2B2}"/>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104" name="Straight Connector 103">
            <a:extLst>
              <a:ext uri="{FF2B5EF4-FFF2-40B4-BE49-F238E27FC236}">
                <a16:creationId xmlns:a16="http://schemas.microsoft.com/office/drawing/2014/main" id="{4643D96D-753B-494F-997C-3459A3566CB2}"/>
              </a:ext>
            </a:extLst>
          </p:cNvPr>
          <p:cNvCxnSpPr>
            <a:cxnSpLocks/>
          </p:cNvCxnSpPr>
          <p:nvPr/>
        </p:nvCxnSpPr>
        <p:spPr bwMode="auto">
          <a:xfrm>
            <a:off x="10516754" y="3238500"/>
            <a:ext cx="0" cy="6227307"/>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105" name="Rectangle 104">
            <a:extLst>
              <a:ext uri="{FF2B5EF4-FFF2-40B4-BE49-F238E27FC236}">
                <a16:creationId xmlns:a16="http://schemas.microsoft.com/office/drawing/2014/main" id="{7CE8B69C-12A8-E84E-8F63-2719A70AF067}"/>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106" name="Picture 2">
            <a:extLst>
              <a:ext uri="{FF2B5EF4-FFF2-40B4-BE49-F238E27FC236}">
                <a16:creationId xmlns:a16="http://schemas.microsoft.com/office/drawing/2014/main" id="{16DE073B-71A8-AF48-A779-72C424567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38558944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Concept Seeding</a:t>
            </a:r>
          </a:p>
        </p:txBody>
      </p:sp>
      <p:sp>
        <p:nvSpPr>
          <p:cNvPr id="90" name="Trapezium 89">
            <a:extLst>
              <a:ext uri="{FF2B5EF4-FFF2-40B4-BE49-F238E27FC236}">
                <a16:creationId xmlns:a16="http://schemas.microsoft.com/office/drawing/2014/main" id="{DDB7CE29-A9F2-2440-AF5B-223844FE78C3}"/>
              </a:ext>
            </a:extLst>
          </p:cNvPr>
          <p:cNvSpPr/>
          <p:nvPr/>
        </p:nvSpPr>
        <p:spPr>
          <a:xfrm rot="5400000">
            <a:off x="8151554" y="4134587"/>
            <a:ext cx="1526728" cy="3188477"/>
          </a:xfrm>
          <a:prstGeom prst="trapezoid">
            <a:avLst>
              <a:gd name="adj" fmla="val 13801"/>
            </a:avLst>
          </a:prstGeom>
          <a:solidFill>
            <a:srgbClr val="40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ium 90">
            <a:extLst>
              <a:ext uri="{FF2B5EF4-FFF2-40B4-BE49-F238E27FC236}">
                <a16:creationId xmlns:a16="http://schemas.microsoft.com/office/drawing/2014/main" id="{B2AAE227-F3FC-2A41-A231-8D70470C126C}"/>
              </a:ext>
            </a:extLst>
          </p:cNvPr>
          <p:cNvSpPr/>
          <p:nvPr/>
        </p:nvSpPr>
        <p:spPr>
          <a:xfrm rot="5400000">
            <a:off x="4477483" y="3901666"/>
            <a:ext cx="1991673" cy="3649756"/>
          </a:xfrm>
          <a:prstGeom prst="trapezoid">
            <a:avLst>
              <a:gd name="adj" fmla="val 1177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
            <a:extLst>
              <a:ext uri="{FF2B5EF4-FFF2-40B4-BE49-F238E27FC236}">
                <a16:creationId xmlns:a16="http://schemas.microsoft.com/office/drawing/2014/main" id="{9C7AD360-BCBF-6846-81C6-9BE2A30F7BD2}"/>
              </a:ext>
            </a:extLst>
          </p:cNvPr>
          <p:cNvSpPr/>
          <p:nvPr/>
        </p:nvSpPr>
        <p:spPr bwMode="auto">
          <a:xfrm rot="5400000">
            <a:off x="12260544" y="3421021"/>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45E">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37" name="Straight Connector 36">
            <a:extLst>
              <a:ext uri="{FF2B5EF4-FFF2-40B4-BE49-F238E27FC236}">
                <a16:creationId xmlns:a16="http://schemas.microsoft.com/office/drawing/2014/main" id="{AB96A522-14FD-1B4F-BD48-629F4B899868}"/>
              </a:ext>
            </a:extLst>
          </p:cNvPr>
          <p:cNvCxnSpPr>
            <a:cxnSpLocks/>
          </p:cNvCxnSpPr>
          <p:nvPr/>
        </p:nvCxnSpPr>
        <p:spPr bwMode="auto">
          <a:xfrm>
            <a:off x="7305692" y="3240729"/>
            <a:ext cx="0" cy="6225078"/>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38" name="TextBox 37">
            <a:extLst>
              <a:ext uri="{FF2B5EF4-FFF2-40B4-BE49-F238E27FC236}">
                <a16:creationId xmlns:a16="http://schemas.microsoft.com/office/drawing/2014/main" id="{D932A4A0-2C3B-9C47-B645-FC43D3EDA2A0}"/>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39" name="TextBox 38">
            <a:extLst>
              <a:ext uri="{FF2B5EF4-FFF2-40B4-BE49-F238E27FC236}">
                <a16:creationId xmlns:a16="http://schemas.microsoft.com/office/drawing/2014/main" id="{72F5A93B-1764-6242-883C-EE6ADA90DC2E}"/>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40" name="TextBox 39">
            <a:extLst>
              <a:ext uri="{FF2B5EF4-FFF2-40B4-BE49-F238E27FC236}">
                <a16:creationId xmlns:a16="http://schemas.microsoft.com/office/drawing/2014/main" id="{A9B259E3-2558-5A4A-AADF-0A474EADB481}"/>
              </a:ext>
            </a:extLst>
          </p:cNvPr>
          <p:cNvSpPr txBox="1"/>
          <p:nvPr/>
        </p:nvSpPr>
        <p:spPr>
          <a:xfrm>
            <a:off x="7555330" y="4569374"/>
            <a:ext cx="2658390"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sp>
        <p:nvSpPr>
          <p:cNvPr id="41" name="TextBox 40">
            <a:extLst>
              <a:ext uri="{FF2B5EF4-FFF2-40B4-BE49-F238E27FC236}">
                <a16:creationId xmlns:a16="http://schemas.microsoft.com/office/drawing/2014/main" id="{4A000B71-D4C0-0D49-B096-650BC8AC3404}"/>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42" name="Graphic 41" descr="Aperture with solid fill">
            <a:extLst>
              <a:ext uri="{FF2B5EF4-FFF2-40B4-BE49-F238E27FC236}">
                <a16:creationId xmlns:a16="http://schemas.microsoft.com/office/drawing/2014/main" id="{CD917CC2-F59C-4D49-9C52-61897CA0FB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43" name="Rectangle 42">
            <a:extLst>
              <a:ext uri="{FF2B5EF4-FFF2-40B4-BE49-F238E27FC236}">
                <a16:creationId xmlns:a16="http://schemas.microsoft.com/office/drawing/2014/main" id="{5B7904CA-951D-744C-83EE-21176B6ADF0B}"/>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46" name="Rectangle 45">
            <a:extLst>
              <a:ext uri="{FF2B5EF4-FFF2-40B4-BE49-F238E27FC236}">
                <a16:creationId xmlns:a16="http://schemas.microsoft.com/office/drawing/2014/main" id="{4C30B8D5-1C95-2B42-8E39-00DA36838412}"/>
              </a:ext>
            </a:extLst>
          </p:cNvPr>
          <p:cNvSpPr/>
          <p:nvPr/>
        </p:nvSpPr>
        <p:spPr>
          <a:xfrm>
            <a:off x="7503233" y="7659450"/>
            <a:ext cx="2762585" cy="1954381"/>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and CMDT reviews all applications and prepares shortlist</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reviews shortlisted applications,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shortlist and provides a final list based on available funding and makes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pic>
        <p:nvPicPr>
          <p:cNvPr id="60" name="Graphic 59" descr="Remote learning science with solid fill">
            <a:extLst>
              <a:ext uri="{FF2B5EF4-FFF2-40B4-BE49-F238E27FC236}">
                <a16:creationId xmlns:a16="http://schemas.microsoft.com/office/drawing/2014/main" id="{B53BF1FF-5196-4946-A58B-A13FDF841D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358" y="3590240"/>
            <a:ext cx="992334" cy="992334"/>
          </a:xfrm>
          <a:prstGeom prst="rect">
            <a:avLst/>
          </a:prstGeom>
        </p:spPr>
      </p:pic>
      <p:sp>
        <p:nvSpPr>
          <p:cNvPr id="63" name="TextBox 62">
            <a:extLst>
              <a:ext uri="{FF2B5EF4-FFF2-40B4-BE49-F238E27FC236}">
                <a16:creationId xmlns:a16="http://schemas.microsoft.com/office/drawing/2014/main" id="{1C69FBF7-2BDF-A94C-8CCE-E668DA2BFEE3}"/>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64" name="TextBox 63">
            <a:extLst>
              <a:ext uri="{FF2B5EF4-FFF2-40B4-BE49-F238E27FC236}">
                <a16:creationId xmlns:a16="http://schemas.microsoft.com/office/drawing/2014/main" id="{EAF917E6-96D9-2644-B7EF-C1E59992F176}"/>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7" name="TextBox 66">
            <a:extLst>
              <a:ext uri="{FF2B5EF4-FFF2-40B4-BE49-F238E27FC236}">
                <a16:creationId xmlns:a16="http://schemas.microsoft.com/office/drawing/2014/main" id="{D5CFCA18-A4C7-5747-BE22-99FCADEAF062}"/>
              </a:ext>
            </a:extLst>
          </p:cNvPr>
          <p:cNvSpPr txBox="1"/>
          <p:nvPr/>
        </p:nvSpPr>
        <p:spPr>
          <a:xfrm>
            <a:off x="8194943"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40K</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80</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81" name="TextBox 80">
            <a:extLst>
              <a:ext uri="{FF2B5EF4-FFF2-40B4-BE49-F238E27FC236}">
                <a16:creationId xmlns:a16="http://schemas.microsoft.com/office/drawing/2014/main" id="{4365084A-8548-4840-8BA6-8DEF3AF296D6}"/>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82" name="TextBox 81">
            <a:extLst>
              <a:ext uri="{FF2B5EF4-FFF2-40B4-BE49-F238E27FC236}">
                <a16:creationId xmlns:a16="http://schemas.microsoft.com/office/drawing/2014/main" id="{4DB6A1D9-AAAD-F741-A6A9-65EA62BE9E2C}"/>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sp>
        <p:nvSpPr>
          <p:cNvPr id="84" name="TextBox 83">
            <a:extLst>
              <a:ext uri="{FF2B5EF4-FFF2-40B4-BE49-F238E27FC236}">
                <a16:creationId xmlns:a16="http://schemas.microsoft.com/office/drawing/2014/main" id="{0FCB8F73-23CF-F147-81D7-9B8A8864955B}"/>
              </a:ext>
            </a:extLst>
          </p:cNvPr>
          <p:cNvSpPr txBox="1"/>
          <p:nvPr/>
        </p:nvSpPr>
        <p:spPr>
          <a:xfrm>
            <a:off x="8043313"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85" name="Straight Connector 84">
            <a:extLst>
              <a:ext uri="{FF2B5EF4-FFF2-40B4-BE49-F238E27FC236}">
                <a16:creationId xmlns:a16="http://schemas.microsoft.com/office/drawing/2014/main" id="{52BFC223-0FBF-FC4E-833D-7A067AECD60D}"/>
              </a:ext>
            </a:extLst>
          </p:cNvPr>
          <p:cNvCxnSpPr>
            <a:cxnSpLocks/>
          </p:cNvCxnSpPr>
          <p:nvPr/>
        </p:nvCxnSpPr>
        <p:spPr bwMode="auto">
          <a:xfrm>
            <a:off x="10516754" y="3238500"/>
            <a:ext cx="0" cy="6227307"/>
          </a:xfrm>
          <a:prstGeom prst="line">
            <a:avLst/>
          </a:prstGeom>
          <a:solidFill>
            <a:schemeClr val="accent1"/>
          </a:solidFill>
          <a:ln w="3175" cap="flat" cmpd="sng" algn="ctr">
            <a:solidFill>
              <a:srgbClr val="545454"/>
            </a:solidFill>
            <a:prstDash val="solid"/>
            <a:round/>
            <a:headEnd type="none" w="med" len="med"/>
            <a:tailEnd type="none" w="med" len="med"/>
          </a:ln>
          <a:effectLst/>
        </p:spPr>
      </p:cxnSp>
      <p:sp>
        <p:nvSpPr>
          <p:cNvPr id="86" name="Rectangle 85">
            <a:extLst>
              <a:ext uri="{FF2B5EF4-FFF2-40B4-BE49-F238E27FC236}">
                <a16:creationId xmlns:a16="http://schemas.microsoft.com/office/drawing/2014/main" id="{3E7869AF-FD86-C94A-A51E-73C06988F4F0}"/>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87" name="Picture 2">
            <a:extLst>
              <a:ext uri="{FF2B5EF4-FFF2-40B4-BE49-F238E27FC236}">
                <a16:creationId xmlns:a16="http://schemas.microsoft.com/office/drawing/2014/main" id="{1EE7123D-F024-184D-88BE-4A666A5D07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348879723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848052" y="800100"/>
            <a:ext cx="16591895" cy="199888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RAP Funding </a:t>
            </a:r>
            <a:r>
              <a:rPr lang="en-US" sz="8000" b="1">
                <a:solidFill>
                  <a:srgbClr val="40245E"/>
                </a:solidFill>
                <a:latin typeface="Calibri" panose="020F0502020204030204" pitchFamily="34" charset="0"/>
                <a:cs typeface="Calibri" panose="020F0502020204030204" pitchFamily="34" charset="0"/>
              </a:rPr>
              <a:t>Stage III</a:t>
            </a:r>
            <a:br>
              <a:rPr lang="en-US" sz="8000" b="1">
                <a:solidFill>
                  <a:srgbClr val="40245E"/>
                </a:solidFill>
                <a:latin typeface="Calibri" panose="020F0502020204030204" pitchFamily="34" charset="0"/>
                <a:cs typeface="Calibri" panose="020F0502020204030204" pitchFamily="34" charset="0"/>
              </a:rPr>
            </a:br>
            <a:r>
              <a:rPr lang="en-US" sz="8000" b="1">
                <a:solidFill>
                  <a:srgbClr val="545454"/>
                </a:solidFill>
                <a:latin typeface="Calibri" panose="020F0502020204030204" pitchFamily="34" charset="0"/>
                <a:cs typeface="Calibri" panose="020F0502020204030204" pitchFamily="34" charset="0"/>
              </a:rPr>
              <a:t>Acceleration</a:t>
            </a:r>
          </a:p>
        </p:txBody>
      </p:sp>
      <p:sp>
        <p:nvSpPr>
          <p:cNvPr id="32" name="Trapezium 31">
            <a:extLst>
              <a:ext uri="{FF2B5EF4-FFF2-40B4-BE49-F238E27FC236}">
                <a16:creationId xmlns:a16="http://schemas.microsoft.com/office/drawing/2014/main" id="{1196D887-D013-AF4B-BE66-DE1EF6DB13BC}"/>
              </a:ext>
            </a:extLst>
          </p:cNvPr>
          <p:cNvSpPr/>
          <p:nvPr/>
        </p:nvSpPr>
        <p:spPr>
          <a:xfrm rot="5400000">
            <a:off x="8151554" y="4134587"/>
            <a:ext cx="1526728" cy="3188477"/>
          </a:xfrm>
          <a:prstGeom prst="trapezoid">
            <a:avLst>
              <a:gd name="adj" fmla="val 1380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ium 32">
            <a:extLst>
              <a:ext uri="{FF2B5EF4-FFF2-40B4-BE49-F238E27FC236}">
                <a16:creationId xmlns:a16="http://schemas.microsoft.com/office/drawing/2014/main" id="{7A1DA460-250A-344E-872E-A833CCA14655}"/>
              </a:ext>
            </a:extLst>
          </p:cNvPr>
          <p:cNvSpPr/>
          <p:nvPr/>
        </p:nvSpPr>
        <p:spPr>
          <a:xfrm rot="5400000">
            <a:off x="4477483" y="3901666"/>
            <a:ext cx="1991673" cy="3649756"/>
          </a:xfrm>
          <a:prstGeom prst="trapezoid">
            <a:avLst>
              <a:gd name="adj" fmla="val 11771"/>
            </a:avLst>
          </a:prstGeom>
          <a:solidFill>
            <a:srgbClr val="40255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1">
            <a:extLst>
              <a:ext uri="{FF2B5EF4-FFF2-40B4-BE49-F238E27FC236}">
                <a16:creationId xmlns:a16="http://schemas.microsoft.com/office/drawing/2014/main" id="{469DFA9D-E906-C247-A725-1F87FC2F3868}"/>
              </a:ext>
            </a:extLst>
          </p:cNvPr>
          <p:cNvSpPr/>
          <p:nvPr/>
        </p:nvSpPr>
        <p:spPr bwMode="auto">
          <a:xfrm rot="5400000">
            <a:off x="12272979" y="3421021"/>
            <a:ext cx="1108269" cy="4611044"/>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 name="connsiteX0" fmla="*/ 0 w 947240"/>
              <a:gd name="connsiteY0" fmla="*/ 5430508 h 7930512"/>
              <a:gd name="connsiteX1" fmla="*/ 239370 w 947240"/>
              <a:gd name="connsiteY1" fmla="*/ 418090 h 7930512"/>
              <a:gd name="connsiteX2" fmla="*/ 411392 w 947240"/>
              <a:gd name="connsiteY2" fmla="*/ 0 h 7930512"/>
              <a:gd name="connsiteX3" fmla="*/ 582694 w 947240"/>
              <a:gd name="connsiteY3" fmla="*/ 418090 h 7930512"/>
              <a:gd name="connsiteX4" fmla="*/ 947240 w 947240"/>
              <a:gd name="connsiteY4" fmla="*/ 7930512 h 7930512"/>
              <a:gd name="connsiteX5" fmla="*/ 0 w 947240"/>
              <a:gd name="connsiteY5" fmla="*/ 5430508 h 7930512"/>
              <a:gd name="connsiteX0" fmla="*/ 0 w 822066"/>
              <a:gd name="connsiteY0" fmla="*/ 5430508 h 5430508"/>
              <a:gd name="connsiteX1" fmla="*/ 239370 w 822066"/>
              <a:gd name="connsiteY1" fmla="*/ 418090 h 5430508"/>
              <a:gd name="connsiteX2" fmla="*/ 411392 w 822066"/>
              <a:gd name="connsiteY2" fmla="*/ 0 h 5430508"/>
              <a:gd name="connsiteX3" fmla="*/ 582694 w 822066"/>
              <a:gd name="connsiteY3" fmla="*/ 418090 h 5430508"/>
              <a:gd name="connsiteX4" fmla="*/ 822066 w 822066"/>
              <a:gd name="connsiteY4" fmla="*/ 5430508 h 5430508"/>
              <a:gd name="connsiteX5" fmla="*/ 0 w 822066"/>
              <a:gd name="connsiteY5" fmla="*/ 5430508 h 5430508"/>
              <a:gd name="connsiteX0" fmla="*/ 0 w 705234"/>
              <a:gd name="connsiteY0" fmla="*/ 3219561 h 5430508"/>
              <a:gd name="connsiteX1" fmla="*/ 122538 w 705234"/>
              <a:gd name="connsiteY1" fmla="*/ 418090 h 5430508"/>
              <a:gd name="connsiteX2" fmla="*/ 294560 w 705234"/>
              <a:gd name="connsiteY2" fmla="*/ 0 h 5430508"/>
              <a:gd name="connsiteX3" fmla="*/ 465862 w 705234"/>
              <a:gd name="connsiteY3" fmla="*/ 418090 h 5430508"/>
              <a:gd name="connsiteX4" fmla="*/ 705234 w 705234"/>
              <a:gd name="connsiteY4" fmla="*/ 5430508 h 5430508"/>
              <a:gd name="connsiteX5" fmla="*/ 0 w 705234"/>
              <a:gd name="connsiteY5" fmla="*/ 3219561 h 5430508"/>
              <a:gd name="connsiteX0" fmla="*/ 0 w 596748"/>
              <a:gd name="connsiteY0" fmla="*/ 3219561 h 3219561"/>
              <a:gd name="connsiteX1" fmla="*/ 122538 w 596748"/>
              <a:gd name="connsiteY1" fmla="*/ 418090 h 3219561"/>
              <a:gd name="connsiteX2" fmla="*/ 294560 w 596748"/>
              <a:gd name="connsiteY2" fmla="*/ 0 h 3219561"/>
              <a:gd name="connsiteX3" fmla="*/ 465862 w 596748"/>
              <a:gd name="connsiteY3" fmla="*/ 418090 h 3219561"/>
              <a:gd name="connsiteX4" fmla="*/ 596748 w 596748"/>
              <a:gd name="connsiteY4" fmla="*/ 3208776 h 3219561"/>
              <a:gd name="connsiteX5" fmla="*/ 0 w 596748"/>
              <a:gd name="connsiteY5" fmla="*/ 3219561 h 3219561"/>
              <a:gd name="connsiteX0" fmla="*/ 0 w 596747"/>
              <a:gd name="connsiteY0" fmla="*/ 3208776 h 3208776"/>
              <a:gd name="connsiteX1" fmla="*/ 122537 w 596747"/>
              <a:gd name="connsiteY1" fmla="*/ 418090 h 3208776"/>
              <a:gd name="connsiteX2" fmla="*/ 294559 w 596747"/>
              <a:gd name="connsiteY2" fmla="*/ 0 h 3208776"/>
              <a:gd name="connsiteX3" fmla="*/ 465861 w 596747"/>
              <a:gd name="connsiteY3" fmla="*/ 418090 h 3208776"/>
              <a:gd name="connsiteX4" fmla="*/ 596747 w 596747"/>
              <a:gd name="connsiteY4" fmla="*/ 3208776 h 3208776"/>
              <a:gd name="connsiteX5" fmla="*/ 0 w 596747"/>
              <a:gd name="connsiteY5" fmla="*/ 3208776 h 3208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747" h="3208776">
                <a:moveTo>
                  <a:pt x="0" y="3208776"/>
                </a:moveTo>
                <a:lnTo>
                  <a:pt x="122537" y="418090"/>
                </a:lnTo>
                <a:lnTo>
                  <a:pt x="294559" y="0"/>
                </a:lnTo>
                <a:lnTo>
                  <a:pt x="465861" y="418090"/>
                </a:lnTo>
                <a:lnTo>
                  <a:pt x="596747" y="3208776"/>
                </a:lnTo>
                <a:lnTo>
                  <a:pt x="0" y="3208776"/>
                </a:lnTo>
                <a:close/>
              </a:path>
            </a:pathLst>
          </a:custGeom>
          <a:solidFill>
            <a:srgbClr val="40255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000000"/>
              </a:solidFill>
              <a:effectLst/>
              <a:uLnTx/>
              <a:uFillTx/>
              <a:latin typeface="Arial" pitchFamily="-110" charset="0"/>
              <a:ea typeface="ＭＳ Ｐゴシック" pitchFamily="-110" charset="-128"/>
            </a:endParaRPr>
          </a:p>
        </p:txBody>
      </p:sp>
      <p:cxnSp>
        <p:nvCxnSpPr>
          <p:cNvPr id="47" name="Straight Connector 46">
            <a:extLst>
              <a:ext uri="{FF2B5EF4-FFF2-40B4-BE49-F238E27FC236}">
                <a16:creationId xmlns:a16="http://schemas.microsoft.com/office/drawing/2014/main" id="{CC618134-1530-E543-B0AD-6627D96240CF}"/>
              </a:ext>
            </a:extLst>
          </p:cNvPr>
          <p:cNvCxnSpPr>
            <a:cxnSpLocks/>
          </p:cNvCxnSpPr>
          <p:nvPr/>
        </p:nvCxnSpPr>
        <p:spPr bwMode="auto">
          <a:xfrm>
            <a:off x="7305692" y="3240729"/>
            <a:ext cx="0" cy="6225078"/>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48" name="TextBox 47">
            <a:extLst>
              <a:ext uri="{FF2B5EF4-FFF2-40B4-BE49-F238E27FC236}">
                <a16:creationId xmlns:a16="http://schemas.microsoft.com/office/drawing/2014/main" id="{A72074B0-9718-8F47-B71D-4C0F87F307DB}"/>
              </a:ext>
            </a:extLst>
          </p:cNvPr>
          <p:cNvSpPr txBox="1"/>
          <p:nvPr/>
        </p:nvSpPr>
        <p:spPr>
          <a:xfrm>
            <a:off x="2116930" y="3899876"/>
            <a:ext cx="1370790"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50" name="TextBox 49">
            <a:extLst>
              <a:ext uri="{FF2B5EF4-FFF2-40B4-BE49-F238E27FC236}">
                <a16:creationId xmlns:a16="http://schemas.microsoft.com/office/drawing/2014/main" id="{1F60E6D9-F070-D145-B488-094D502D9672}"/>
              </a:ext>
            </a:extLst>
          </p:cNvPr>
          <p:cNvSpPr txBox="1"/>
          <p:nvPr/>
        </p:nvSpPr>
        <p:spPr>
          <a:xfrm>
            <a:off x="2109434" y="7636126"/>
            <a:ext cx="1378286"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REVIEW </a:t>
            </a:r>
            <a:b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PROCESS*:</a:t>
            </a:r>
          </a:p>
        </p:txBody>
      </p:sp>
      <p:sp>
        <p:nvSpPr>
          <p:cNvPr id="51" name="TextBox 50">
            <a:extLst>
              <a:ext uri="{FF2B5EF4-FFF2-40B4-BE49-F238E27FC236}">
                <a16:creationId xmlns:a16="http://schemas.microsoft.com/office/drawing/2014/main" id="{EB9714D7-E899-E34B-8857-0C5080F4D8E3}"/>
              </a:ext>
            </a:extLst>
          </p:cNvPr>
          <p:cNvSpPr txBox="1"/>
          <p:nvPr/>
        </p:nvSpPr>
        <p:spPr>
          <a:xfrm>
            <a:off x="7555330" y="4569374"/>
            <a:ext cx="2658390"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sp>
        <p:nvSpPr>
          <p:cNvPr id="78" name="TextBox 77">
            <a:extLst>
              <a:ext uri="{FF2B5EF4-FFF2-40B4-BE49-F238E27FC236}">
                <a16:creationId xmlns:a16="http://schemas.microsoft.com/office/drawing/2014/main" id="{FCA0392A-922A-0247-B58D-F11E9C962BB2}"/>
              </a:ext>
            </a:extLst>
          </p:cNvPr>
          <p:cNvSpPr txBox="1"/>
          <p:nvPr/>
        </p:nvSpPr>
        <p:spPr>
          <a:xfrm>
            <a:off x="4091859" y="4379778"/>
            <a:ext cx="2659383"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2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pic>
        <p:nvPicPr>
          <p:cNvPr id="79" name="Graphic 78" descr="Aperture with solid fill">
            <a:extLst>
              <a:ext uri="{FF2B5EF4-FFF2-40B4-BE49-F238E27FC236}">
                <a16:creationId xmlns:a16="http://schemas.microsoft.com/office/drawing/2014/main" id="{330825EA-31DC-FE45-9962-09C768577E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5383" y="3359554"/>
            <a:ext cx="992334" cy="992334"/>
          </a:xfrm>
          <a:prstGeom prst="rect">
            <a:avLst/>
          </a:prstGeom>
        </p:spPr>
      </p:pic>
      <p:sp>
        <p:nvSpPr>
          <p:cNvPr id="53" name="Rectangle 52">
            <a:extLst>
              <a:ext uri="{FF2B5EF4-FFF2-40B4-BE49-F238E27FC236}">
                <a16:creationId xmlns:a16="http://schemas.microsoft.com/office/drawing/2014/main" id="{EEA7CFE1-DC6A-754D-8562-CBD9D1E997CB}"/>
              </a:ext>
            </a:extLst>
          </p:cNvPr>
          <p:cNvSpPr/>
          <p:nvPr/>
        </p:nvSpPr>
        <p:spPr>
          <a:xfrm>
            <a:off x="3901016" y="7619964"/>
            <a:ext cx="3041069" cy="1015663"/>
          </a:xfrm>
          <a:prstGeom prst="rect">
            <a:avLst/>
          </a:prstGeom>
        </p:spPr>
        <p:txBody>
          <a:bodyPr wrap="square">
            <a:spAutoFit/>
          </a:bodyPr>
          <a:lstStyle/>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reviews all applications at every second monthly meeting (Feb, Apr, Jun, Aug, Oct, Dec)</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Exec Team approves &amp; awards funding</a:t>
            </a:r>
          </a:p>
          <a:p>
            <a:pPr marL="228600" indent="-228600">
              <a:buFont typeface="+mj-lt"/>
              <a:buAutoNum type="arabicPeriod"/>
            </a:pPr>
            <a:r>
              <a:rPr lang="en-NZ" sz="1200">
                <a:solidFill>
                  <a:srgbClr val="545454"/>
                </a:solidFill>
                <a:latin typeface="Calibri Light" panose="020F0302020204030204" pitchFamily="34" charset="0"/>
                <a:cs typeface="Calibri Light" panose="020F0302020204030204" pitchFamily="34" charset="0"/>
              </a:rPr>
              <a:t>Ops Team progresses contracting</a:t>
            </a:r>
          </a:p>
        </p:txBody>
      </p:sp>
      <p:sp>
        <p:nvSpPr>
          <p:cNvPr id="54" name="Rectangle 53">
            <a:extLst>
              <a:ext uri="{FF2B5EF4-FFF2-40B4-BE49-F238E27FC236}">
                <a16:creationId xmlns:a16="http://schemas.microsoft.com/office/drawing/2014/main" id="{564E35B9-413E-8643-B1EC-960D1278AF82}"/>
              </a:ext>
            </a:extLst>
          </p:cNvPr>
          <p:cNvSpPr/>
          <p:nvPr/>
        </p:nvSpPr>
        <p:spPr>
          <a:xfrm>
            <a:off x="7503233" y="7659450"/>
            <a:ext cx="2762585" cy="1954381"/>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and CMDT reviews all applications and prepares shortlist</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reviews shortlisted applications,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shortlist and provides a final list based on available funding and makes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sp>
        <p:nvSpPr>
          <p:cNvPr id="55" name="Rectangle 54">
            <a:extLst>
              <a:ext uri="{FF2B5EF4-FFF2-40B4-BE49-F238E27FC236}">
                <a16:creationId xmlns:a16="http://schemas.microsoft.com/office/drawing/2014/main" id="{731D93F1-68A8-CF4D-B054-B3DF35BD69B4}"/>
              </a:ext>
            </a:extLst>
          </p:cNvPr>
          <p:cNvSpPr/>
          <p:nvPr/>
        </p:nvSpPr>
        <p:spPr>
          <a:xfrm>
            <a:off x="10880961" y="7619964"/>
            <a:ext cx="2976517" cy="1446550"/>
          </a:xfrm>
          <a:prstGeom prst="rect">
            <a:avLst/>
          </a:prstGeom>
        </p:spPr>
        <p:txBody>
          <a:bodyPr wrap="square">
            <a:spAutoFit/>
          </a:bodyPr>
          <a:lstStyle/>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Exec Team reviews potential applicants and shortlist for SCI Advisory Group </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SCI Advisory Group invites applications, interviews applicants, and makes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Board approves final funding recommendations</a:t>
            </a:r>
          </a:p>
          <a:p>
            <a:pPr marL="228600" indent="-228600">
              <a:buAutoNum type="arabicPeriod"/>
            </a:pPr>
            <a:r>
              <a:rPr lang="en-NZ" sz="1100">
                <a:solidFill>
                  <a:srgbClr val="545454"/>
                </a:solidFill>
                <a:latin typeface="Calibri Light" panose="020F0302020204030204" pitchFamily="34" charset="0"/>
                <a:cs typeface="Calibri Light" panose="020F0302020204030204" pitchFamily="34" charset="0"/>
              </a:rPr>
              <a:t>Ops Team progresses contracting</a:t>
            </a:r>
          </a:p>
        </p:txBody>
      </p:sp>
      <p:pic>
        <p:nvPicPr>
          <p:cNvPr id="56" name="Graphic 55" descr="Remote learning science with solid fill">
            <a:extLst>
              <a:ext uri="{FF2B5EF4-FFF2-40B4-BE49-F238E27FC236}">
                <a16:creationId xmlns:a16="http://schemas.microsoft.com/office/drawing/2014/main" id="{D303CFCC-D5D9-0947-93EC-1FF94D6E9C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358" y="3590240"/>
            <a:ext cx="992334" cy="992334"/>
          </a:xfrm>
          <a:prstGeom prst="rect">
            <a:avLst/>
          </a:prstGeom>
        </p:spPr>
      </p:pic>
      <p:pic>
        <p:nvPicPr>
          <p:cNvPr id="76" name="Graphic 75" descr="Race Car with solid fill">
            <a:extLst>
              <a:ext uri="{FF2B5EF4-FFF2-40B4-BE49-F238E27FC236}">
                <a16:creationId xmlns:a16="http://schemas.microsoft.com/office/drawing/2014/main" id="{A481E9A2-5690-4641-BBA7-D1AA11F189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873052" y="4101508"/>
            <a:ext cx="992334" cy="992334"/>
          </a:xfrm>
          <a:prstGeom prst="rect">
            <a:avLst/>
          </a:prstGeom>
        </p:spPr>
      </p:pic>
      <p:sp>
        <p:nvSpPr>
          <p:cNvPr id="77" name="TextBox 76">
            <a:extLst>
              <a:ext uri="{FF2B5EF4-FFF2-40B4-BE49-F238E27FC236}">
                <a16:creationId xmlns:a16="http://schemas.microsoft.com/office/drawing/2014/main" id="{9BD842D1-767C-104D-ADB3-B723A3F203E4}"/>
              </a:ext>
            </a:extLst>
          </p:cNvPr>
          <p:cNvSpPr txBox="1"/>
          <p:nvPr/>
        </p:nvSpPr>
        <p:spPr>
          <a:xfrm>
            <a:off x="11160860" y="4817465"/>
            <a:ext cx="2416718" cy="276999"/>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eaLnBrk="0" fontAlgn="base" hangingPunct="0">
              <a:spcBef>
                <a:spcPct val="0"/>
              </a:spcBef>
              <a:defRPr/>
            </a:pPr>
            <a:r>
              <a:rPr lang="en-US" sz="12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 </a:t>
            </a:r>
            <a:r>
              <a:rPr lang="en-US" sz="12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ACCELERATION</a:t>
            </a:r>
          </a:p>
        </p:txBody>
      </p:sp>
      <p:sp>
        <p:nvSpPr>
          <p:cNvPr id="49" name="TextBox 48">
            <a:extLst>
              <a:ext uri="{FF2B5EF4-FFF2-40B4-BE49-F238E27FC236}">
                <a16:creationId xmlns:a16="http://schemas.microsoft.com/office/drawing/2014/main" id="{FB7B40A0-E4AE-6D47-AFC3-E3A8476954E5}"/>
              </a:ext>
            </a:extLst>
          </p:cNvPr>
          <p:cNvSpPr txBox="1"/>
          <p:nvPr/>
        </p:nvSpPr>
        <p:spPr>
          <a:xfrm>
            <a:off x="2565775" y="5595738"/>
            <a:ext cx="91444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a:t>
            </a:r>
          </a:p>
        </p:txBody>
      </p:sp>
      <p:sp>
        <p:nvSpPr>
          <p:cNvPr id="61" name="TextBox 60">
            <a:extLst>
              <a:ext uri="{FF2B5EF4-FFF2-40B4-BE49-F238E27FC236}">
                <a16:creationId xmlns:a16="http://schemas.microsoft.com/office/drawing/2014/main" id="{DB169CB8-5860-4742-BB40-2C0B70EE567E}"/>
              </a:ext>
            </a:extLst>
          </p:cNvPr>
          <p:cNvSpPr txBox="1"/>
          <p:nvPr/>
        </p:nvSpPr>
        <p:spPr>
          <a:xfrm>
            <a:off x="4702183" y="5595738"/>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10K</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5" name="TextBox 64">
            <a:extLst>
              <a:ext uri="{FF2B5EF4-FFF2-40B4-BE49-F238E27FC236}">
                <a16:creationId xmlns:a16="http://schemas.microsoft.com/office/drawing/2014/main" id="{5CB8D5E6-48F8-FA4C-9745-0BCC7145B9E1}"/>
              </a:ext>
            </a:extLst>
          </p:cNvPr>
          <p:cNvSpPr txBox="1"/>
          <p:nvPr/>
        </p:nvSpPr>
        <p:spPr>
          <a:xfrm>
            <a:off x="8194943"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40K</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 $</a:t>
            </a: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80</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66" name="TextBox 65">
            <a:extLst>
              <a:ext uri="{FF2B5EF4-FFF2-40B4-BE49-F238E27FC236}">
                <a16:creationId xmlns:a16="http://schemas.microsoft.com/office/drawing/2014/main" id="{806D6EBF-151A-B44E-9248-DD70611C68C0}"/>
              </a:ext>
            </a:extLst>
          </p:cNvPr>
          <p:cNvSpPr txBox="1"/>
          <p:nvPr/>
        </p:nvSpPr>
        <p:spPr>
          <a:xfrm>
            <a:off x="11679637" y="5595738"/>
            <a:ext cx="1364175"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lang="en-US" sz="1000" b="1">
                <a:solidFill>
                  <a:schemeClr val="bg1"/>
                </a:solidFill>
                <a:latin typeface="Calibri" panose="020F0502020204030204" pitchFamily="34" charset="0"/>
                <a:ea typeface="ＭＳ Ｐゴシック" panose="020B0600070205080204" pitchFamily="34" charset="-128"/>
                <a:cs typeface="Calibri" panose="020F0502020204030204" pitchFamily="34" charset="0"/>
              </a:rPr>
              <a:t>UP TO</a:t>
            </a:r>
            <a:r>
              <a:rPr kumimoji="0" lang="en-US" sz="10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$100K</a:t>
            </a:r>
          </a:p>
        </p:txBody>
      </p:sp>
      <p:sp>
        <p:nvSpPr>
          <p:cNvPr id="68" name="TextBox 67">
            <a:extLst>
              <a:ext uri="{FF2B5EF4-FFF2-40B4-BE49-F238E27FC236}">
                <a16:creationId xmlns:a16="http://schemas.microsoft.com/office/drawing/2014/main" id="{B0A4682D-3745-6E4C-B51D-0E455EA4F3C8}"/>
              </a:ext>
            </a:extLst>
          </p:cNvPr>
          <p:cNvSpPr txBox="1"/>
          <p:nvPr/>
        </p:nvSpPr>
        <p:spPr>
          <a:xfrm>
            <a:off x="2109435" y="6947367"/>
            <a:ext cx="1378285" cy="261581"/>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DURATION:</a:t>
            </a:r>
          </a:p>
        </p:txBody>
      </p:sp>
      <p:sp>
        <p:nvSpPr>
          <p:cNvPr id="69" name="TextBox 68">
            <a:extLst>
              <a:ext uri="{FF2B5EF4-FFF2-40B4-BE49-F238E27FC236}">
                <a16:creationId xmlns:a16="http://schemas.microsoft.com/office/drawing/2014/main" id="{F8BD919B-A7A9-0F4E-B2A6-F0C3F4940E70}"/>
              </a:ext>
            </a:extLst>
          </p:cNvPr>
          <p:cNvSpPr txBox="1"/>
          <p:nvPr/>
        </p:nvSpPr>
        <p:spPr>
          <a:xfrm>
            <a:off x="4580338"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sp>
        <p:nvSpPr>
          <p:cNvPr id="70" name="TextBox 69">
            <a:extLst>
              <a:ext uri="{FF2B5EF4-FFF2-40B4-BE49-F238E27FC236}">
                <a16:creationId xmlns:a16="http://schemas.microsoft.com/office/drawing/2014/main" id="{CBE9D81E-CEED-6340-A163-E75EB872F5B7}"/>
              </a:ext>
            </a:extLst>
          </p:cNvPr>
          <p:cNvSpPr txBox="1"/>
          <p:nvPr/>
        </p:nvSpPr>
        <p:spPr>
          <a:xfrm>
            <a:off x="11519802" y="6955062"/>
            <a:ext cx="1698834" cy="246221"/>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lang="en-US" sz="1000" b="1">
                <a:solidFill>
                  <a:srgbClr val="545454"/>
                </a:solidFill>
                <a:latin typeface="Calibri" panose="020F0502020204030204" pitchFamily="34" charset="0"/>
                <a:ea typeface="ＭＳ Ｐゴシック" panose="020B0600070205080204" pitchFamily="34" charset="-128"/>
                <a:cs typeface="Calibri" panose="020F0502020204030204" pitchFamily="34" charset="0"/>
              </a:rPr>
              <a:t>UP TO</a:t>
            </a:r>
            <a:r>
              <a:rPr kumimoji="0" lang="en-US" sz="10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12 MONTHS</a:t>
            </a:r>
          </a:p>
        </p:txBody>
      </p:sp>
      <p:sp>
        <p:nvSpPr>
          <p:cNvPr id="72" name="TextBox 71">
            <a:extLst>
              <a:ext uri="{FF2B5EF4-FFF2-40B4-BE49-F238E27FC236}">
                <a16:creationId xmlns:a16="http://schemas.microsoft.com/office/drawing/2014/main" id="{11839D56-1FD2-0740-AF2F-33DA2AF873C8}"/>
              </a:ext>
            </a:extLst>
          </p:cNvPr>
          <p:cNvSpPr txBox="1"/>
          <p:nvPr/>
        </p:nvSpPr>
        <p:spPr>
          <a:xfrm>
            <a:off x="8043313" y="6947367"/>
            <a:ext cx="168242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6 Months – 1 Year</a:t>
            </a:r>
          </a:p>
        </p:txBody>
      </p:sp>
      <p:cxnSp>
        <p:nvCxnSpPr>
          <p:cNvPr id="73" name="Straight Connector 72">
            <a:extLst>
              <a:ext uri="{FF2B5EF4-FFF2-40B4-BE49-F238E27FC236}">
                <a16:creationId xmlns:a16="http://schemas.microsoft.com/office/drawing/2014/main" id="{E9F06A9B-1616-BE4B-B252-EC96B980B786}"/>
              </a:ext>
            </a:extLst>
          </p:cNvPr>
          <p:cNvCxnSpPr>
            <a:cxnSpLocks/>
          </p:cNvCxnSpPr>
          <p:nvPr/>
        </p:nvCxnSpPr>
        <p:spPr bwMode="auto">
          <a:xfrm>
            <a:off x="10515600" y="3238500"/>
            <a:ext cx="0" cy="6227307"/>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74" name="Rectangle 73">
            <a:extLst>
              <a:ext uri="{FF2B5EF4-FFF2-40B4-BE49-F238E27FC236}">
                <a16:creationId xmlns:a16="http://schemas.microsoft.com/office/drawing/2014/main" id="{118D43F9-E89F-904D-9137-45808A8076CF}"/>
              </a:ext>
            </a:extLst>
          </p:cNvPr>
          <p:cNvSpPr/>
          <p:nvPr/>
        </p:nvSpPr>
        <p:spPr>
          <a:xfrm>
            <a:off x="2109434" y="8098470"/>
            <a:ext cx="1378285" cy="584775"/>
          </a:xfrm>
          <a:prstGeom prst="rect">
            <a:avLst/>
          </a:prstGeom>
        </p:spPr>
        <p:txBody>
          <a:bodyPr wrap="square">
            <a:spAutoFit/>
          </a:bodyPr>
          <a:lstStyle/>
          <a:p>
            <a:pPr lvl="0" algn="r">
              <a:defRPr/>
            </a:pPr>
            <a:r>
              <a:rPr lang="en-NZ" sz="800">
                <a:solidFill>
                  <a:srgbClr val="545454"/>
                </a:solidFill>
                <a:latin typeface="Calibri Light" panose="020F0302020204030204" pitchFamily="34" charset="0"/>
                <a:cs typeface="Calibri Light" panose="020F0302020204030204" pitchFamily="34" charset="0"/>
              </a:rPr>
              <a:t>*At any step, additional expertise may be sought as appropriate (e.g. clinical perspective)</a:t>
            </a:r>
            <a:endParaRPr lang="en-US" sz="800">
              <a:solidFill>
                <a:srgbClr val="545454"/>
              </a:solidFill>
              <a:latin typeface="Calibri Light" panose="020F0302020204030204" pitchFamily="34" charset="0"/>
              <a:cs typeface="Calibri Light" panose="020F0302020204030204" pitchFamily="34" charset="0"/>
            </a:endParaRPr>
          </a:p>
        </p:txBody>
      </p:sp>
      <p:pic>
        <p:nvPicPr>
          <p:cNvPr id="75" name="Picture 2">
            <a:extLst>
              <a:ext uri="{FF2B5EF4-FFF2-40B4-BE49-F238E27FC236}">
                <a16:creationId xmlns:a16="http://schemas.microsoft.com/office/drawing/2014/main" id="{01D18F34-4785-9242-A08C-C9868ACA7D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09748" y="5268916"/>
            <a:ext cx="768815" cy="915257"/>
          </a:xfrm>
          <a:prstGeom prst="rect">
            <a:avLst/>
          </a:prstGeom>
        </p:spPr>
      </p:pic>
    </p:spTree>
    <p:extLst>
      <p:ext uri="{BB962C8B-B14F-4D97-AF65-F5344CB8AC3E}">
        <p14:creationId xmlns:p14="http://schemas.microsoft.com/office/powerpoint/2010/main" val="13607774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5" name="TextBox 15"/>
          <p:cNvSpPr txBox="1"/>
          <p:nvPr/>
        </p:nvSpPr>
        <p:spPr>
          <a:xfrm>
            <a:off x="1217423" y="980465"/>
            <a:ext cx="16230600" cy="1011431"/>
          </a:xfrm>
          <a:prstGeom prst="rect">
            <a:avLst/>
          </a:prstGeom>
        </p:spPr>
        <p:txBody>
          <a:bodyPr lIns="0" tIns="0" rIns="0" bIns="0" rtlCol="0" anchor="t">
            <a:spAutoFit/>
          </a:bodyPr>
          <a:lstStyle/>
          <a:p>
            <a:pPr algn="ctr">
              <a:lnSpc>
                <a:spcPts val="7699"/>
              </a:lnSpc>
            </a:pPr>
            <a:r>
              <a:rPr lang="en-US" sz="8000" b="1">
                <a:solidFill>
                  <a:srgbClr val="3B3B3B"/>
                </a:solidFill>
                <a:latin typeface="Calibri" panose="020F0502020204030204" pitchFamily="34" charset="0"/>
                <a:cs typeface="Calibri" panose="020F0502020204030204" pitchFamily="34" charset="0"/>
              </a:rPr>
              <a:t>Funding </a:t>
            </a:r>
            <a:r>
              <a:rPr lang="en-US" sz="8000" b="1">
                <a:solidFill>
                  <a:srgbClr val="ED1D78"/>
                </a:solidFill>
                <a:latin typeface="Calibri" panose="020F0502020204030204" pitchFamily="34" charset="0"/>
                <a:cs typeface="Calibri" panose="020F0502020204030204" pitchFamily="34" charset="0"/>
              </a:rPr>
              <a:t>Timeline </a:t>
            </a:r>
            <a:r>
              <a:rPr lang="en-US" sz="8000" b="1">
                <a:solidFill>
                  <a:srgbClr val="3B3B3B"/>
                </a:solidFill>
                <a:latin typeface="Calibri" panose="020F0502020204030204" pitchFamily="34" charset="0"/>
                <a:cs typeface="Calibri" panose="020F0502020204030204" pitchFamily="34" charset="0"/>
              </a:rPr>
              <a:t>2022</a:t>
            </a:r>
          </a:p>
        </p:txBody>
      </p:sp>
      <p:grpSp>
        <p:nvGrpSpPr>
          <p:cNvPr id="53" name="Group 14">
            <a:extLst>
              <a:ext uri="{FF2B5EF4-FFF2-40B4-BE49-F238E27FC236}">
                <a16:creationId xmlns:a16="http://schemas.microsoft.com/office/drawing/2014/main" id="{9C02B35A-318E-6F4B-9430-F832807E3EBA}"/>
              </a:ext>
            </a:extLst>
          </p:cNvPr>
          <p:cNvGrpSpPr/>
          <p:nvPr/>
        </p:nvGrpSpPr>
        <p:grpSpPr>
          <a:xfrm>
            <a:off x="5715000" y="3169189"/>
            <a:ext cx="1972796" cy="484897"/>
            <a:chOff x="0" y="0"/>
            <a:chExt cx="4527507" cy="711832"/>
          </a:xfrm>
          <a:solidFill>
            <a:srgbClr val="40255D"/>
          </a:solidFill>
        </p:grpSpPr>
        <p:sp>
          <p:nvSpPr>
            <p:cNvPr id="54" name="Freeform 15">
              <a:extLst>
                <a:ext uri="{FF2B5EF4-FFF2-40B4-BE49-F238E27FC236}">
                  <a16:creationId xmlns:a16="http://schemas.microsoft.com/office/drawing/2014/main" id="{3C2F5625-F602-0C4D-9AC1-A319B1942DE8}"/>
                </a:ext>
              </a:extLst>
            </p:cNvPr>
            <p:cNvSpPr/>
            <p:nvPr/>
          </p:nvSpPr>
          <p:spPr>
            <a:xfrm>
              <a:off x="0" y="0"/>
              <a:ext cx="4527507"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2" name="AutoShape 2"/>
          <p:cNvSpPr/>
          <p:nvPr/>
        </p:nvSpPr>
        <p:spPr>
          <a:xfrm>
            <a:off x="1723432" y="3832366"/>
            <a:ext cx="14618947" cy="0"/>
          </a:xfrm>
          <a:prstGeom prst="line">
            <a:avLst/>
          </a:prstGeom>
          <a:ln w="9525" cap="rnd">
            <a:solidFill>
              <a:srgbClr val="3B3B3B"/>
            </a:solidFill>
            <a:prstDash val="solid"/>
            <a:headEnd type="none" w="sm" len="sm"/>
            <a:tailEnd type="none" w="sm" len="sm"/>
          </a:ln>
        </p:spPr>
      </p:sp>
      <p:grpSp>
        <p:nvGrpSpPr>
          <p:cNvPr id="3" name="Group 3"/>
          <p:cNvGrpSpPr/>
          <p:nvPr/>
        </p:nvGrpSpPr>
        <p:grpSpPr>
          <a:xfrm>
            <a:off x="1666134" y="3647013"/>
            <a:ext cx="379684" cy="379684"/>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5" name="Group 5"/>
          <p:cNvGrpSpPr/>
          <p:nvPr/>
        </p:nvGrpSpPr>
        <p:grpSpPr>
          <a:xfrm>
            <a:off x="4093139" y="3647012"/>
            <a:ext cx="379684" cy="379684"/>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7" name="Group 7"/>
          <p:cNvGrpSpPr/>
          <p:nvPr/>
        </p:nvGrpSpPr>
        <p:grpSpPr>
          <a:xfrm>
            <a:off x="8959982" y="3647601"/>
            <a:ext cx="379684" cy="379684"/>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9" name="Group 9"/>
          <p:cNvGrpSpPr/>
          <p:nvPr/>
        </p:nvGrpSpPr>
        <p:grpSpPr>
          <a:xfrm>
            <a:off x="6511556" y="3646391"/>
            <a:ext cx="379684" cy="379684"/>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1" name="Group 11"/>
          <p:cNvGrpSpPr/>
          <p:nvPr/>
        </p:nvGrpSpPr>
        <p:grpSpPr>
          <a:xfrm>
            <a:off x="11342363" y="3647012"/>
            <a:ext cx="379684" cy="379684"/>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3" name="Group 13"/>
          <p:cNvGrpSpPr/>
          <p:nvPr/>
        </p:nvGrpSpPr>
        <p:grpSpPr>
          <a:xfrm>
            <a:off x="13757611" y="3640044"/>
            <a:ext cx="379684" cy="379684"/>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sp>
        <p:nvSpPr>
          <p:cNvPr id="16" name="TextBox 16"/>
          <p:cNvSpPr txBox="1"/>
          <p:nvPr/>
        </p:nvSpPr>
        <p:spPr>
          <a:xfrm>
            <a:off x="6167697"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January</a:t>
            </a:r>
          </a:p>
        </p:txBody>
      </p:sp>
      <p:sp>
        <p:nvSpPr>
          <p:cNvPr id="17" name="TextBox 17"/>
          <p:cNvSpPr txBox="1"/>
          <p:nvPr/>
        </p:nvSpPr>
        <p:spPr>
          <a:xfrm>
            <a:off x="690610" y="4163788"/>
            <a:ext cx="2386724" cy="551305"/>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8 Nov - </a:t>
            </a:r>
            <a:r>
              <a:rPr lang="en-US" sz="1700" b="1" err="1">
                <a:solidFill>
                  <a:srgbClr val="FF924C"/>
                </a:solidFill>
                <a:latin typeface="Calibri Light" panose="020F0302020204030204" pitchFamily="34" charset="0"/>
                <a:cs typeface="Calibri Light" panose="020F0302020204030204" pitchFamily="34" charset="0"/>
              </a:rPr>
              <a:t>RfP</a:t>
            </a:r>
            <a:r>
              <a:rPr lang="en-US" sz="1700" b="1">
                <a:solidFill>
                  <a:srgbClr val="FF924C"/>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8 Nov - </a:t>
            </a:r>
            <a:r>
              <a:rPr lang="en-US" sz="1700" b="1" err="1">
                <a:solidFill>
                  <a:srgbClr val="40255D"/>
                </a:solidFill>
                <a:latin typeface="Calibri Light" panose="020F0302020204030204" pitchFamily="34" charset="0"/>
                <a:cs typeface="Calibri Light" panose="020F0302020204030204" pitchFamily="34" charset="0"/>
              </a:rPr>
              <a:t>RfP</a:t>
            </a:r>
            <a:r>
              <a:rPr lang="en-US" sz="1700" b="1">
                <a:solidFill>
                  <a:srgbClr val="40255D"/>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p:txBody>
      </p:sp>
      <p:sp>
        <p:nvSpPr>
          <p:cNvPr id="25" name="TextBox 17">
            <a:extLst>
              <a:ext uri="{FF2B5EF4-FFF2-40B4-BE49-F238E27FC236}">
                <a16:creationId xmlns:a16="http://schemas.microsoft.com/office/drawing/2014/main" id="{C351A602-BC44-5A4E-8B08-26A0ED6F44E8}"/>
              </a:ext>
            </a:extLst>
          </p:cNvPr>
          <p:cNvSpPr txBox="1"/>
          <p:nvPr/>
        </p:nvSpPr>
        <p:spPr>
          <a:xfrm>
            <a:off x="10235140" y="4163788"/>
            <a:ext cx="2590119" cy="833433"/>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7 Mar - Proposals Due</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ED1D78"/>
                </a:solidFill>
                <a:latin typeface="Calibri Light" panose="020F0302020204030204" pitchFamily="34" charset="0"/>
                <a:cs typeface="Calibri Light" panose="020F0302020204030204" pitchFamily="34" charset="0"/>
              </a:rPr>
              <a:t>7 Mar - Proposals Due</a:t>
            </a:r>
          </a:p>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28 Mar - Proposals Due</a:t>
            </a:r>
          </a:p>
        </p:txBody>
      </p:sp>
      <p:sp>
        <p:nvSpPr>
          <p:cNvPr id="27" name="TextBox 17">
            <a:extLst>
              <a:ext uri="{FF2B5EF4-FFF2-40B4-BE49-F238E27FC236}">
                <a16:creationId xmlns:a16="http://schemas.microsoft.com/office/drawing/2014/main" id="{C9F9C776-9B34-A34A-B8AC-A3E1A9BBB80E}"/>
              </a:ext>
            </a:extLst>
          </p:cNvPr>
          <p:cNvSpPr txBox="1"/>
          <p:nvPr/>
        </p:nvSpPr>
        <p:spPr>
          <a:xfrm>
            <a:off x="662614" y="7563995"/>
            <a:ext cx="2386724" cy="269176"/>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27 Jun - </a:t>
            </a:r>
            <a:r>
              <a:rPr lang="en-US" sz="1700" b="1" err="1">
                <a:solidFill>
                  <a:srgbClr val="40255D"/>
                </a:solidFill>
                <a:latin typeface="Calibri Light" panose="020F0302020204030204" pitchFamily="34" charset="0"/>
                <a:cs typeface="Calibri Light" panose="020F0302020204030204" pitchFamily="34" charset="0"/>
              </a:rPr>
              <a:t>RfP</a:t>
            </a:r>
            <a:r>
              <a:rPr lang="en-US" sz="1700" b="1">
                <a:solidFill>
                  <a:srgbClr val="40255D"/>
                </a:solidFill>
                <a:latin typeface="Calibri Light" panose="020F0302020204030204" pitchFamily="34" charset="0"/>
                <a:cs typeface="Calibri Light" panose="020F0302020204030204" pitchFamily="34" charset="0"/>
              </a:rPr>
              <a:t> Released</a:t>
            </a:r>
            <a:endParaRPr lang="en-US" sz="1700">
              <a:solidFill>
                <a:srgbClr val="151515"/>
              </a:solidFill>
              <a:latin typeface="Calibri Light" panose="020F0302020204030204" pitchFamily="34" charset="0"/>
              <a:cs typeface="Calibri Light" panose="020F0302020204030204" pitchFamily="34" charset="0"/>
            </a:endParaRPr>
          </a:p>
        </p:txBody>
      </p:sp>
      <p:sp>
        <p:nvSpPr>
          <p:cNvPr id="37" name="TextBox 17">
            <a:extLst>
              <a:ext uri="{FF2B5EF4-FFF2-40B4-BE49-F238E27FC236}">
                <a16:creationId xmlns:a16="http://schemas.microsoft.com/office/drawing/2014/main" id="{851FCECF-2BFB-844D-9B4A-CEBD0192A3CF}"/>
              </a:ext>
            </a:extLst>
          </p:cNvPr>
          <p:cNvSpPr txBox="1"/>
          <p:nvPr/>
        </p:nvSpPr>
        <p:spPr>
          <a:xfrm>
            <a:off x="2931564" y="7563995"/>
            <a:ext cx="2691815"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25 Jul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3" name="TextBox 17">
            <a:extLst>
              <a:ext uri="{FF2B5EF4-FFF2-40B4-BE49-F238E27FC236}">
                <a16:creationId xmlns:a16="http://schemas.microsoft.com/office/drawing/2014/main" id="{223255D7-9F95-C644-BCA0-3377F4318906}"/>
              </a:ext>
            </a:extLst>
          </p:cNvPr>
          <p:cNvSpPr txBox="1"/>
          <p:nvPr/>
        </p:nvSpPr>
        <p:spPr>
          <a:xfrm>
            <a:off x="7855611" y="7563995"/>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26 Sep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4" name="TextBox 17">
            <a:extLst>
              <a:ext uri="{FF2B5EF4-FFF2-40B4-BE49-F238E27FC236}">
                <a16:creationId xmlns:a16="http://schemas.microsoft.com/office/drawing/2014/main" id="{92F1A0F5-7F0E-D84A-BEA3-9FE82669928A}"/>
              </a:ext>
            </a:extLst>
          </p:cNvPr>
          <p:cNvSpPr txBox="1"/>
          <p:nvPr/>
        </p:nvSpPr>
        <p:spPr>
          <a:xfrm>
            <a:off x="12644768" y="7563995"/>
            <a:ext cx="2590119" cy="272510"/>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28 Nov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45" name="TextBox 17">
            <a:extLst>
              <a:ext uri="{FF2B5EF4-FFF2-40B4-BE49-F238E27FC236}">
                <a16:creationId xmlns:a16="http://schemas.microsoft.com/office/drawing/2014/main" id="{C5A68C0E-A29D-6E4C-B4B0-DD26C780FFA1}"/>
              </a:ext>
            </a:extLst>
          </p:cNvPr>
          <p:cNvSpPr txBox="1"/>
          <p:nvPr/>
        </p:nvSpPr>
        <p:spPr>
          <a:xfrm>
            <a:off x="5360637" y="7563995"/>
            <a:ext cx="2691815" cy="551305"/>
          </a:xfrm>
          <a:prstGeom prst="rect">
            <a:avLst/>
          </a:prstGeom>
        </p:spPr>
        <p:txBody>
          <a:bodyPr wrap="square" lIns="0" tIns="0" rIns="0" bIns="0" rtlCol="0" anchor="t">
            <a:spAutoFit/>
          </a:bodyPr>
          <a:lstStyle/>
          <a:p>
            <a:pPr algn="ctr">
              <a:lnSpc>
                <a:spcPts val="2240"/>
              </a:lnSpc>
            </a:pPr>
            <a:r>
              <a:rPr lang="en-US" sz="1700" b="1">
                <a:solidFill>
                  <a:srgbClr val="40255D"/>
                </a:solidFill>
                <a:latin typeface="Calibri Light" panose="020F0302020204030204" pitchFamily="34" charset="0"/>
                <a:cs typeface="Calibri Light" panose="020F0302020204030204" pitchFamily="34" charset="0"/>
              </a:rPr>
              <a:t>22 Aug - Proposals Due</a:t>
            </a:r>
            <a:endParaRPr lang="en-US" sz="1700">
              <a:solidFill>
                <a:srgbClr val="151515"/>
              </a:solidFill>
              <a:latin typeface="Calibri Light" panose="020F0302020204030204" pitchFamily="34" charset="0"/>
              <a:cs typeface="Calibri Light" panose="020F0302020204030204" pitchFamily="34" charset="0"/>
            </a:endParaRPr>
          </a:p>
          <a:p>
            <a:pPr algn="ctr">
              <a:lnSpc>
                <a:spcPts val="2240"/>
              </a:lnSpc>
            </a:pPr>
            <a:r>
              <a:rPr lang="en-US" sz="1700" b="1">
                <a:solidFill>
                  <a:srgbClr val="ED1D78"/>
                </a:solidFill>
                <a:latin typeface="Calibri Light" panose="020F0302020204030204" pitchFamily="34" charset="0"/>
                <a:cs typeface="Calibri Light" panose="020F0302020204030204" pitchFamily="34" charset="0"/>
              </a:rPr>
              <a:t>22 Aug - Proposals Due</a:t>
            </a:r>
            <a:endParaRPr lang="en-US" sz="1700">
              <a:solidFill>
                <a:srgbClr val="151515"/>
              </a:solidFill>
              <a:latin typeface="Calibri Light" panose="020F0302020204030204" pitchFamily="34" charset="0"/>
              <a:cs typeface="Calibri Light" panose="020F0302020204030204" pitchFamily="34" charset="0"/>
            </a:endParaRPr>
          </a:p>
        </p:txBody>
      </p:sp>
      <p:grpSp>
        <p:nvGrpSpPr>
          <p:cNvPr id="55" name="Group 14">
            <a:extLst>
              <a:ext uri="{FF2B5EF4-FFF2-40B4-BE49-F238E27FC236}">
                <a16:creationId xmlns:a16="http://schemas.microsoft.com/office/drawing/2014/main" id="{D8F37E15-520A-364A-9EFA-4AB7881FD2A8}"/>
              </a:ext>
            </a:extLst>
          </p:cNvPr>
          <p:cNvGrpSpPr/>
          <p:nvPr/>
        </p:nvGrpSpPr>
        <p:grpSpPr>
          <a:xfrm>
            <a:off x="8157398" y="3167793"/>
            <a:ext cx="1972796" cy="486293"/>
            <a:chOff x="0" y="0"/>
            <a:chExt cx="3269861" cy="711831"/>
          </a:xfrm>
          <a:solidFill>
            <a:srgbClr val="40255D"/>
          </a:solidFill>
        </p:grpSpPr>
        <p:sp>
          <p:nvSpPr>
            <p:cNvPr id="56" name="Freeform 15">
              <a:extLst>
                <a:ext uri="{FF2B5EF4-FFF2-40B4-BE49-F238E27FC236}">
                  <a16:creationId xmlns:a16="http://schemas.microsoft.com/office/drawing/2014/main" id="{B1E3B07B-AEED-9F4A-B83A-86AC841A617B}"/>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8" name="TextBox 18"/>
          <p:cNvSpPr txBox="1"/>
          <p:nvPr/>
        </p:nvSpPr>
        <p:spPr>
          <a:xfrm>
            <a:off x="8418999" y="3253542"/>
            <a:ext cx="1461244" cy="342401"/>
          </a:xfrm>
          <a:prstGeom prst="rect">
            <a:avLst/>
          </a:prstGeom>
        </p:spPr>
        <p:txBody>
          <a:bodyPr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February</a:t>
            </a:r>
          </a:p>
        </p:txBody>
      </p:sp>
      <p:grpSp>
        <p:nvGrpSpPr>
          <p:cNvPr id="57" name="Group 14">
            <a:extLst>
              <a:ext uri="{FF2B5EF4-FFF2-40B4-BE49-F238E27FC236}">
                <a16:creationId xmlns:a16="http://schemas.microsoft.com/office/drawing/2014/main" id="{8DA2E272-C3AD-8D40-A3B6-D6CB6DCFE5EA}"/>
              </a:ext>
            </a:extLst>
          </p:cNvPr>
          <p:cNvGrpSpPr/>
          <p:nvPr/>
        </p:nvGrpSpPr>
        <p:grpSpPr>
          <a:xfrm>
            <a:off x="10543802" y="3169190"/>
            <a:ext cx="1972796" cy="484896"/>
            <a:chOff x="0" y="0"/>
            <a:chExt cx="3269861" cy="711831"/>
          </a:xfrm>
          <a:solidFill>
            <a:srgbClr val="40255D"/>
          </a:solidFill>
        </p:grpSpPr>
        <p:sp>
          <p:nvSpPr>
            <p:cNvPr id="58" name="Freeform 15">
              <a:extLst>
                <a:ext uri="{FF2B5EF4-FFF2-40B4-BE49-F238E27FC236}">
                  <a16:creationId xmlns:a16="http://schemas.microsoft.com/office/drawing/2014/main" id="{ED8FADD7-702D-7847-AAD8-C1AD9D99C3B4}"/>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9" name="TextBox 16">
            <a:extLst>
              <a:ext uri="{FF2B5EF4-FFF2-40B4-BE49-F238E27FC236}">
                <a16:creationId xmlns:a16="http://schemas.microsoft.com/office/drawing/2014/main" id="{F6EF0186-43D7-244F-8161-8C8AA398B8A4}"/>
              </a:ext>
            </a:extLst>
          </p:cNvPr>
          <p:cNvSpPr txBox="1"/>
          <p:nvPr/>
        </p:nvSpPr>
        <p:spPr>
          <a:xfrm>
            <a:off x="10999507"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March</a:t>
            </a:r>
          </a:p>
        </p:txBody>
      </p:sp>
      <p:grpSp>
        <p:nvGrpSpPr>
          <p:cNvPr id="60" name="Group 14">
            <a:extLst>
              <a:ext uri="{FF2B5EF4-FFF2-40B4-BE49-F238E27FC236}">
                <a16:creationId xmlns:a16="http://schemas.microsoft.com/office/drawing/2014/main" id="{590DFAD4-B24C-2941-939C-17242429B449}"/>
              </a:ext>
            </a:extLst>
          </p:cNvPr>
          <p:cNvGrpSpPr/>
          <p:nvPr/>
        </p:nvGrpSpPr>
        <p:grpSpPr>
          <a:xfrm>
            <a:off x="12958203" y="3169190"/>
            <a:ext cx="1972796" cy="484896"/>
            <a:chOff x="0" y="0"/>
            <a:chExt cx="3269861" cy="711831"/>
          </a:xfrm>
          <a:solidFill>
            <a:srgbClr val="40255D"/>
          </a:solidFill>
        </p:grpSpPr>
        <p:sp>
          <p:nvSpPr>
            <p:cNvPr id="61" name="Freeform 15">
              <a:extLst>
                <a:ext uri="{FF2B5EF4-FFF2-40B4-BE49-F238E27FC236}">
                  <a16:creationId xmlns:a16="http://schemas.microsoft.com/office/drawing/2014/main" id="{519331C8-8389-794D-B7C8-984D3FEEAE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62" name="TextBox 16">
            <a:extLst>
              <a:ext uri="{FF2B5EF4-FFF2-40B4-BE49-F238E27FC236}">
                <a16:creationId xmlns:a16="http://schemas.microsoft.com/office/drawing/2014/main" id="{8895B5EC-37FA-6D45-B1D6-5BECE5BE1E6A}"/>
              </a:ext>
            </a:extLst>
          </p:cNvPr>
          <p:cNvSpPr txBox="1"/>
          <p:nvPr/>
        </p:nvSpPr>
        <p:spPr>
          <a:xfrm>
            <a:off x="13411371"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April</a:t>
            </a:r>
          </a:p>
        </p:txBody>
      </p:sp>
      <p:grpSp>
        <p:nvGrpSpPr>
          <p:cNvPr id="63" name="Group 14">
            <a:extLst>
              <a:ext uri="{FF2B5EF4-FFF2-40B4-BE49-F238E27FC236}">
                <a16:creationId xmlns:a16="http://schemas.microsoft.com/office/drawing/2014/main" id="{6BB855D9-EDD3-DD47-BEB6-7689B3D9A047}"/>
              </a:ext>
            </a:extLst>
          </p:cNvPr>
          <p:cNvGrpSpPr/>
          <p:nvPr/>
        </p:nvGrpSpPr>
        <p:grpSpPr>
          <a:xfrm>
            <a:off x="15372602" y="3169190"/>
            <a:ext cx="1972796" cy="484896"/>
            <a:chOff x="0" y="0"/>
            <a:chExt cx="3269861" cy="711831"/>
          </a:xfrm>
          <a:solidFill>
            <a:srgbClr val="40255D"/>
          </a:solidFill>
        </p:grpSpPr>
        <p:sp>
          <p:nvSpPr>
            <p:cNvPr id="64" name="Freeform 15">
              <a:extLst>
                <a:ext uri="{FF2B5EF4-FFF2-40B4-BE49-F238E27FC236}">
                  <a16:creationId xmlns:a16="http://schemas.microsoft.com/office/drawing/2014/main" id="{FCDCB149-1F84-9242-A8A2-28771B218C3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65" name="TextBox 16">
            <a:extLst>
              <a:ext uri="{FF2B5EF4-FFF2-40B4-BE49-F238E27FC236}">
                <a16:creationId xmlns:a16="http://schemas.microsoft.com/office/drawing/2014/main" id="{3D32B8AA-F21D-5548-AF7F-C7F5AD1DFF6E}"/>
              </a:ext>
            </a:extLst>
          </p:cNvPr>
          <p:cNvSpPr txBox="1"/>
          <p:nvPr/>
        </p:nvSpPr>
        <p:spPr>
          <a:xfrm>
            <a:off x="15822916" y="3253542"/>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May</a:t>
            </a:r>
          </a:p>
        </p:txBody>
      </p:sp>
      <p:grpSp>
        <p:nvGrpSpPr>
          <p:cNvPr id="93" name="Group 14">
            <a:extLst>
              <a:ext uri="{FF2B5EF4-FFF2-40B4-BE49-F238E27FC236}">
                <a16:creationId xmlns:a16="http://schemas.microsoft.com/office/drawing/2014/main" id="{8E918E99-1C33-CB4E-8758-89AD53DBB4AE}"/>
              </a:ext>
            </a:extLst>
          </p:cNvPr>
          <p:cNvGrpSpPr/>
          <p:nvPr/>
        </p:nvGrpSpPr>
        <p:grpSpPr>
          <a:xfrm>
            <a:off x="4348172" y="9113373"/>
            <a:ext cx="3055567" cy="455972"/>
            <a:chOff x="0" y="0"/>
            <a:chExt cx="3269861" cy="711831"/>
          </a:xfrm>
          <a:solidFill>
            <a:srgbClr val="FF924C"/>
          </a:solidFill>
        </p:grpSpPr>
        <p:sp>
          <p:nvSpPr>
            <p:cNvPr id="94" name="Freeform 15">
              <a:extLst>
                <a:ext uri="{FF2B5EF4-FFF2-40B4-BE49-F238E27FC236}">
                  <a16:creationId xmlns:a16="http://schemas.microsoft.com/office/drawing/2014/main" id="{886A19DF-9080-F548-B5A8-487240D427E1}"/>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2" name="TextBox 17">
            <a:extLst>
              <a:ext uri="{FF2B5EF4-FFF2-40B4-BE49-F238E27FC236}">
                <a16:creationId xmlns:a16="http://schemas.microsoft.com/office/drawing/2014/main" id="{A3A7228C-6A9B-B040-A31C-9BAD7CBCF868}"/>
              </a:ext>
            </a:extLst>
          </p:cNvPr>
          <p:cNvSpPr txBox="1"/>
          <p:nvPr/>
        </p:nvSpPr>
        <p:spPr>
          <a:xfrm>
            <a:off x="4446426" y="9200295"/>
            <a:ext cx="2859059" cy="282129"/>
          </a:xfrm>
          <a:prstGeom prst="rect">
            <a:avLst/>
          </a:prstGeom>
        </p:spPr>
        <p:txBody>
          <a:bodyPr wrap="square" lIns="0" tIns="0" rIns="0" bIns="0" rtlCol="0" anchor="t">
            <a:spAutoFit/>
          </a:bodyPr>
          <a:lstStyle/>
          <a:p>
            <a:pPr algn="ctr">
              <a:lnSpc>
                <a:spcPts val="2240"/>
              </a:lnSpc>
            </a:pPr>
            <a:r>
              <a:rPr lang="en-US" sz="2000" b="1">
                <a:solidFill>
                  <a:schemeClr val="bg1"/>
                </a:solidFill>
                <a:latin typeface="Calibri Light" panose="020F0302020204030204" pitchFamily="34" charset="0"/>
                <a:cs typeface="Calibri Light" panose="020F0302020204030204" pitchFamily="34" charset="0"/>
              </a:rPr>
              <a:t>Stage I: </a:t>
            </a:r>
            <a:r>
              <a:rPr lang="en-US" sz="2000" err="1">
                <a:solidFill>
                  <a:schemeClr val="bg1"/>
                </a:solidFill>
                <a:latin typeface="Calibri Light" panose="020F0302020204030204" pitchFamily="34" charset="0"/>
                <a:cs typeface="Calibri Light" panose="020F0302020204030204" pitchFamily="34" charset="0"/>
              </a:rPr>
              <a:t>RfP</a:t>
            </a:r>
            <a:r>
              <a:rPr lang="en-US" sz="2000">
                <a:solidFill>
                  <a:schemeClr val="bg1"/>
                </a:solidFill>
                <a:latin typeface="Calibri Light" panose="020F0302020204030204" pitchFamily="34" charset="0"/>
                <a:cs typeface="Calibri Light" panose="020F0302020204030204" pitchFamily="34" charset="0"/>
              </a:rPr>
              <a:t> Open Full Year</a:t>
            </a:r>
          </a:p>
        </p:txBody>
      </p:sp>
      <p:grpSp>
        <p:nvGrpSpPr>
          <p:cNvPr id="96" name="Group 14">
            <a:extLst>
              <a:ext uri="{FF2B5EF4-FFF2-40B4-BE49-F238E27FC236}">
                <a16:creationId xmlns:a16="http://schemas.microsoft.com/office/drawing/2014/main" id="{D44B4008-B335-FF48-8E0F-336B417617CA}"/>
              </a:ext>
            </a:extLst>
          </p:cNvPr>
          <p:cNvGrpSpPr/>
          <p:nvPr/>
        </p:nvGrpSpPr>
        <p:grpSpPr>
          <a:xfrm>
            <a:off x="7617539" y="9122610"/>
            <a:ext cx="3055567" cy="455972"/>
            <a:chOff x="0" y="0"/>
            <a:chExt cx="3269861" cy="711831"/>
          </a:xfrm>
          <a:solidFill>
            <a:srgbClr val="40255D"/>
          </a:solidFill>
        </p:grpSpPr>
        <p:sp>
          <p:nvSpPr>
            <p:cNvPr id="97" name="Freeform 15">
              <a:extLst>
                <a:ext uri="{FF2B5EF4-FFF2-40B4-BE49-F238E27FC236}">
                  <a16:creationId xmlns:a16="http://schemas.microsoft.com/office/drawing/2014/main" id="{0C23FF69-BBDA-8F49-BBFF-6673A1311164}"/>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98" name="TextBox 17">
            <a:extLst>
              <a:ext uri="{FF2B5EF4-FFF2-40B4-BE49-F238E27FC236}">
                <a16:creationId xmlns:a16="http://schemas.microsoft.com/office/drawing/2014/main" id="{72FBFEB1-CCE2-A24E-ABD0-2F8FD204ED53}"/>
              </a:ext>
            </a:extLst>
          </p:cNvPr>
          <p:cNvSpPr txBox="1"/>
          <p:nvPr/>
        </p:nvSpPr>
        <p:spPr>
          <a:xfrm>
            <a:off x="7715793" y="9209532"/>
            <a:ext cx="2859059" cy="282129"/>
          </a:xfrm>
          <a:prstGeom prst="rect">
            <a:avLst/>
          </a:prstGeom>
        </p:spPr>
        <p:txBody>
          <a:bodyPr wrap="square" lIns="0" tIns="0" rIns="0" bIns="0" rtlCol="0" anchor="t">
            <a:spAutoFit/>
          </a:bodyPr>
          <a:lstStyle/>
          <a:p>
            <a:pPr algn="ctr">
              <a:lnSpc>
                <a:spcPts val="2240"/>
              </a:lnSpc>
            </a:pPr>
            <a:r>
              <a:rPr lang="en-US" sz="2000" b="1">
                <a:solidFill>
                  <a:schemeClr val="bg1"/>
                </a:solidFill>
                <a:latin typeface="Calibri Light" panose="020F0302020204030204" pitchFamily="34" charset="0"/>
                <a:cs typeface="Calibri Light" panose="020F0302020204030204" pitchFamily="34" charset="0"/>
              </a:rPr>
              <a:t>Stage II: </a:t>
            </a:r>
            <a:r>
              <a:rPr lang="en-US" sz="2000" err="1">
                <a:solidFill>
                  <a:schemeClr val="bg1"/>
                </a:solidFill>
                <a:latin typeface="Calibri Light" panose="020F0302020204030204" pitchFamily="34" charset="0"/>
                <a:cs typeface="Calibri Light" panose="020F0302020204030204" pitchFamily="34" charset="0"/>
              </a:rPr>
              <a:t>RfP</a:t>
            </a:r>
            <a:r>
              <a:rPr lang="en-US" sz="2000">
                <a:solidFill>
                  <a:schemeClr val="bg1"/>
                </a:solidFill>
                <a:latin typeface="Calibri Light" panose="020F0302020204030204" pitchFamily="34" charset="0"/>
                <a:cs typeface="Calibri Light" panose="020F0302020204030204" pitchFamily="34" charset="0"/>
              </a:rPr>
              <a:t> As Per Timeline</a:t>
            </a:r>
          </a:p>
        </p:txBody>
      </p:sp>
      <p:grpSp>
        <p:nvGrpSpPr>
          <p:cNvPr id="99" name="Group 14">
            <a:extLst>
              <a:ext uri="{FF2B5EF4-FFF2-40B4-BE49-F238E27FC236}">
                <a16:creationId xmlns:a16="http://schemas.microsoft.com/office/drawing/2014/main" id="{43D51995-DB17-834F-BBC1-F574F99D7B92}"/>
              </a:ext>
            </a:extLst>
          </p:cNvPr>
          <p:cNvGrpSpPr/>
          <p:nvPr/>
        </p:nvGrpSpPr>
        <p:grpSpPr>
          <a:xfrm>
            <a:off x="10884261" y="9121645"/>
            <a:ext cx="3055567" cy="455972"/>
            <a:chOff x="0" y="0"/>
            <a:chExt cx="3269861" cy="711831"/>
          </a:xfrm>
          <a:solidFill>
            <a:srgbClr val="ED1D78"/>
          </a:solidFill>
        </p:grpSpPr>
        <p:sp>
          <p:nvSpPr>
            <p:cNvPr id="100" name="Freeform 15">
              <a:extLst>
                <a:ext uri="{FF2B5EF4-FFF2-40B4-BE49-F238E27FC236}">
                  <a16:creationId xmlns:a16="http://schemas.microsoft.com/office/drawing/2014/main" id="{AC7621A9-E8C2-6044-BF79-576C9A851F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01" name="TextBox 17">
            <a:extLst>
              <a:ext uri="{FF2B5EF4-FFF2-40B4-BE49-F238E27FC236}">
                <a16:creationId xmlns:a16="http://schemas.microsoft.com/office/drawing/2014/main" id="{EA728193-89E6-E34D-81DA-397D93E76EBF}"/>
              </a:ext>
            </a:extLst>
          </p:cNvPr>
          <p:cNvSpPr txBox="1"/>
          <p:nvPr/>
        </p:nvSpPr>
        <p:spPr>
          <a:xfrm>
            <a:off x="10982515" y="9208567"/>
            <a:ext cx="2859059" cy="282129"/>
          </a:xfrm>
          <a:prstGeom prst="rect">
            <a:avLst/>
          </a:prstGeom>
        </p:spPr>
        <p:txBody>
          <a:bodyPr wrap="square" lIns="0" tIns="0" rIns="0" bIns="0" rtlCol="0" anchor="t">
            <a:spAutoFit/>
          </a:bodyPr>
          <a:lstStyle/>
          <a:p>
            <a:pPr algn="ctr">
              <a:lnSpc>
                <a:spcPts val="2240"/>
              </a:lnSpc>
            </a:pPr>
            <a:r>
              <a:rPr lang="en-US" sz="2000" b="1">
                <a:solidFill>
                  <a:schemeClr val="bg1"/>
                </a:solidFill>
                <a:latin typeface="Calibri Light" panose="020F0302020204030204" pitchFamily="34" charset="0"/>
                <a:cs typeface="Calibri Light" panose="020F0302020204030204" pitchFamily="34" charset="0"/>
              </a:rPr>
              <a:t>Stage III: </a:t>
            </a:r>
            <a:r>
              <a:rPr lang="en-US" sz="2000" err="1">
                <a:solidFill>
                  <a:schemeClr val="bg1"/>
                </a:solidFill>
                <a:latin typeface="Calibri Light" panose="020F0302020204030204" pitchFamily="34" charset="0"/>
                <a:cs typeface="Calibri Light" panose="020F0302020204030204" pitchFamily="34" charset="0"/>
              </a:rPr>
              <a:t>RfP</a:t>
            </a:r>
            <a:r>
              <a:rPr lang="en-US" sz="2000">
                <a:solidFill>
                  <a:schemeClr val="bg1"/>
                </a:solidFill>
                <a:latin typeface="Calibri Light" panose="020F0302020204030204" pitchFamily="34" charset="0"/>
                <a:cs typeface="Calibri Light" panose="020F0302020204030204" pitchFamily="34" charset="0"/>
              </a:rPr>
              <a:t> By Invitation</a:t>
            </a:r>
          </a:p>
        </p:txBody>
      </p:sp>
      <p:sp>
        <p:nvSpPr>
          <p:cNvPr id="88" name="Freeform 15">
            <a:extLst>
              <a:ext uri="{FF2B5EF4-FFF2-40B4-BE49-F238E27FC236}">
                <a16:creationId xmlns:a16="http://schemas.microsoft.com/office/drawing/2014/main" id="{4668216E-5119-4979-AE7F-524F32D7591A}"/>
              </a:ext>
            </a:extLst>
          </p:cNvPr>
          <p:cNvSpPr/>
          <p:nvPr/>
        </p:nvSpPr>
        <p:spPr>
          <a:xfrm>
            <a:off x="877484" y="3156985"/>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89" name="TextBox 16">
            <a:extLst>
              <a:ext uri="{FF2B5EF4-FFF2-40B4-BE49-F238E27FC236}">
                <a16:creationId xmlns:a16="http://schemas.microsoft.com/office/drawing/2014/main" id="{BEDFA7C4-02F6-4314-B36B-2EEB04CDD123}"/>
              </a:ext>
            </a:extLst>
          </p:cNvPr>
          <p:cNvSpPr txBox="1"/>
          <p:nvPr/>
        </p:nvSpPr>
        <p:spPr>
          <a:xfrm>
            <a:off x="1127087" y="3257902"/>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November</a:t>
            </a:r>
          </a:p>
        </p:txBody>
      </p:sp>
      <p:sp>
        <p:nvSpPr>
          <p:cNvPr id="95" name="Freeform 15">
            <a:extLst>
              <a:ext uri="{FF2B5EF4-FFF2-40B4-BE49-F238E27FC236}">
                <a16:creationId xmlns:a16="http://schemas.microsoft.com/office/drawing/2014/main" id="{883E2F61-361A-4305-8996-6771344F5569}"/>
              </a:ext>
            </a:extLst>
          </p:cNvPr>
          <p:cNvSpPr/>
          <p:nvPr/>
        </p:nvSpPr>
        <p:spPr>
          <a:xfrm>
            <a:off x="3287995" y="3156985"/>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103" name="TextBox 16">
            <a:extLst>
              <a:ext uri="{FF2B5EF4-FFF2-40B4-BE49-F238E27FC236}">
                <a16:creationId xmlns:a16="http://schemas.microsoft.com/office/drawing/2014/main" id="{6E26DD65-A81D-48CA-9B78-6575A3EAB2EC}"/>
              </a:ext>
            </a:extLst>
          </p:cNvPr>
          <p:cNvSpPr txBox="1"/>
          <p:nvPr/>
        </p:nvSpPr>
        <p:spPr>
          <a:xfrm>
            <a:off x="3546850" y="3257902"/>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December</a:t>
            </a:r>
          </a:p>
        </p:txBody>
      </p:sp>
      <p:grpSp>
        <p:nvGrpSpPr>
          <p:cNvPr id="104" name="Group 13">
            <a:extLst>
              <a:ext uri="{FF2B5EF4-FFF2-40B4-BE49-F238E27FC236}">
                <a16:creationId xmlns:a16="http://schemas.microsoft.com/office/drawing/2014/main" id="{D9B057ED-FDD4-44B6-B7E8-3A34333D318A}"/>
              </a:ext>
            </a:extLst>
          </p:cNvPr>
          <p:cNvGrpSpPr/>
          <p:nvPr/>
        </p:nvGrpSpPr>
        <p:grpSpPr>
          <a:xfrm>
            <a:off x="16172859" y="3640044"/>
            <a:ext cx="379684" cy="379684"/>
            <a:chOff x="0" y="0"/>
            <a:chExt cx="6350000" cy="6350000"/>
          </a:xfrm>
        </p:grpSpPr>
        <p:sp>
          <p:nvSpPr>
            <p:cNvPr id="105" name="Freeform 14">
              <a:extLst>
                <a:ext uri="{FF2B5EF4-FFF2-40B4-BE49-F238E27FC236}">
                  <a16:creationId xmlns:a16="http://schemas.microsoft.com/office/drawing/2014/main" id="{B30B7C26-06F0-4668-9FC4-5C236765A4F3}"/>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06" name="Group 14">
            <a:extLst>
              <a:ext uri="{FF2B5EF4-FFF2-40B4-BE49-F238E27FC236}">
                <a16:creationId xmlns:a16="http://schemas.microsoft.com/office/drawing/2014/main" id="{8CBE55E1-54E7-48A3-B1DF-D7E536EEB1A1}"/>
              </a:ext>
            </a:extLst>
          </p:cNvPr>
          <p:cNvGrpSpPr/>
          <p:nvPr/>
        </p:nvGrpSpPr>
        <p:grpSpPr>
          <a:xfrm>
            <a:off x="5724465" y="6508797"/>
            <a:ext cx="1972796" cy="484897"/>
            <a:chOff x="0" y="0"/>
            <a:chExt cx="4527507" cy="711832"/>
          </a:xfrm>
          <a:solidFill>
            <a:srgbClr val="40255D"/>
          </a:solidFill>
        </p:grpSpPr>
        <p:sp>
          <p:nvSpPr>
            <p:cNvPr id="107" name="Freeform 15">
              <a:extLst>
                <a:ext uri="{FF2B5EF4-FFF2-40B4-BE49-F238E27FC236}">
                  <a16:creationId xmlns:a16="http://schemas.microsoft.com/office/drawing/2014/main" id="{5DE9CD5B-2F50-4C1D-8FB7-77BE3E95F697}"/>
                </a:ext>
              </a:extLst>
            </p:cNvPr>
            <p:cNvSpPr/>
            <p:nvPr/>
          </p:nvSpPr>
          <p:spPr>
            <a:xfrm>
              <a:off x="0" y="0"/>
              <a:ext cx="4527507"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08" name="Group 14">
            <a:extLst>
              <a:ext uri="{FF2B5EF4-FFF2-40B4-BE49-F238E27FC236}">
                <a16:creationId xmlns:a16="http://schemas.microsoft.com/office/drawing/2014/main" id="{F606D7D3-F6F3-40A4-B7BB-30C3FCBF1309}"/>
              </a:ext>
            </a:extLst>
          </p:cNvPr>
          <p:cNvGrpSpPr/>
          <p:nvPr/>
        </p:nvGrpSpPr>
        <p:grpSpPr>
          <a:xfrm>
            <a:off x="8169923" y="6507401"/>
            <a:ext cx="1972796" cy="486293"/>
            <a:chOff x="0" y="0"/>
            <a:chExt cx="3269861" cy="711831"/>
          </a:xfrm>
          <a:solidFill>
            <a:srgbClr val="40255D"/>
          </a:solidFill>
        </p:grpSpPr>
        <p:sp>
          <p:nvSpPr>
            <p:cNvPr id="109" name="Freeform 15">
              <a:extLst>
                <a:ext uri="{FF2B5EF4-FFF2-40B4-BE49-F238E27FC236}">
                  <a16:creationId xmlns:a16="http://schemas.microsoft.com/office/drawing/2014/main" id="{2F89D95F-9610-46BD-9A2D-6215D3735E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0" name="Group 14">
            <a:extLst>
              <a:ext uri="{FF2B5EF4-FFF2-40B4-BE49-F238E27FC236}">
                <a16:creationId xmlns:a16="http://schemas.microsoft.com/office/drawing/2014/main" id="{D48B382D-C24F-4680-A7E5-9D4C1CE0D103}"/>
              </a:ext>
            </a:extLst>
          </p:cNvPr>
          <p:cNvGrpSpPr/>
          <p:nvPr/>
        </p:nvGrpSpPr>
        <p:grpSpPr>
          <a:xfrm>
            <a:off x="10554799" y="6508798"/>
            <a:ext cx="1972796" cy="484896"/>
            <a:chOff x="0" y="0"/>
            <a:chExt cx="3269861" cy="711831"/>
          </a:xfrm>
          <a:solidFill>
            <a:srgbClr val="40255D"/>
          </a:solidFill>
        </p:grpSpPr>
        <p:sp>
          <p:nvSpPr>
            <p:cNvPr id="111" name="Freeform 15">
              <a:extLst>
                <a:ext uri="{FF2B5EF4-FFF2-40B4-BE49-F238E27FC236}">
                  <a16:creationId xmlns:a16="http://schemas.microsoft.com/office/drawing/2014/main" id="{C8258AB5-78C3-45C0-90A3-285DFB6D630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2" name="Group 14">
            <a:extLst>
              <a:ext uri="{FF2B5EF4-FFF2-40B4-BE49-F238E27FC236}">
                <a16:creationId xmlns:a16="http://schemas.microsoft.com/office/drawing/2014/main" id="{E660E164-5A8D-4CAF-AA82-E071E48DAFDC}"/>
              </a:ext>
            </a:extLst>
          </p:cNvPr>
          <p:cNvGrpSpPr/>
          <p:nvPr/>
        </p:nvGrpSpPr>
        <p:grpSpPr>
          <a:xfrm>
            <a:off x="12949329" y="6508798"/>
            <a:ext cx="1972796" cy="484896"/>
            <a:chOff x="0" y="0"/>
            <a:chExt cx="3269861" cy="711831"/>
          </a:xfrm>
          <a:solidFill>
            <a:srgbClr val="40255D"/>
          </a:solidFill>
        </p:grpSpPr>
        <p:sp>
          <p:nvSpPr>
            <p:cNvPr id="113" name="Freeform 15">
              <a:extLst>
                <a:ext uri="{FF2B5EF4-FFF2-40B4-BE49-F238E27FC236}">
                  <a16:creationId xmlns:a16="http://schemas.microsoft.com/office/drawing/2014/main" id="{955AEF82-C518-4B25-9E7F-D58D80084807}"/>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114" name="Group 14">
            <a:extLst>
              <a:ext uri="{FF2B5EF4-FFF2-40B4-BE49-F238E27FC236}">
                <a16:creationId xmlns:a16="http://schemas.microsoft.com/office/drawing/2014/main" id="{2B55AE2E-0A9E-414F-A080-C7ADCEFE2EC7}"/>
              </a:ext>
            </a:extLst>
          </p:cNvPr>
          <p:cNvGrpSpPr/>
          <p:nvPr/>
        </p:nvGrpSpPr>
        <p:grpSpPr>
          <a:xfrm>
            <a:off x="15352005" y="6508798"/>
            <a:ext cx="1972796" cy="484896"/>
            <a:chOff x="0" y="0"/>
            <a:chExt cx="3269861" cy="711831"/>
          </a:xfrm>
          <a:solidFill>
            <a:srgbClr val="40255D"/>
          </a:solidFill>
        </p:grpSpPr>
        <p:sp>
          <p:nvSpPr>
            <p:cNvPr id="115" name="Freeform 15">
              <a:extLst>
                <a:ext uri="{FF2B5EF4-FFF2-40B4-BE49-F238E27FC236}">
                  <a16:creationId xmlns:a16="http://schemas.microsoft.com/office/drawing/2014/main" id="{7116B378-697E-4267-91FB-7D4FB8A58901}"/>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116" name="Freeform 15">
            <a:extLst>
              <a:ext uri="{FF2B5EF4-FFF2-40B4-BE49-F238E27FC236}">
                <a16:creationId xmlns:a16="http://schemas.microsoft.com/office/drawing/2014/main" id="{B0C3CCEE-27D6-4B64-A3B4-6690E941856E}"/>
              </a:ext>
            </a:extLst>
          </p:cNvPr>
          <p:cNvSpPr/>
          <p:nvPr/>
        </p:nvSpPr>
        <p:spPr>
          <a:xfrm>
            <a:off x="866007" y="6496593"/>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117" name="Freeform 15">
            <a:extLst>
              <a:ext uri="{FF2B5EF4-FFF2-40B4-BE49-F238E27FC236}">
                <a16:creationId xmlns:a16="http://schemas.microsoft.com/office/drawing/2014/main" id="{DC66E837-CBBE-4C22-8B41-3A9D6A207C8C}"/>
              </a:ext>
            </a:extLst>
          </p:cNvPr>
          <p:cNvSpPr/>
          <p:nvPr/>
        </p:nvSpPr>
        <p:spPr>
          <a:xfrm>
            <a:off x="3296583" y="6496593"/>
            <a:ext cx="1972796" cy="497101"/>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55D"/>
          </a:solidFill>
        </p:spPr>
      </p:sp>
      <p:sp>
        <p:nvSpPr>
          <p:cNvPr id="68" name="TextBox 16">
            <a:extLst>
              <a:ext uri="{FF2B5EF4-FFF2-40B4-BE49-F238E27FC236}">
                <a16:creationId xmlns:a16="http://schemas.microsoft.com/office/drawing/2014/main" id="{A3FE97A2-D812-5E47-895F-40260BF7B21B}"/>
              </a:ext>
            </a:extLst>
          </p:cNvPr>
          <p:cNvSpPr txBox="1"/>
          <p:nvPr/>
        </p:nvSpPr>
        <p:spPr>
          <a:xfrm>
            <a:off x="1327800" y="6582226"/>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June</a:t>
            </a:r>
          </a:p>
        </p:txBody>
      </p:sp>
      <p:sp>
        <p:nvSpPr>
          <p:cNvPr id="71" name="TextBox 16">
            <a:extLst>
              <a:ext uri="{FF2B5EF4-FFF2-40B4-BE49-F238E27FC236}">
                <a16:creationId xmlns:a16="http://schemas.microsoft.com/office/drawing/2014/main" id="{91F219C4-A4DA-304D-B192-04594C25CFFA}"/>
              </a:ext>
            </a:extLst>
          </p:cNvPr>
          <p:cNvSpPr txBox="1"/>
          <p:nvPr/>
        </p:nvSpPr>
        <p:spPr>
          <a:xfrm>
            <a:off x="3746899" y="6582226"/>
            <a:ext cx="1072163" cy="34240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July</a:t>
            </a:r>
          </a:p>
        </p:txBody>
      </p:sp>
      <p:sp>
        <p:nvSpPr>
          <p:cNvPr id="74" name="TextBox 18">
            <a:extLst>
              <a:ext uri="{FF2B5EF4-FFF2-40B4-BE49-F238E27FC236}">
                <a16:creationId xmlns:a16="http://schemas.microsoft.com/office/drawing/2014/main" id="{8E0C70B5-8C34-5F42-BB96-F8DA81894480}"/>
              </a:ext>
            </a:extLst>
          </p:cNvPr>
          <p:cNvSpPr txBox="1"/>
          <p:nvPr/>
        </p:nvSpPr>
        <p:spPr>
          <a:xfrm>
            <a:off x="5980337" y="6582226"/>
            <a:ext cx="1461244" cy="342401"/>
          </a:xfrm>
          <a:prstGeom prst="rect">
            <a:avLst/>
          </a:prstGeom>
        </p:spPr>
        <p:txBody>
          <a:bodyPr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August</a:t>
            </a:r>
          </a:p>
        </p:txBody>
      </p:sp>
      <p:sp>
        <p:nvSpPr>
          <p:cNvPr id="77" name="TextBox 16">
            <a:extLst>
              <a:ext uri="{FF2B5EF4-FFF2-40B4-BE49-F238E27FC236}">
                <a16:creationId xmlns:a16="http://schemas.microsoft.com/office/drawing/2014/main" id="{FF77B8D1-1385-0041-B0B1-A05A8B963537}"/>
              </a:ext>
            </a:extLst>
          </p:cNvPr>
          <p:cNvSpPr txBox="1"/>
          <p:nvPr/>
        </p:nvSpPr>
        <p:spPr>
          <a:xfrm>
            <a:off x="8284638" y="6586586"/>
            <a:ext cx="173206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September</a:t>
            </a:r>
          </a:p>
        </p:txBody>
      </p:sp>
      <p:sp>
        <p:nvSpPr>
          <p:cNvPr id="80" name="TextBox 16">
            <a:extLst>
              <a:ext uri="{FF2B5EF4-FFF2-40B4-BE49-F238E27FC236}">
                <a16:creationId xmlns:a16="http://schemas.microsoft.com/office/drawing/2014/main" id="{366AA876-6FD2-F247-BC53-AEDDB60CCE55}"/>
              </a:ext>
            </a:extLst>
          </p:cNvPr>
          <p:cNvSpPr txBox="1"/>
          <p:nvPr/>
        </p:nvSpPr>
        <p:spPr>
          <a:xfrm>
            <a:off x="10817801" y="6586586"/>
            <a:ext cx="1424795"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October</a:t>
            </a:r>
          </a:p>
        </p:txBody>
      </p:sp>
      <p:sp>
        <p:nvSpPr>
          <p:cNvPr id="83" name="TextBox 16">
            <a:extLst>
              <a:ext uri="{FF2B5EF4-FFF2-40B4-BE49-F238E27FC236}">
                <a16:creationId xmlns:a16="http://schemas.microsoft.com/office/drawing/2014/main" id="{CBCDBC3C-2E69-B94B-8142-80F675A3BE1C}"/>
              </a:ext>
            </a:extLst>
          </p:cNvPr>
          <p:cNvSpPr txBox="1"/>
          <p:nvPr/>
        </p:nvSpPr>
        <p:spPr>
          <a:xfrm>
            <a:off x="13213979" y="6586586"/>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November</a:t>
            </a:r>
          </a:p>
        </p:txBody>
      </p:sp>
      <p:sp>
        <p:nvSpPr>
          <p:cNvPr id="92" name="TextBox 16">
            <a:extLst>
              <a:ext uri="{FF2B5EF4-FFF2-40B4-BE49-F238E27FC236}">
                <a16:creationId xmlns:a16="http://schemas.microsoft.com/office/drawing/2014/main" id="{050CCE59-D920-C94E-9487-2F1D7606386F}"/>
              </a:ext>
            </a:extLst>
          </p:cNvPr>
          <p:cNvSpPr txBox="1"/>
          <p:nvPr/>
        </p:nvSpPr>
        <p:spPr>
          <a:xfrm>
            <a:off x="15607781" y="6586586"/>
            <a:ext cx="1461244" cy="338041"/>
          </a:xfrm>
          <a:prstGeom prst="rect">
            <a:avLst/>
          </a:prstGeom>
        </p:spPr>
        <p:txBody>
          <a:bodyPr wrap="square" lIns="0" tIns="0" rIns="0" bIns="0" rtlCol="0" anchor="t">
            <a:spAutoFit/>
          </a:bodyPr>
          <a:lstStyle/>
          <a:p>
            <a:pPr algn="ctr">
              <a:lnSpc>
                <a:spcPts val="2640"/>
              </a:lnSpc>
            </a:pPr>
            <a:r>
              <a:rPr lang="en-US" sz="2600">
                <a:solidFill>
                  <a:schemeClr val="bg1"/>
                </a:solidFill>
                <a:latin typeface="Calibri" panose="020F0502020204030204" pitchFamily="34" charset="0"/>
                <a:cs typeface="Calibri" panose="020F0502020204030204" pitchFamily="34" charset="0"/>
              </a:rPr>
              <a:t>December</a:t>
            </a:r>
          </a:p>
        </p:txBody>
      </p:sp>
      <p:sp>
        <p:nvSpPr>
          <p:cNvPr id="118" name="AutoShape 2">
            <a:extLst>
              <a:ext uri="{FF2B5EF4-FFF2-40B4-BE49-F238E27FC236}">
                <a16:creationId xmlns:a16="http://schemas.microsoft.com/office/drawing/2014/main" id="{6112BF7A-23E4-4A8F-8C26-937D9916AF7D}"/>
              </a:ext>
            </a:extLst>
          </p:cNvPr>
          <p:cNvSpPr/>
          <p:nvPr/>
        </p:nvSpPr>
        <p:spPr>
          <a:xfrm>
            <a:off x="1724279" y="7161592"/>
            <a:ext cx="14618947" cy="0"/>
          </a:xfrm>
          <a:prstGeom prst="line">
            <a:avLst/>
          </a:prstGeom>
          <a:ln w="9525" cap="rnd">
            <a:solidFill>
              <a:srgbClr val="3B3B3B"/>
            </a:solidFill>
            <a:prstDash val="solid"/>
            <a:headEnd type="none" w="sm" len="sm"/>
            <a:tailEnd type="none" w="sm" len="sm"/>
          </a:ln>
        </p:spPr>
      </p:sp>
      <p:grpSp>
        <p:nvGrpSpPr>
          <p:cNvPr id="119" name="Group 3">
            <a:extLst>
              <a:ext uri="{FF2B5EF4-FFF2-40B4-BE49-F238E27FC236}">
                <a16:creationId xmlns:a16="http://schemas.microsoft.com/office/drawing/2014/main" id="{CB3B7BCC-291C-4AF0-A4A4-6C479BA0CD46}"/>
              </a:ext>
            </a:extLst>
          </p:cNvPr>
          <p:cNvGrpSpPr/>
          <p:nvPr/>
        </p:nvGrpSpPr>
        <p:grpSpPr>
          <a:xfrm>
            <a:off x="1666981" y="6976239"/>
            <a:ext cx="379684" cy="379684"/>
            <a:chOff x="0" y="0"/>
            <a:chExt cx="6350000" cy="6350000"/>
          </a:xfrm>
        </p:grpSpPr>
        <p:sp>
          <p:nvSpPr>
            <p:cNvPr id="120" name="Freeform 4">
              <a:extLst>
                <a:ext uri="{FF2B5EF4-FFF2-40B4-BE49-F238E27FC236}">
                  <a16:creationId xmlns:a16="http://schemas.microsoft.com/office/drawing/2014/main" id="{4D29B74B-E636-4F49-8939-07936293874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1" name="Group 5">
            <a:extLst>
              <a:ext uri="{FF2B5EF4-FFF2-40B4-BE49-F238E27FC236}">
                <a16:creationId xmlns:a16="http://schemas.microsoft.com/office/drawing/2014/main" id="{F97422BA-5C04-4179-9905-240A01449496}"/>
              </a:ext>
            </a:extLst>
          </p:cNvPr>
          <p:cNvGrpSpPr/>
          <p:nvPr/>
        </p:nvGrpSpPr>
        <p:grpSpPr>
          <a:xfrm>
            <a:off x="4093986" y="6976238"/>
            <a:ext cx="379684" cy="379684"/>
            <a:chOff x="0" y="0"/>
            <a:chExt cx="6350000" cy="6350000"/>
          </a:xfrm>
        </p:grpSpPr>
        <p:sp>
          <p:nvSpPr>
            <p:cNvPr id="122" name="Freeform 6">
              <a:extLst>
                <a:ext uri="{FF2B5EF4-FFF2-40B4-BE49-F238E27FC236}">
                  <a16:creationId xmlns:a16="http://schemas.microsoft.com/office/drawing/2014/main" id="{FF1C3893-476C-4EC1-AA7C-792C8FD810A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3" name="Group 7">
            <a:extLst>
              <a:ext uri="{FF2B5EF4-FFF2-40B4-BE49-F238E27FC236}">
                <a16:creationId xmlns:a16="http://schemas.microsoft.com/office/drawing/2014/main" id="{A6B5EB75-1B18-4A33-AA10-9E45D1BA7CD4}"/>
              </a:ext>
            </a:extLst>
          </p:cNvPr>
          <p:cNvGrpSpPr/>
          <p:nvPr/>
        </p:nvGrpSpPr>
        <p:grpSpPr>
          <a:xfrm>
            <a:off x="8960829" y="6976827"/>
            <a:ext cx="379684" cy="379684"/>
            <a:chOff x="0" y="0"/>
            <a:chExt cx="6350000" cy="6350000"/>
          </a:xfrm>
        </p:grpSpPr>
        <p:sp>
          <p:nvSpPr>
            <p:cNvPr id="124" name="Freeform 8">
              <a:extLst>
                <a:ext uri="{FF2B5EF4-FFF2-40B4-BE49-F238E27FC236}">
                  <a16:creationId xmlns:a16="http://schemas.microsoft.com/office/drawing/2014/main" id="{7A8CBFF5-E1AC-4587-A2A8-13C8C196F435}"/>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5" name="Group 9">
            <a:extLst>
              <a:ext uri="{FF2B5EF4-FFF2-40B4-BE49-F238E27FC236}">
                <a16:creationId xmlns:a16="http://schemas.microsoft.com/office/drawing/2014/main" id="{A4F79E3C-9188-48BB-8219-E3D22928DEF7}"/>
              </a:ext>
            </a:extLst>
          </p:cNvPr>
          <p:cNvGrpSpPr/>
          <p:nvPr/>
        </p:nvGrpSpPr>
        <p:grpSpPr>
          <a:xfrm>
            <a:off x="6512403" y="6975617"/>
            <a:ext cx="379684" cy="379684"/>
            <a:chOff x="0" y="0"/>
            <a:chExt cx="6350000" cy="6350000"/>
          </a:xfrm>
        </p:grpSpPr>
        <p:sp>
          <p:nvSpPr>
            <p:cNvPr id="126" name="Freeform 10">
              <a:extLst>
                <a:ext uri="{FF2B5EF4-FFF2-40B4-BE49-F238E27FC236}">
                  <a16:creationId xmlns:a16="http://schemas.microsoft.com/office/drawing/2014/main" id="{CABFBDAF-896E-46A5-B352-06BCE17B9A5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7" name="Group 11">
            <a:extLst>
              <a:ext uri="{FF2B5EF4-FFF2-40B4-BE49-F238E27FC236}">
                <a16:creationId xmlns:a16="http://schemas.microsoft.com/office/drawing/2014/main" id="{EB0E2F89-538D-4750-AD30-34AADD1FC81B}"/>
              </a:ext>
            </a:extLst>
          </p:cNvPr>
          <p:cNvGrpSpPr/>
          <p:nvPr/>
        </p:nvGrpSpPr>
        <p:grpSpPr>
          <a:xfrm>
            <a:off x="11343210" y="6976238"/>
            <a:ext cx="379684" cy="379684"/>
            <a:chOff x="0" y="0"/>
            <a:chExt cx="6350000" cy="6350000"/>
          </a:xfrm>
        </p:grpSpPr>
        <p:sp>
          <p:nvSpPr>
            <p:cNvPr id="128" name="Freeform 12">
              <a:extLst>
                <a:ext uri="{FF2B5EF4-FFF2-40B4-BE49-F238E27FC236}">
                  <a16:creationId xmlns:a16="http://schemas.microsoft.com/office/drawing/2014/main" id="{D580E909-3FB0-4990-B6C0-AA3A9966EA6F}"/>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29" name="Group 13">
            <a:extLst>
              <a:ext uri="{FF2B5EF4-FFF2-40B4-BE49-F238E27FC236}">
                <a16:creationId xmlns:a16="http://schemas.microsoft.com/office/drawing/2014/main" id="{2D86F829-BF47-46C5-BF73-8CE15CD13306}"/>
              </a:ext>
            </a:extLst>
          </p:cNvPr>
          <p:cNvGrpSpPr/>
          <p:nvPr/>
        </p:nvGrpSpPr>
        <p:grpSpPr>
          <a:xfrm>
            <a:off x="13758458" y="6969270"/>
            <a:ext cx="379684" cy="379684"/>
            <a:chOff x="0" y="0"/>
            <a:chExt cx="6350000" cy="6350000"/>
          </a:xfrm>
        </p:grpSpPr>
        <p:sp>
          <p:nvSpPr>
            <p:cNvPr id="130" name="Freeform 14">
              <a:extLst>
                <a:ext uri="{FF2B5EF4-FFF2-40B4-BE49-F238E27FC236}">
                  <a16:creationId xmlns:a16="http://schemas.microsoft.com/office/drawing/2014/main" id="{DDEDD704-7352-429A-A6ED-4A4F2272985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grpSp>
        <p:nvGrpSpPr>
          <p:cNvPr id="131" name="Group 13">
            <a:extLst>
              <a:ext uri="{FF2B5EF4-FFF2-40B4-BE49-F238E27FC236}">
                <a16:creationId xmlns:a16="http://schemas.microsoft.com/office/drawing/2014/main" id="{DF5A3B32-39C7-4F16-ADA4-6DD2883BE81F}"/>
              </a:ext>
            </a:extLst>
          </p:cNvPr>
          <p:cNvGrpSpPr/>
          <p:nvPr/>
        </p:nvGrpSpPr>
        <p:grpSpPr>
          <a:xfrm>
            <a:off x="16148561" y="6969270"/>
            <a:ext cx="379684" cy="379684"/>
            <a:chOff x="0" y="0"/>
            <a:chExt cx="6350000" cy="6350000"/>
          </a:xfrm>
        </p:grpSpPr>
        <p:sp>
          <p:nvSpPr>
            <p:cNvPr id="132" name="Freeform 14">
              <a:extLst>
                <a:ext uri="{FF2B5EF4-FFF2-40B4-BE49-F238E27FC236}">
                  <a16:creationId xmlns:a16="http://schemas.microsoft.com/office/drawing/2014/main" id="{C3340094-3207-4C4A-8A3F-E42C49C44E3A}"/>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0245E"/>
            </a:solidFill>
          </p:spPr>
        </p:sp>
      </p:grpSp>
      <p:sp>
        <p:nvSpPr>
          <p:cNvPr id="90" name="TextBox 17">
            <a:extLst>
              <a:ext uri="{FF2B5EF4-FFF2-40B4-BE49-F238E27FC236}">
                <a16:creationId xmlns:a16="http://schemas.microsoft.com/office/drawing/2014/main" id="{4B4461D4-4912-4A22-B1A5-4A0F0365C680}"/>
              </a:ext>
            </a:extLst>
          </p:cNvPr>
          <p:cNvSpPr txBox="1"/>
          <p:nvPr/>
        </p:nvSpPr>
        <p:spPr>
          <a:xfrm>
            <a:off x="5406337" y="4163788"/>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31 Jan - Proposals Due</a:t>
            </a:r>
            <a:endParaRPr lang="en-US" sz="1700">
              <a:solidFill>
                <a:srgbClr val="151515"/>
              </a:solidFill>
              <a:latin typeface="Calibri Light" panose="020F0302020204030204" pitchFamily="34" charset="0"/>
              <a:cs typeface="Calibri Light" panose="020F0302020204030204" pitchFamily="34" charset="0"/>
            </a:endParaRPr>
          </a:p>
        </p:txBody>
      </p:sp>
      <p:sp>
        <p:nvSpPr>
          <p:cNvPr id="91" name="TextBox 17">
            <a:extLst>
              <a:ext uri="{FF2B5EF4-FFF2-40B4-BE49-F238E27FC236}">
                <a16:creationId xmlns:a16="http://schemas.microsoft.com/office/drawing/2014/main" id="{C24FA46E-DED0-4675-9B01-87AD15693F3A}"/>
              </a:ext>
            </a:extLst>
          </p:cNvPr>
          <p:cNvSpPr txBox="1"/>
          <p:nvPr/>
        </p:nvSpPr>
        <p:spPr>
          <a:xfrm>
            <a:off x="15047319" y="4163788"/>
            <a:ext cx="2590119" cy="269176"/>
          </a:xfrm>
          <a:prstGeom prst="rect">
            <a:avLst/>
          </a:prstGeom>
        </p:spPr>
        <p:txBody>
          <a:bodyPr wrap="square" lIns="0" tIns="0" rIns="0" bIns="0" rtlCol="0" anchor="t">
            <a:spAutoFit/>
          </a:bodyPr>
          <a:lstStyle/>
          <a:p>
            <a:pPr algn="ctr">
              <a:lnSpc>
                <a:spcPts val="2240"/>
              </a:lnSpc>
            </a:pPr>
            <a:r>
              <a:rPr lang="en-US" sz="1700" b="1">
                <a:solidFill>
                  <a:srgbClr val="FF924C"/>
                </a:solidFill>
                <a:latin typeface="Calibri Light" panose="020F0302020204030204" pitchFamily="34" charset="0"/>
                <a:cs typeface="Calibri Light" panose="020F0302020204030204" pitchFamily="34" charset="0"/>
              </a:rPr>
              <a:t>39 May - Proposals Due</a:t>
            </a:r>
          </a:p>
        </p:txBody>
      </p:sp>
    </p:spTree>
    <p:extLst>
      <p:ext uri="{BB962C8B-B14F-4D97-AF65-F5344CB8AC3E}">
        <p14:creationId xmlns:p14="http://schemas.microsoft.com/office/powerpoint/2010/main" val="200008510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Group 2"/>
          <p:cNvGrpSpPr/>
          <p:nvPr/>
        </p:nvGrpSpPr>
        <p:grpSpPr>
          <a:xfrm>
            <a:off x="914400" y="2445514"/>
            <a:ext cx="2631996" cy="890581"/>
            <a:chOff x="0" y="0"/>
            <a:chExt cx="3688390" cy="1248029"/>
          </a:xfrm>
        </p:grpSpPr>
        <p:sp>
          <p:nvSpPr>
            <p:cNvPr id="3" name="Freeform 3"/>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4" name="Group 4"/>
          <p:cNvGrpSpPr>
            <a:grpSpLocks noChangeAspect="1"/>
          </p:cNvGrpSpPr>
          <p:nvPr/>
        </p:nvGrpSpPr>
        <p:grpSpPr>
          <a:xfrm>
            <a:off x="1130743" y="2585505"/>
            <a:ext cx="610602" cy="610600"/>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grpSp>
        <p:nvGrpSpPr>
          <p:cNvPr id="6" name="Group 6"/>
          <p:cNvGrpSpPr/>
          <p:nvPr/>
        </p:nvGrpSpPr>
        <p:grpSpPr>
          <a:xfrm>
            <a:off x="3809559" y="2445514"/>
            <a:ext cx="2631996" cy="890581"/>
            <a:chOff x="0" y="0"/>
            <a:chExt cx="3688390" cy="1248029"/>
          </a:xfrm>
        </p:grpSpPr>
        <p:sp>
          <p:nvSpPr>
            <p:cNvPr id="7" name="Freeform 7"/>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8" name="Group 8"/>
          <p:cNvGrpSpPr>
            <a:grpSpLocks noChangeAspect="1"/>
          </p:cNvGrpSpPr>
          <p:nvPr/>
        </p:nvGrpSpPr>
        <p:grpSpPr>
          <a:xfrm>
            <a:off x="4036117" y="2585505"/>
            <a:ext cx="610602" cy="61060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1835" t="-7959" r="-23876" b="-47753"/>
              </a:stretch>
            </a:blipFill>
          </p:spPr>
        </p:sp>
      </p:grpSp>
      <p:grpSp>
        <p:nvGrpSpPr>
          <p:cNvPr id="10" name="Group 10"/>
          <p:cNvGrpSpPr/>
          <p:nvPr/>
        </p:nvGrpSpPr>
        <p:grpSpPr>
          <a:xfrm>
            <a:off x="6704717" y="2445514"/>
            <a:ext cx="2631996" cy="890581"/>
            <a:chOff x="0" y="0"/>
            <a:chExt cx="3688390" cy="1248029"/>
          </a:xfrm>
        </p:grpSpPr>
        <p:sp>
          <p:nvSpPr>
            <p:cNvPr id="11" name="Freeform 11"/>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12" name="Group 12"/>
          <p:cNvGrpSpPr>
            <a:grpSpLocks noChangeAspect="1"/>
          </p:cNvGrpSpPr>
          <p:nvPr/>
        </p:nvGrpSpPr>
        <p:grpSpPr>
          <a:xfrm>
            <a:off x="6921060" y="2585505"/>
            <a:ext cx="610602" cy="610600"/>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6367" t="-6367" r="-4775" b="-4775"/>
              </a:stretch>
            </a:blipFill>
          </p:spPr>
        </p:sp>
      </p:grpSp>
      <p:grpSp>
        <p:nvGrpSpPr>
          <p:cNvPr id="14" name="Group 14"/>
          <p:cNvGrpSpPr/>
          <p:nvPr/>
        </p:nvGrpSpPr>
        <p:grpSpPr>
          <a:xfrm>
            <a:off x="9599876" y="2445514"/>
            <a:ext cx="2631996" cy="890581"/>
            <a:chOff x="0" y="0"/>
            <a:chExt cx="3688390" cy="1248029"/>
          </a:xfrm>
        </p:grpSpPr>
        <p:sp>
          <p:nvSpPr>
            <p:cNvPr id="15" name="Freeform 15"/>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16" name="Group 16"/>
          <p:cNvGrpSpPr>
            <a:grpSpLocks noChangeAspect="1"/>
          </p:cNvGrpSpPr>
          <p:nvPr/>
        </p:nvGrpSpPr>
        <p:grpSpPr>
          <a:xfrm>
            <a:off x="9819503" y="2585505"/>
            <a:ext cx="610602" cy="610600"/>
            <a:chOff x="0" y="0"/>
            <a:chExt cx="6350000" cy="6349975"/>
          </a:xfrm>
        </p:grpSpPr>
        <p:sp>
          <p:nvSpPr>
            <p:cNvPr id="17" name="Freeform 1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1" r="-251"/>
              </a:stretch>
            </a:blipFill>
          </p:spPr>
        </p:sp>
      </p:grpSp>
      <p:grpSp>
        <p:nvGrpSpPr>
          <p:cNvPr id="18" name="Group 18"/>
          <p:cNvGrpSpPr/>
          <p:nvPr/>
        </p:nvGrpSpPr>
        <p:grpSpPr>
          <a:xfrm>
            <a:off x="914400" y="3614258"/>
            <a:ext cx="2631996" cy="890581"/>
            <a:chOff x="0" y="0"/>
            <a:chExt cx="3688390" cy="1248029"/>
          </a:xfrm>
        </p:grpSpPr>
        <p:sp>
          <p:nvSpPr>
            <p:cNvPr id="19" name="Freeform 19"/>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0" name="Group 20"/>
          <p:cNvGrpSpPr>
            <a:grpSpLocks noChangeAspect="1"/>
          </p:cNvGrpSpPr>
          <p:nvPr/>
        </p:nvGrpSpPr>
        <p:grpSpPr>
          <a:xfrm>
            <a:off x="1112314" y="3754248"/>
            <a:ext cx="610602" cy="610600"/>
            <a:chOff x="0" y="0"/>
            <a:chExt cx="6350000" cy="6349975"/>
          </a:xfrm>
        </p:grpSpPr>
        <p:sp>
          <p:nvSpPr>
            <p:cNvPr id="21" name="Freeform 2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grpSp>
      <p:grpSp>
        <p:nvGrpSpPr>
          <p:cNvPr id="22" name="Group 22"/>
          <p:cNvGrpSpPr/>
          <p:nvPr/>
        </p:nvGrpSpPr>
        <p:grpSpPr>
          <a:xfrm>
            <a:off x="3809559" y="3614258"/>
            <a:ext cx="2631996" cy="890581"/>
            <a:chOff x="0" y="0"/>
            <a:chExt cx="3688390" cy="1248029"/>
          </a:xfrm>
        </p:grpSpPr>
        <p:sp>
          <p:nvSpPr>
            <p:cNvPr id="23" name="Freeform 23"/>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4" name="Group 24"/>
          <p:cNvGrpSpPr>
            <a:grpSpLocks noChangeAspect="1"/>
          </p:cNvGrpSpPr>
          <p:nvPr/>
        </p:nvGrpSpPr>
        <p:grpSpPr>
          <a:xfrm>
            <a:off x="4007472" y="3754248"/>
            <a:ext cx="610602" cy="610600"/>
            <a:chOff x="0" y="0"/>
            <a:chExt cx="6350000" cy="6349975"/>
          </a:xfrm>
        </p:grpSpPr>
        <p:sp>
          <p:nvSpPr>
            <p:cNvPr id="25" name="Freeform 2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t="-3044" b="-47614"/>
              </a:stretch>
            </a:blipFill>
          </p:spPr>
        </p:sp>
      </p:grpSp>
      <p:grpSp>
        <p:nvGrpSpPr>
          <p:cNvPr id="26" name="Group 26"/>
          <p:cNvGrpSpPr/>
          <p:nvPr/>
        </p:nvGrpSpPr>
        <p:grpSpPr>
          <a:xfrm>
            <a:off x="6704717" y="3614258"/>
            <a:ext cx="2631996" cy="890581"/>
            <a:chOff x="0" y="0"/>
            <a:chExt cx="3688390" cy="1248029"/>
          </a:xfrm>
        </p:grpSpPr>
        <p:sp>
          <p:nvSpPr>
            <p:cNvPr id="27" name="Freeform 27"/>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28" name="Group 28"/>
          <p:cNvGrpSpPr>
            <a:grpSpLocks noChangeAspect="1"/>
          </p:cNvGrpSpPr>
          <p:nvPr/>
        </p:nvGrpSpPr>
        <p:grpSpPr>
          <a:xfrm>
            <a:off x="6902631" y="3754248"/>
            <a:ext cx="610602" cy="610600"/>
            <a:chOff x="0" y="0"/>
            <a:chExt cx="6350000" cy="6349975"/>
          </a:xfrm>
        </p:grpSpPr>
        <p:sp>
          <p:nvSpPr>
            <p:cNvPr id="29" name="Freeform 2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l="-17955" t="-7116" r="-20629" b="-77664"/>
              </a:stretch>
            </a:blipFill>
          </p:spPr>
        </p:sp>
      </p:grpSp>
      <p:grpSp>
        <p:nvGrpSpPr>
          <p:cNvPr id="30" name="Group 30"/>
          <p:cNvGrpSpPr/>
          <p:nvPr/>
        </p:nvGrpSpPr>
        <p:grpSpPr>
          <a:xfrm>
            <a:off x="9599876" y="3614258"/>
            <a:ext cx="2631996" cy="890581"/>
            <a:chOff x="0" y="0"/>
            <a:chExt cx="3688390" cy="1248029"/>
          </a:xfrm>
        </p:grpSpPr>
        <p:sp>
          <p:nvSpPr>
            <p:cNvPr id="31" name="Freeform 31"/>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32" name="Group 32"/>
          <p:cNvGrpSpPr>
            <a:grpSpLocks noChangeAspect="1"/>
          </p:cNvGrpSpPr>
          <p:nvPr/>
        </p:nvGrpSpPr>
        <p:grpSpPr>
          <a:xfrm>
            <a:off x="9797790" y="3754248"/>
            <a:ext cx="610602" cy="610600"/>
            <a:chOff x="0" y="0"/>
            <a:chExt cx="6350000" cy="6349975"/>
          </a:xfrm>
        </p:grpSpPr>
        <p:sp>
          <p:nvSpPr>
            <p:cNvPr id="33" name="Freeform 3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a:stretch>
            </a:blipFill>
          </p:spPr>
        </p:sp>
      </p:grpSp>
      <p:grpSp>
        <p:nvGrpSpPr>
          <p:cNvPr id="34" name="Group 34"/>
          <p:cNvGrpSpPr/>
          <p:nvPr/>
        </p:nvGrpSpPr>
        <p:grpSpPr>
          <a:xfrm>
            <a:off x="914400" y="4754569"/>
            <a:ext cx="2631996" cy="890581"/>
            <a:chOff x="0" y="0"/>
            <a:chExt cx="3688390" cy="1248029"/>
          </a:xfrm>
        </p:grpSpPr>
        <p:sp>
          <p:nvSpPr>
            <p:cNvPr id="35" name="Freeform 35"/>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36" name="Group 36"/>
          <p:cNvGrpSpPr>
            <a:grpSpLocks noChangeAspect="1"/>
          </p:cNvGrpSpPr>
          <p:nvPr/>
        </p:nvGrpSpPr>
        <p:grpSpPr>
          <a:xfrm>
            <a:off x="1112314" y="4894560"/>
            <a:ext cx="610602" cy="610600"/>
            <a:chOff x="0" y="0"/>
            <a:chExt cx="6350000" cy="6349975"/>
          </a:xfrm>
        </p:grpSpPr>
        <p:sp>
          <p:nvSpPr>
            <p:cNvPr id="37" name="Freeform 37"/>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a:stretch>
            </a:blipFill>
          </p:spPr>
        </p:sp>
      </p:grpSp>
      <p:sp>
        <p:nvSpPr>
          <p:cNvPr id="38" name="TextBox 38"/>
          <p:cNvSpPr txBox="1"/>
          <p:nvPr/>
        </p:nvSpPr>
        <p:spPr>
          <a:xfrm>
            <a:off x="1846990" y="2672774"/>
            <a:ext cx="1483063" cy="409575"/>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Denise Taylor</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(Co-Lead), AUT</a:t>
            </a:r>
          </a:p>
        </p:txBody>
      </p:sp>
      <p:sp>
        <p:nvSpPr>
          <p:cNvPr id="39" name="TextBox 39"/>
          <p:cNvSpPr txBox="1"/>
          <p:nvPr/>
        </p:nvSpPr>
        <p:spPr>
          <a:xfrm>
            <a:off x="4731933"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Diana Siew</a:t>
            </a:r>
          </a:p>
          <a:p>
            <a:pPr algn="ctr">
              <a:lnSpc>
                <a:spcPts val="1602"/>
              </a:lnSpc>
            </a:pPr>
            <a:r>
              <a:rPr lang="en-US" sz="1335">
                <a:solidFill>
                  <a:srgbClr val="FFFFFF"/>
                </a:solidFill>
                <a:latin typeface="Public Sans Thin"/>
              </a:rPr>
              <a:t>(</a:t>
            </a:r>
            <a:r>
              <a:rPr lang="en-US" sz="1400">
                <a:solidFill>
                  <a:srgbClr val="FFFFFF"/>
                </a:solidFill>
                <a:latin typeface="Calibri Light" panose="020F0302020204030204" pitchFamily="34" charset="0"/>
                <a:cs typeface="Calibri Light" panose="020F0302020204030204" pitchFamily="34" charset="0"/>
              </a:rPr>
              <a:t>Co-Lead), </a:t>
            </a:r>
            <a:r>
              <a:rPr lang="en-US" sz="1400" err="1">
                <a:solidFill>
                  <a:srgbClr val="FFFFFF"/>
                </a:solidFill>
                <a:latin typeface="Calibri Light" panose="020F0302020204030204" pitchFamily="34" charset="0"/>
                <a:cs typeface="Calibri Light" panose="020F0302020204030204" pitchFamily="34" charset="0"/>
              </a:rPr>
              <a:t>UoA</a:t>
            </a:r>
            <a:endParaRPr lang="en-US" sz="1400">
              <a:solidFill>
                <a:srgbClr val="FFFFFF"/>
              </a:solidFill>
              <a:latin typeface="Calibri Light" panose="020F0302020204030204" pitchFamily="34" charset="0"/>
              <a:cs typeface="Calibri Light" panose="020F0302020204030204" pitchFamily="34" charset="0"/>
            </a:endParaRPr>
          </a:p>
        </p:txBody>
      </p:sp>
      <p:sp>
        <p:nvSpPr>
          <p:cNvPr id="40" name="TextBox 40"/>
          <p:cNvSpPr txBox="1"/>
          <p:nvPr/>
        </p:nvSpPr>
        <p:spPr>
          <a:xfrm>
            <a:off x="7637308"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Geoff Chase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(Co-Lead), UC</a:t>
            </a:r>
          </a:p>
        </p:txBody>
      </p:sp>
      <p:sp>
        <p:nvSpPr>
          <p:cNvPr id="41" name="TextBox 41"/>
          <p:cNvSpPr txBox="1"/>
          <p:nvPr/>
        </p:nvSpPr>
        <p:spPr>
          <a:xfrm>
            <a:off x="10529182" y="2677746"/>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Peter Hunter </a:t>
            </a:r>
          </a:p>
          <a:p>
            <a:pPr algn="ctr">
              <a:lnSpc>
                <a:spcPts val="1602"/>
              </a:lnSpc>
            </a:pPr>
            <a:r>
              <a:rPr lang="en-US" sz="1400" err="1">
                <a:solidFill>
                  <a:srgbClr val="FFFFFF"/>
                </a:solidFill>
                <a:latin typeface="Calibri Light" panose="020F0302020204030204" pitchFamily="34" charset="0"/>
                <a:cs typeface="Calibri Light" panose="020F0302020204030204" pitchFamily="34" charset="0"/>
              </a:rPr>
              <a:t>UoA</a:t>
            </a:r>
            <a:endParaRPr lang="en-US" sz="1400">
              <a:solidFill>
                <a:srgbClr val="FFFFFF"/>
              </a:solidFill>
              <a:latin typeface="Calibri Light" panose="020F0302020204030204" pitchFamily="34" charset="0"/>
              <a:cs typeface="Calibri Light" panose="020F0302020204030204" pitchFamily="34" charset="0"/>
            </a:endParaRPr>
          </a:p>
        </p:txBody>
      </p:sp>
      <p:sp>
        <p:nvSpPr>
          <p:cNvPr id="42" name="TextBox 42"/>
          <p:cNvSpPr txBox="1"/>
          <p:nvPr/>
        </p:nvSpPr>
        <p:spPr>
          <a:xfrm>
            <a:off x="1865419"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Simon Fraser</a:t>
            </a:r>
          </a:p>
          <a:p>
            <a:pPr algn="ctr">
              <a:lnSpc>
                <a:spcPts val="1602"/>
              </a:lnSpc>
            </a:pPr>
            <a:r>
              <a:rPr lang="en-US" sz="1335">
                <a:solidFill>
                  <a:srgbClr val="FFFFFF"/>
                </a:solidFill>
                <a:latin typeface="Public Sans Thin"/>
              </a:rPr>
              <a:t> </a:t>
            </a:r>
            <a:r>
              <a:rPr lang="en-US" sz="1400">
                <a:solidFill>
                  <a:srgbClr val="FFFFFF"/>
                </a:solidFill>
                <a:latin typeface="Calibri Light" panose="020F0302020204030204" pitchFamily="34" charset="0"/>
                <a:cs typeface="Calibri Light" panose="020F0302020204030204" pitchFamily="34" charset="0"/>
              </a:rPr>
              <a:t>VUW</a:t>
            </a:r>
          </a:p>
        </p:txBody>
      </p:sp>
      <p:sp>
        <p:nvSpPr>
          <p:cNvPr id="43" name="TextBox 43"/>
          <p:cNvSpPr txBox="1"/>
          <p:nvPr/>
        </p:nvSpPr>
        <p:spPr>
          <a:xfrm>
            <a:off x="914400" y="1028700"/>
            <a:ext cx="11925300" cy="1011431"/>
          </a:xfrm>
          <a:prstGeom prst="rect">
            <a:avLst/>
          </a:prstGeom>
        </p:spPr>
        <p:txBody>
          <a:bodyPr wrap="square"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Executive – </a:t>
            </a:r>
            <a:r>
              <a:rPr lang="en-US" sz="8000" b="1">
                <a:solidFill>
                  <a:srgbClr val="ED1D78"/>
                </a:solidFill>
                <a:latin typeface="Calibri" panose="020F0502020204030204" pitchFamily="34" charset="0"/>
                <a:cs typeface="Calibri" panose="020F0502020204030204" pitchFamily="34" charset="0"/>
              </a:rPr>
              <a:t>RAP </a:t>
            </a:r>
            <a:r>
              <a:rPr lang="en-US" sz="8000" b="1" err="1">
                <a:solidFill>
                  <a:srgbClr val="ED1D78"/>
                </a:solidFill>
                <a:latin typeface="Calibri" panose="020F0502020204030204" pitchFamily="34" charset="0"/>
                <a:cs typeface="Calibri" panose="020F0502020204030204" pitchFamily="34" charset="0"/>
              </a:rPr>
              <a:t>Programme</a:t>
            </a:r>
            <a:endParaRPr lang="en-US" sz="8000" b="1">
              <a:solidFill>
                <a:srgbClr val="ED1D78"/>
              </a:solidFill>
              <a:latin typeface="Calibri" panose="020F0502020204030204" pitchFamily="34" charset="0"/>
              <a:cs typeface="Calibri" panose="020F0502020204030204" pitchFamily="34" charset="0"/>
            </a:endParaRPr>
          </a:p>
        </p:txBody>
      </p:sp>
      <p:grpSp>
        <p:nvGrpSpPr>
          <p:cNvPr id="44" name="Group 44"/>
          <p:cNvGrpSpPr/>
          <p:nvPr/>
        </p:nvGrpSpPr>
        <p:grpSpPr>
          <a:xfrm>
            <a:off x="12561417" y="2416939"/>
            <a:ext cx="4583583" cy="2676305"/>
            <a:chOff x="0" y="-38100"/>
            <a:chExt cx="6111445" cy="3568406"/>
          </a:xfrm>
        </p:grpSpPr>
        <p:sp>
          <p:nvSpPr>
            <p:cNvPr id="45" name="TextBox 45"/>
            <p:cNvSpPr txBox="1"/>
            <p:nvPr/>
          </p:nvSpPr>
          <p:spPr>
            <a:xfrm>
              <a:off x="0" y="-38100"/>
              <a:ext cx="6100656" cy="512961"/>
            </a:xfrm>
            <a:prstGeom prst="rect">
              <a:avLst/>
            </a:prstGeom>
          </p:spPr>
          <p:txBody>
            <a:bodyPr lIns="0" tIns="0" rIns="0" bIns="0" rtlCol="0" anchor="t">
              <a:spAutoFit/>
            </a:bodyPr>
            <a:lstStyle/>
            <a:p>
              <a:pPr>
                <a:lnSpc>
                  <a:spcPts val="2954"/>
                </a:lnSpc>
              </a:pPr>
              <a:r>
                <a:rPr lang="en-US" sz="2800" b="1">
                  <a:solidFill>
                    <a:srgbClr val="EC1E79"/>
                  </a:solidFill>
                  <a:latin typeface="Calibri" panose="020F0502020204030204" pitchFamily="34" charset="0"/>
                  <a:cs typeface="Calibri" panose="020F0502020204030204" pitchFamily="34" charset="0"/>
                </a:rPr>
                <a:t>Responsibilities</a:t>
              </a:r>
            </a:p>
          </p:txBody>
        </p:sp>
        <p:sp>
          <p:nvSpPr>
            <p:cNvPr id="46" name="TextBox 46"/>
            <p:cNvSpPr txBox="1"/>
            <p:nvPr/>
          </p:nvSpPr>
          <p:spPr>
            <a:xfrm>
              <a:off x="10789" y="651997"/>
              <a:ext cx="6100656" cy="2878309"/>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all RAP activities, outcomes and KPIs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overall budget</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Reporting to TTM Board + MBIE</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Meets monthly</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Stage I &amp; II reviews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Stage III invitations to apply</a:t>
              </a:r>
            </a:p>
          </p:txBody>
        </p:sp>
      </p:grpSp>
      <p:sp>
        <p:nvSpPr>
          <p:cNvPr id="47" name="TextBox 47"/>
          <p:cNvSpPr txBox="1"/>
          <p:nvPr/>
        </p:nvSpPr>
        <p:spPr>
          <a:xfrm>
            <a:off x="4760578" y="3846490"/>
            <a:ext cx="1483063" cy="416592"/>
          </a:xfrm>
          <a:prstGeom prst="rect">
            <a:avLst/>
          </a:prstGeom>
        </p:spPr>
        <p:txBody>
          <a:bodyPr wrap="square" lIns="0" tIns="0" rIns="0" bIns="0" rtlCol="0" anchor="t">
            <a:spAutoFit/>
          </a:bodyPr>
          <a:lstStyle/>
          <a:p>
            <a:pPr algn="ctr">
              <a:lnSpc>
                <a:spcPts val="1602"/>
              </a:lnSpc>
            </a:pPr>
            <a:r>
              <a:rPr lang="en-US" sz="1400" b="1" err="1">
                <a:solidFill>
                  <a:srgbClr val="FFFFFF"/>
                </a:solidFill>
                <a:latin typeface="Calibri" panose="020F0502020204030204" pitchFamily="34" charset="0"/>
                <a:cs typeface="Calibri" panose="020F0502020204030204" pitchFamily="34" charset="0"/>
              </a:rPr>
              <a:t>Khoon</a:t>
            </a:r>
            <a:r>
              <a:rPr lang="en-US" sz="1400" b="1">
                <a:solidFill>
                  <a:srgbClr val="FFFFFF"/>
                </a:solidFill>
                <a:latin typeface="Calibri" panose="020F0502020204030204" pitchFamily="34" charset="0"/>
                <a:cs typeface="Calibri" panose="020F0502020204030204" pitchFamily="34" charset="0"/>
              </a:rPr>
              <a:t> Lim</a:t>
            </a:r>
          </a:p>
          <a:p>
            <a:pPr algn="ctr">
              <a:lnSpc>
                <a:spcPts val="1602"/>
              </a:lnSpc>
            </a:pPr>
            <a:r>
              <a:rPr lang="en-US" sz="1400" err="1">
                <a:solidFill>
                  <a:srgbClr val="FFFFFF"/>
                </a:solidFill>
                <a:latin typeface="Calibri Light" panose="020F0302020204030204" pitchFamily="34" charset="0"/>
                <a:cs typeface="Calibri Light" panose="020F0302020204030204" pitchFamily="34" charset="0"/>
              </a:rPr>
              <a:t>UoO</a:t>
            </a:r>
            <a:endParaRPr lang="en-US" sz="1400">
              <a:solidFill>
                <a:srgbClr val="FFFFFF"/>
              </a:solidFill>
              <a:latin typeface="Calibri Light" panose="020F0302020204030204" pitchFamily="34" charset="0"/>
              <a:cs typeface="Calibri Light" panose="020F0302020204030204" pitchFamily="34" charset="0"/>
            </a:endParaRPr>
          </a:p>
        </p:txBody>
      </p:sp>
      <p:sp>
        <p:nvSpPr>
          <p:cNvPr id="48" name="TextBox 48"/>
          <p:cNvSpPr txBox="1"/>
          <p:nvPr/>
        </p:nvSpPr>
        <p:spPr>
          <a:xfrm>
            <a:off x="7655737"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Jason </a:t>
            </a:r>
            <a:r>
              <a:rPr lang="en-US" sz="1400" b="1" err="1">
                <a:solidFill>
                  <a:srgbClr val="FFFFFF"/>
                </a:solidFill>
                <a:latin typeface="Calibri" panose="020F0502020204030204" pitchFamily="34" charset="0"/>
                <a:cs typeface="Calibri" panose="020F0502020204030204" pitchFamily="34" charset="0"/>
              </a:rPr>
              <a:t>Turuwhenua</a:t>
            </a:r>
            <a:endParaRPr lang="en-US" sz="1400" b="1">
              <a:solidFill>
                <a:srgbClr val="FFFFFF"/>
              </a:solidFill>
              <a:latin typeface="Calibri" panose="020F0502020204030204" pitchFamily="34" charset="0"/>
              <a:cs typeface="Calibri" panose="020F0502020204030204" pitchFamily="34" charset="0"/>
            </a:endParaRP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Māori (</a:t>
            </a:r>
            <a:r>
              <a:rPr lang="en-US" sz="1400" err="1">
                <a:solidFill>
                  <a:srgbClr val="FFFFFF"/>
                </a:solidFill>
                <a:latin typeface="Calibri Light" panose="020F0302020204030204" pitchFamily="34" charset="0"/>
                <a:cs typeface="Calibri Light" panose="020F0302020204030204" pitchFamily="34" charset="0"/>
              </a:rPr>
              <a:t>UoA</a:t>
            </a:r>
            <a:r>
              <a:rPr lang="en-US" sz="1400">
                <a:solidFill>
                  <a:srgbClr val="FFFFFF"/>
                </a:solidFill>
                <a:latin typeface="Calibri Light" panose="020F0302020204030204" pitchFamily="34" charset="0"/>
                <a:cs typeface="Calibri Light" panose="020F0302020204030204" pitchFamily="34" charset="0"/>
              </a:rPr>
              <a:t>)</a:t>
            </a:r>
          </a:p>
        </p:txBody>
      </p:sp>
      <p:sp>
        <p:nvSpPr>
          <p:cNvPr id="49" name="TextBox 49"/>
          <p:cNvSpPr txBox="1"/>
          <p:nvPr/>
        </p:nvSpPr>
        <p:spPr>
          <a:xfrm>
            <a:off x="10550895" y="3846490"/>
            <a:ext cx="1483063" cy="416592"/>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a:t>
            </a:r>
            <a:r>
              <a:rPr lang="en-US" sz="1335">
                <a:solidFill>
                  <a:srgbClr val="FFFFFF"/>
                </a:solidFill>
                <a:latin typeface="Public Sans Thin"/>
              </a:rPr>
              <a:t> </a:t>
            </a:r>
            <a:r>
              <a:rPr lang="en-US" sz="1400">
                <a:solidFill>
                  <a:srgbClr val="FFFFFF"/>
                </a:solidFill>
                <a:latin typeface="Calibri Light" panose="020F0302020204030204" pitchFamily="34" charset="0"/>
                <a:cs typeface="Calibri Light" panose="020F0302020204030204" pitchFamily="34" charset="0"/>
              </a:rPr>
              <a:t>Pacific (</a:t>
            </a:r>
            <a:r>
              <a:rPr lang="en-US" sz="1400" err="1">
                <a:solidFill>
                  <a:srgbClr val="FFFFFF"/>
                </a:solidFill>
                <a:latin typeface="Calibri Light" panose="020F0302020204030204" pitchFamily="34" charset="0"/>
                <a:cs typeface="Calibri Light" panose="020F0302020204030204" pitchFamily="34" charset="0"/>
              </a:rPr>
              <a:t>UoA</a:t>
            </a:r>
            <a:r>
              <a:rPr lang="en-US" sz="1400">
                <a:solidFill>
                  <a:srgbClr val="FFFFFF"/>
                </a:solidFill>
                <a:latin typeface="Calibri Light" panose="020F0302020204030204" pitchFamily="34" charset="0"/>
                <a:cs typeface="Calibri Light" panose="020F0302020204030204" pitchFamily="34" charset="0"/>
              </a:rPr>
              <a:t>)</a:t>
            </a:r>
          </a:p>
        </p:txBody>
      </p:sp>
      <p:sp>
        <p:nvSpPr>
          <p:cNvPr id="50" name="TextBox 50"/>
          <p:cNvSpPr txBox="1"/>
          <p:nvPr/>
        </p:nvSpPr>
        <p:spPr>
          <a:xfrm>
            <a:off x="1846990" y="4994674"/>
            <a:ext cx="1483063" cy="410369"/>
          </a:xfrm>
          <a:prstGeom prst="rect">
            <a:avLst/>
          </a:prstGeom>
        </p:spPr>
        <p:txBody>
          <a:bodyPr wrap="square"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Sharon Olsen </a:t>
            </a:r>
            <a:r>
              <a:rPr lang="en-US" sz="1400">
                <a:solidFill>
                  <a:srgbClr val="FFFFFF"/>
                </a:solidFill>
                <a:latin typeface="Calibri Light" panose="020F0302020204030204" pitchFamily="34" charset="0"/>
                <a:cs typeface="Calibri Light" panose="020F0302020204030204" pitchFamily="34" charset="0"/>
              </a:rPr>
              <a:t>Future Leader (AUT)</a:t>
            </a:r>
          </a:p>
        </p:txBody>
      </p:sp>
      <p:grpSp>
        <p:nvGrpSpPr>
          <p:cNvPr id="51" name="Group 50">
            <a:extLst>
              <a:ext uri="{FF2B5EF4-FFF2-40B4-BE49-F238E27FC236}">
                <a16:creationId xmlns:a16="http://schemas.microsoft.com/office/drawing/2014/main" id="{C10C0B68-214E-4948-97D6-8A8BA66B9368}"/>
              </a:ext>
            </a:extLst>
          </p:cNvPr>
          <p:cNvGrpSpPr/>
          <p:nvPr/>
        </p:nvGrpSpPr>
        <p:grpSpPr>
          <a:xfrm>
            <a:off x="1005071" y="6950906"/>
            <a:ext cx="16230600" cy="2565751"/>
            <a:chOff x="1219200" y="2095500"/>
            <a:chExt cx="16230600" cy="2565751"/>
          </a:xfrm>
        </p:grpSpPr>
        <p:grpSp>
          <p:nvGrpSpPr>
            <p:cNvPr id="52" name="Group 53">
              <a:extLst>
                <a:ext uri="{FF2B5EF4-FFF2-40B4-BE49-F238E27FC236}">
                  <a16:creationId xmlns:a16="http://schemas.microsoft.com/office/drawing/2014/main" id="{D06818A1-DD8B-4A5D-A045-7D316498A0C3}"/>
                </a:ext>
              </a:extLst>
            </p:cNvPr>
            <p:cNvGrpSpPr/>
            <p:nvPr/>
          </p:nvGrpSpPr>
          <p:grpSpPr>
            <a:xfrm>
              <a:off x="1219200" y="3550095"/>
              <a:ext cx="3680465" cy="890581"/>
              <a:chOff x="0" y="0"/>
              <a:chExt cx="5157678" cy="1248029"/>
            </a:xfrm>
            <a:solidFill>
              <a:srgbClr val="545454"/>
            </a:solidFill>
          </p:grpSpPr>
          <p:sp>
            <p:nvSpPr>
              <p:cNvPr id="67" name="Freeform 54">
                <a:extLst>
                  <a:ext uri="{FF2B5EF4-FFF2-40B4-BE49-F238E27FC236}">
                    <a16:creationId xmlns:a16="http://schemas.microsoft.com/office/drawing/2014/main" id="{E0B43F71-D497-4858-ADC0-6369AABE364E}"/>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grpFill/>
            </p:spPr>
          </p:sp>
        </p:grpSp>
        <p:grpSp>
          <p:nvGrpSpPr>
            <p:cNvPr id="53" name="Group 55">
              <a:extLst>
                <a:ext uri="{FF2B5EF4-FFF2-40B4-BE49-F238E27FC236}">
                  <a16:creationId xmlns:a16="http://schemas.microsoft.com/office/drawing/2014/main" id="{A71A2405-3EF7-43A0-80CC-52775BD9BA19}"/>
                </a:ext>
              </a:extLst>
            </p:cNvPr>
            <p:cNvGrpSpPr>
              <a:grpSpLocks noChangeAspect="1"/>
            </p:cNvGrpSpPr>
            <p:nvPr/>
          </p:nvGrpSpPr>
          <p:grpSpPr>
            <a:xfrm>
              <a:off x="1435543" y="3690085"/>
              <a:ext cx="610602" cy="610600"/>
              <a:chOff x="0" y="0"/>
              <a:chExt cx="6350000" cy="6349975"/>
            </a:xfrm>
          </p:grpSpPr>
          <p:sp>
            <p:nvSpPr>
              <p:cNvPr id="66" name="Freeform 56">
                <a:extLst>
                  <a:ext uri="{FF2B5EF4-FFF2-40B4-BE49-F238E27FC236}">
                    <a16:creationId xmlns:a16="http://schemas.microsoft.com/office/drawing/2014/main" id="{900BB30A-3276-4DFF-BFB2-23459E6248D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a:stretch>
              </a:blipFill>
            </p:spPr>
          </p:sp>
        </p:grpSp>
        <p:grpSp>
          <p:nvGrpSpPr>
            <p:cNvPr id="54" name="Group 57">
              <a:extLst>
                <a:ext uri="{FF2B5EF4-FFF2-40B4-BE49-F238E27FC236}">
                  <a16:creationId xmlns:a16="http://schemas.microsoft.com/office/drawing/2014/main" id="{5FCCE294-E8D2-4290-A94E-177F6DB7C29D}"/>
                </a:ext>
              </a:extLst>
            </p:cNvPr>
            <p:cNvGrpSpPr/>
            <p:nvPr/>
          </p:nvGrpSpPr>
          <p:grpSpPr>
            <a:xfrm>
              <a:off x="5193857" y="3550095"/>
              <a:ext cx="3680465" cy="890581"/>
              <a:chOff x="0" y="0"/>
              <a:chExt cx="5157678" cy="1248029"/>
            </a:xfrm>
          </p:grpSpPr>
          <p:sp>
            <p:nvSpPr>
              <p:cNvPr id="65" name="Freeform 58">
                <a:extLst>
                  <a:ext uri="{FF2B5EF4-FFF2-40B4-BE49-F238E27FC236}">
                    <a16:creationId xmlns:a16="http://schemas.microsoft.com/office/drawing/2014/main" id="{63C4A310-F9B3-402E-840D-7948DE7CD435}"/>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solidFill>
                <a:srgbClr val="545454"/>
              </a:solidFill>
            </p:spPr>
          </p:sp>
        </p:grpSp>
        <p:grpSp>
          <p:nvGrpSpPr>
            <p:cNvPr id="55" name="Group 59">
              <a:extLst>
                <a:ext uri="{FF2B5EF4-FFF2-40B4-BE49-F238E27FC236}">
                  <a16:creationId xmlns:a16="http://schemas.microsoft.com/office/drawing/2014/main" id="{BF8EF358-54EB-49FA-B5E3-A528F44E6CBD}"/>
                </a:ext>
              </a:extLst>
            </p:cNvPr>
            <p:cNvGrpSpPr>
              <a:grpSpLocks noChangeAspect="1"/>
            </p:cNvGrpSpPr>
            <p:nvPr/>
          </p:nvGrpSpPr>
          <p:grpSpPr>
            <a:xfrm>
              <a:off x="5410199" y="3690085"/>
              <a:ext cx="610602" cy="610600"/>
              <a:chOff x="0" y="0"/>
              <a:chExt cx="6350000" cy="6349975"/>
            </a:xfrm>
          </p:grpSpPr>
          <p:sp>
            <p:nvSpPr>
              <p:cNvPr id="64" name="Freeform 60">
                <a:extLst>
                  <a:ext uri="{FF2B5EF4-FFF2-40B4-BE49-F238E27FC236}">
                    <a16:creationId xmlns:a16="http://schemas.microsoft.com/office/drawing/2014/main" id="{69B3B41D-836A-442C-9100-AFC658A3B79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p:spPr>
          </p:sp>
        </p:grpSp>
        <p:sp>
          <p:nvSpPr>
            <p:cNvPr id="56" name="TextBox 65">
              <a:extLst>
                <a:ext uri="{FF2B5EF4-FFF2-40B4-BE49-F238E27FC236}">
                  <a16:creationId xmlns:a16="http://schemas.microsoft.com/office/drawing/2014/main" id="{0D371713-790E-4544-96ED-19D7063C3909}"/>
                </a:ext>
              </a:extLst>
            </p:cNvPr>
            <p:cNvSpPr txBox="1"/>
            <p:nvPr/>
          </p:nvSpPr>
          <p:spPr>
            <a:xfrm>
              <a:off x="2151790" y="3777355"/>
              <a:ext cx="2595628"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Manager</a:t>
              </a:r>
            </a:p>
          </p:txBody>
        </p:sp>
        <p:sp>
          <p:nvSpPr>
            <p:cNvPr id="57" name="TextBox 66">
              <a:extLst>
                <a:ext uri="{FF2B5EF4-FFF2-40B4-BE49-F238E27FC236}">
                  <a16:creationId xmlns:a16="http://schemas.microsoft.com/office/drawing/2014/main" id="{78F0D2B8-7339-4244-83B9-C9C38D6A927F}"/>
                </a:ext>
              </a:extLst>
            </p:cNvPr>
            <p:cNvSpPr txBox="1"/>
            <p:nvPr/>
          </p:nvSpPr>
          <p:spPr>
            <a:xfrm>
              <a:off x="1219200" y="2095500"/>
              <a:ext cx="7056436" cy="1011431"/>
            </a:xfrm>
            <a:prstGeom prst="rect">
              <a:avLst/>
            </a:prstGeom>
          </p:spPr>
          <p:txBody>
            <a:bodyPr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Operations</a:t>
              </a:r>
            </a:p>
          </p:txBody>
        </p:sp>
        <p:grpSp>
          <p:nvGrpSpPr>
            <p:cNvPr id="58" name="Group 67">
              <a:extLst>
                <a:ext uri="{FF2B5EF4-FFF2-40B4-BE49-F238E27FC236}">
                  <a16:creationId xmlns:a16="http://schemas.microsoft.com/office/drawing/2014/main" id="{49895CB6-ADDB-4CB5-9EF5-31EAEFBE10CD}"/>
                </a:ext>
              </a:extLst>
            </p:cNvPr>
            <p:cNvGrpSpPr/>
            <p:nvPr/>
          </p:nvGrpSpPr>
          <p:grpSpPr>
            <a:xfrm>
              <a:off x="9203866" y="3521520"/>
              <a:ext cx="8245934" cy="1139731"/>
              <a:chOff x="0" y="-38100"/>
              <a:chExt cx="10994578" cy="1519641"/>
            </a:xfrm>
          </p:grpSpPr>
          <p:sp>
            <p:nvSpPr>
              <p:cNvPr id="62" name="TextBox 68">
                <a:extLst>
                  <a:ext uri="{FF2B5EF4-FFF2-40B4-BE49-F238E27FC236}">
                    <a16:creationId xmlns:a16="http://schemas.microsoft.com/office/drawing/2014/main" id="{B16BEE39-B098-4851-9C5B-A9AB78369215}"/>
                  </a:ext>
                </a:extLst>
              </p:cNvPr>
              <p:cNvSpPr txBox="1"/>
              <p:nvPr/>
            </p:nvSpPr>
            <p:spPr>
              <a:xfrm>
                <a:off x="0" y="-38100"/>
                <a:ext cx="10975169" cy="512961"/>
              </a:xfrm>
              <a:prstGeom prst="rect">
                <a:avLst/>
              </a:prstGeom>
            </p:spPr>
            <p:txBody>
              <a:bodyPr lIns="0" tIns="0" rIns="0" bIns="0" rtlCol="0" anchor="t">
                <a:spAutoFit/>
              </a:bodyPr>
              <a:lstStyle/>
              <a:p>
                <a:pPr>
                  <a:lnSpc>
                    <a:spcPts val="2954"/>
                  </a:lnSpc>
                </a:pPr>
                <a:r>
                  <a:rPr lang="en-US" sz="2800" b="1">
                    <a:solidFill>
                      <a:srgbClr val="545454"/>
                    </a:solidFill>
                    <a:latin typeface="Calibri" panose="020F0502020204030204" pitchFamily="34" charset="0"/>
                    <a:cs typeface="Calibri" panose="020F0502020204030204" pitchFamily="34" charset="0"/>
                  </a:rPr>
                  <a:t>Responsibilities</a:t>
                </a:r>
              </a:p>
            </p:txBody>
          </p:sp>
          <p:sp>
            <p:nvSpPr>
              <p:cNvPr id="63" name="TextBox 69">
                <a:extLst>
                  <a:ext uri="{FF2B5EF4-FFF2-40B4-BE49-F238E27FC236}">
                    <a16:creationId xmlns:a16="http://schemas.microsoft.com/office/drawing/2014/main" id="{4F2BB0E4-2C1B-496F-A136-FD790C225AA7}"/>
                  </a:ext>
                </a:extLst>
              </p:cNvPr>
              <p:cNvSpPr txBox="1"/>
              <p:nvPr/>
            </p:nvSpPr>
            <p:spPr>
              <a:xfrm>
                <a:off x="19409" y="651997"/>
                <a:ext cx="10975169" cy="829544"/>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Coordinating RAP processes, budget, reporting</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Executive &amp; administrative support</a:t>
                </a:r>
              </a:p>
            </p:txBody>
          </p:sp>
        </p:grpSp>
        <p:sp>
          <p:nvSpPr>
            <p:cNvPr id="59" name="TextBox 70">
              <a:extLst>
                <a:ext uri="{FF2B5EF4-FFF2-40B4-BE49-F238E27FC236}">
                  <a16:creationId xmlns:a16="http://schemas.microsoft.com/office/drawing/2014/main" id="{B0403802-3E76-4723-AD74-4C4322FC324B}"/>
                </a:ext>
              </a:extLst>
            </p:cNvPr>
            <p:cNvSpPr txBox="1"/>
            <p:nvPr/>
          </p:nvSpPr>
          <p:spPr>
            <a:xfrm>
              <a:off x="6020802" y="3777355"/>
              <a:ext cx="2747875"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Kate Ormerod</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Coordinator</a:t>
              </a:r>
            </a:p>
          </p:txBody>
        </p:sp>
        <p:grpSp>
          <p:nvGrpSpPr>
            <p:cNvPr id="60" name="Group 71">
              <a:extLst>
                <a:ext uri="{FF2B5EF4-FFF2-40B4-BE49-F238E27FC236}">
                  <a16:creationId xmlns:a16="http://schemas.microsoft.com/office/drawing/2014/main" id="{60CDA58D-F3CF-4E94-8F6A-7129FC1BC416}"/>
                </a:ext>
              </a:extLst>
            </p:cNvPr>
            <p:cNvGrpSpPr>
              <a:grpSpLocks noChangeAspect="1"/>
            </p:cNvGrpSpPr>
            <p:nvPr/>
          </p:nvGrpSpPr>
          <p:grpSpPr>
            <a:xfrm>
              <a:off x="5410199" y="3690085"/>
              <a:ext cx="610602" cy="610600"/>
              <a:chOff x="0" y="0"/>
              <a:chExt cx="6350000" cy="6349975"/>
            </a:xfrm>
          </p:grpSpPr>
          <p:sp>
            <p:nvSpPr>
              <p:cNvPr id="61" name="Freeform 72">
                <a:extLst>
                  <a:ext uri="{FF2B5EF4-FFF2-40B4-BE49-F238E27FC236}">
                    <a16:creationId xmlns:a16="http://schemas.microsoft.com/office/drawing/2014/main" id="{22970C8C-44A8-4E70-8FB3-57762B40724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2"/>
                <a:stretch>
                  <a:fillRect t="-9789" b="-23544"/>
                </a:stretch>
              </a:blipFill>
            </p:spPr>
          </p:sp>
        </p:grpSp>
      </p:gr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sp>
        <p:nvSpPr>
          <p:cNvPr id="2" name="TextBox 2"/>
          <p:cNvSpPr txBox="1"/>
          <p:nvPr/>
        </p:nvSpPr>
        <p:spPr>
          <a:xfrm>
            <a:off x="1018590" y="5565444"/>
            <a:ext cx="7056436" cy="3973780"/>
          </a:xfrm>
          <a:prstGeom prst="rect">
            <a:avLst/>
          </a:prstGeom>
        </p:spPr>
        <p:txBody>
          <a:bodyPr lIns="0" tIns="0" rIns="0" bIns="0" rtlCol="0" anchor="t">
            <a:spAutoFit/>
          </a:bodyPr>
          <a:lstStyle/>
          <a:p>
            <a:pPr>
              <a:lnSpc>
                <a:spcPts val="7699"/>
              </a:lnSpc>
            </a:pPr>
            <a:r>
              <a:rPr lang="en-US" sz="8000" b="1" err="1">
                <a:solidFill>
                  <a:schemeClr val="bg1"/>
                </a:solidFill>
                <a:latin typeface="Calibri" panose="020F0502020204030204" pitchFamily="34" charset="0"/>
                <a:cs typeface="Calibri" panose="020F0502020204030204" pitchFamily="34" charset="0"/>
              </a:rPr>
              <a:t>Te</a:t>
            </a:r>
            <a:r>
              <a:rPr lang="en-US" sz="8000" b="1">
                <a:solidFill>
                  <a:schemeClr val="bg1"/>
                </a:solidFill>
                <a:latin typeface="Calibri" panose="020F0502020204030204" pitchFamily="34" charset="0"/>
                <a:cs typeface="Calibri" panose="020F0502020204030204" pitchFamily="34" charset="0"/>
              </a:rPr>
              <a:t> </a:t>
            </a:r>
            <a:r>
              <a:rPr lang="en-US" sz="8000" b="1" err="1">
                <a:solidFill>
                  <a:schemeClr val="bg1"/>
                </a:solidFill>
                <a:latin typeface="Calibri" panose="020F0502020204030204" pitchFamily="34" charset="0"/>
                <a:cs typeface="Calibri" panose="020F0502020204030204" pitchFamily="34" charset="0"/>
              </a:rPr>
              <a:t>Tītoki</a:t>
            </a:r>
            <a:r>
              <a:rPr lang="en-US" sz="8000" b="1">
                <a:solidFill>
                  <a:schemeClr val="bg1"/>
                </a:solidFill>
                <a:latin typeface="Calibri" panose="020F0502020204030204" pitchFamily="34" charset="0"/>
                <a:cs typeface="Calibri" panose="020F0502020204030204" pitchFamily="34" charset="0"/>
              </a:rPr>
              <a:t> </a:t>
            </a:r>
            <a:r>
              <a:rPr lang="en-US" sz="8000" b="1" err="1">
                <a:solidFill>
                  <a:schemeClr val="bg1"/>
                </a:solidFill>
                <a:latin typeface="Calibri" panose="020F0502020204030204" pitchFamily="34" charset="0"/>
                <a:cs typeface="Calibri" panose="020F0502020204030204" pitchFamily="34" charset="0"/>
              </a:rPr>
              <a:t>Mataora</a:t>
            </a:r>
            <a:endParaRPr lang="en-US" sz="8000" b="1">
              <a:solidFill>
                <a:schemeClr val="bg1"/>
              </a:solidFill>
              <a:latin typeface="Calibri" panose="020F0502020204030204" pitchFamily="34" charset="0"/>
              <a:cs typeface="Calibri" panose="020F0502020204030204" pitchFamily="34" charset="0"/>
            </a:endParaRPr>
          </a:p>
          <a:p>
            <a:pPr>
              <a:lnSpc>
                <a:spcPts val="7699"/>
              </a:lnSpc>
            </a:pPr>
            <a:r>
              <a:rPr lang="en-US" sz="8000" b="1">
                <a:solidFill>
                  <a:srgbClr val="ED1E79"/>
                </a:solidFill>
                <a:latin typeface="Calibri" panose="020F0502020204030204" pitchFamily="34" charset="0"/>
                <a:cs typeface="Calibri" panose="020F0502020204030204" pitchFamily="34" charset="0"/>
              </a:rPr>
              <a:t>Governance </a:t>
            </a:r>
            <a:r>
              <a:rPr lang="en-US" sz="8000" b="1">
                <a:solidFill>
                  <a:srgbClr val="FFFFFF"/>
                </a:solidFill>
                <a:latin typeface="Calibri" panose="020F0502020204030204" pitchFamily="34" charset="0"/>
                <a:cs typeface="Calibri" panose="020F0502020204030204" pitchFamily="34" charset="0"/>
              </a:rPr>
              <a:t>Structure</a:t>
            </a:r>
          </a:p>
        </p:txBody>
      </p:sp>
      <p:grpSp>
        <p:nvGrpSpPr>
          <p:cNvPr id="4" name="Group 4"/>
          <p:cNvGrpSpPr/>
          <p:nvPr/>
        </p:nvGrpSpPr>
        <p:grpSpPr>
          <a:xfrm>
            <a:off x="9133289" y="1589958"/>
            <a:ext cx="4226675" cy="920509"/>
            <a:chOff x="0" y="0"/>
            <a:chExt cx="4833978" cy="711831"/>
          </a:xfrm>
        </p:grpSpPr>
        <p:sp>
          <p:nvSpPr>
            <p:cNvPr id="5" name="Freeform 5"/>
            <p:cNvSpPr/>
            <p:nvPr/>
          </p:nvSpPr>
          <p:spPr>
            <a:xfrm>
              <a:off x="0" y="0"/>
              <a:ext cx="4833978" cy="711832"/>
            </a:xfrm>
            <a:custGeom>
              <a:avLst/>
              <a:gdLst/>
              <a:ahLst/>
              <a:cxnLst/>
              <a:rect l="l" t="t" r="r" b="b"/>
              <a:pathLst>
                <a:path w="4833978" h="711832">
                  <a:moveTo>
                    <a:pt x="4709518" y="711831"/>
                  </a:moveTo>
                  <a:lnTo>
                    <a:pt x="124460" y="711831"/>
                  </a:lnTo>
                  <a:cubicBezTo>
                    <a:pt x="55880" y="711831"/>
                    <a:pt x="0" y="655951"/>
                    <a:pt x="0" y="587371"/>
                  </a:cubicBezTo>
                  <a:lnTo>
                    <a:pt x="0" y="124460"/>
                  </a:lnTo>
                  <a:cubicBezTo>
                    <a:pt x="0" y="55880"/>
                    <a:pt x="55880" y="0"/>
                    <a:pt x="124460" y="0"/>
                  </a:cubicBezTo>
                  <a:lnTo>
                    <a:pt x="4709518" y="0"/>
                  </a:lnTo>
                  <a:cubicBezTo>
                    <a:pt x="4778098" y="0"/>
                    <a:pt x="4833978" y="55880"/>
                    <a:pt x="4833978" y="124460"/>
                  </a:cubicBezTo>
                  <a:lnTo>
                    <a:pt x="4833978" y="587372"/>
                  </a:lnTo>
                  <a:cubicBezTo>
                    <a:pt x="4833978" y="655952"/>
                    <a:pt x="4778098" y="711832"/>
                    <a:pt x="4709518" y="711832"/>
                  </a:cubicBezTo>
                  <a:close/>
                </a:path>
              </a:pathLst>
            </a:custGeom>
            <a:solidFill>
              <a:srgbClr val="FF914D"/>
            </a:solidFill>
          </p:spPr>
        </p:sp>
      </p:grpSp>
      <p:sp>
        <p:nvSpPr>
          <p:cNvPr id="6" name="TextBox 6"/>
          <p:cNvSpPr txBox="1"/>
          <p:nvPr/>
        </p:nvSpPr>
        <p:spPr>
          <a:xfrm>
            <a:off x="9844326" y="1872984"/>
            <a:ext cx="2804601" cy="354456"/>
          </a:xfrm>
          <a:prstGeom prst="rect">
            <a:avLst/>
          </a:prstGeom>
        </p:spPr>
        <p:txBody>
          <a:bodyPr lIns="0" tIns="0" rIns="0" bIns="0" rtlCol="0" anchor="t">
            <a:spAutoFit/>
          </a:bodyPr>
          <a:lstStyle/>
          <a:p>
            <a:pPr algn="ctr">
              <a:lnSpc>
                <a:spcPts val="2733"/>
              </a:lnSpc>
            </a:pPr>
            <a:r>
              <a:rPr lang="en-US" sz="2800" b="1">
                <a:solidFill>
                  <a:srgbClr val="FFFFFF"/>
                </a:solidFill>
                <a:latin typeface="Calibri" panose="020F0502020204030204" pitchFamily="34" charset="0"/>
                <a:cs typeface="Calibri" panose="020F0502020204030204" pitchFamily="34" charset="0"/>
              </a:rPr>
              <a:t>Oversight Board</a:t>
            </a:r>
          </a:p>
        </p:txBody>
      </p:sp>
      <p:grpSp>
        <p:nvGrpSpPr>
          <p:cNvPr id="44" name="Group 43">
            <a:extLst>
              <a:ext uri="{FF2B5EF4-FFF2-40B4-BE49-F238E27FC236}">
                <a16:creationId xmlns:a16="http://schemas.microsoft.com/office/drawing/2014/main" id="{D8B8503D-CCF3-0547-858C-D76B1AFE784C}"/>
              </a:ext>
            </a:extLst>
          </p:cNvPr>
          <p:cNvGrpSpPr/>
          <p:nvPr/>
        </p:nvGrpSpPr>
        <p:grpSpPr>
          <a:xfrm>
            <a:off x="6400799" y="3268139"/>
            <a:ext cx="5060959" cy="4770961"/>
            <a:chOff x="5699882" y="3162300"/>
            <a:chExt cx="4226674" cy="3308907"/>
          </a:xfrm>
        </p:grpSpPr>
        <p:sp>
          <p:nvSpPr>
            <p:cNvPr id="31" name="Oval 30">
              <a:extLst>
                <a:ext uri="{FF2B5EF4-FFF2-40B4-BE49-F238E27FC236}">
                  <a16:creationId xmlns:a16="http://schemas.microsoft.com/office/drawing/2014/main" id="{54064DDD-A4B2-504E-8A2B-FE5167D0CCC4}"/>
                </a:ext>
              </a:extLst>
            </p:cNvPr>
            <p:cNvSpPr/>
            <p:nvPr/>
          </p:nvSpPr>
          <p:spPr>
            <a:xfrm>
              <a:off x="7086600" y="3162300"/>
              <a:ext cx="1399092" cy="1392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p:cNvGrpSpPr/>
            <p:nvPr/>
          </p:nvGrpSpPr>
          <p:grpSpPr>
            <a:xfrm>
              <a:off x="5699882" y="3928549"/>
              <a:ext cx="4226674" cy="2542658"/>
              <a:chOff x="0" y="0"/>
              <a:chExt cx="3269861" cy="1967064"/>
            </a:xfrm>
          </p:grpSpPr>
          <p:sp>
            <p:nvSpPr>
              <p:cNvPr id="8" name="Freeform 8"/>
              <p:cNvSpPr/>
              <p:nvPr/>
            </p:nvSpPr>
            <p:spPr>
              <a:xfrm>
                <a:off x="0" y="0"/>
                <a:ext cx="3269861" cy="1967064"/>
              </a:xfrm>
              <a:custGeom>
                <a:avLst/>
                <a:gdLst/>
                <a:ahLst/>
                <a:cxnLst/>
                <a:rect l="l" t="t" r="r" b="b"/>
                <a:pathLst>
                  <a:path w="3269861" h="1967064">
                    <a:moveTo>
                      <a:pt x="3145401" y="1967064"/>
                    </a:moveTo>
                    <a:lnTo>
                      <a:pt x="124460" y="1967064"/>
                    </a:lnTo>
                    <a:cubicBezTo>
                      <a:pt x="55880" y="1967064"/>
                      <a:pt x="0" y="1911184"/>
                      <a:pt x="0" y="1842604"/>
                    </a:cubicBezTo>
                    <a:lnTo>
                      <a:pt x="0" y="124460"/>
                    </a:lnTo>
                    <a:cubicBezTo>
                      <a:pt x="0" y="55880"/>
                      <a:pt x="55880" y="0"/>
                      <a:pt x="124460" y="0"/>
                    </a:cubicBezTo>
                    <a:lnTo>
                      <a:pt x="3145401" y="0"/>
                    </a:lnTo>
                    <a:cubicBezTo>
                      <a:pt x="3213981" y="0"/>
                      <a:pt x="3269861" y="55880"/>
                      <a:pt x="3269861" y="124460"/>
                    </a:cubicBezTo>
                    <a:lnTo>
                      <a:pt x="3269861" y="1842604"/>
                    </a:lnTo>
                    <a:cubicBezTo>
                      <a:pt x="3269861" y="1911184"/>
                      <a:pt x="3213981" y="1967064"/>
                      <a:pt x="3145401" y="1967064"/>
                    </a:cubicBezTo>
                    <a:close/>
                  </a:path>
                </a:pathLst>
              </a:custGeom>
              <a:solidFill>
                <a:srgbClr val="FFFFFF"/>
              </a:solidFill>
            </p:spPr>
          </p:sp>
        </p:grpSp>
        <p:grpSp>
          <p:nvGrpSpPr>
            <p:cNvPr id="9" name="Group 9"/>
            <p:cNvGrpSpPr/>
            <p:nvPr/>
          </p:nvGrpSpPr>
          <p:grpSpPr>
            <a:xfrm>
              <a:off x="5847340" y="4056938"/>
              <a:ext cx="3898521" cy="848687"/>
              <a:chOff x="0" y="0"/>
              <a:chExt cx="3269861" cy="711831"/>
            </a:xfrm>
          </p:grpSpPr>
          <p:sp>
            <p:nvSpPr>
              <p:cNvPr id="10" name="Freeform 10"/>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ED1E79"/>
              </a:solidFill>
            </p:spPr>
          </p:sp>
        </p:grpSp>
        <p:sp>
          <p:nvSpPr>
            <p:cNvPr id="11" name="TextBox 11"/>
            <p:cNvSpPr txBox="1"/>
            <p:nvPr/>
          </p:nvSpPr>
          <p:spPr>
            <a:xfrm>
              <a:off x="6406548" y="4272218"/>
              <a:ext cx="2813340" cy="423716"/>
            </a:xfrm>
            <a:prstGeom prst="rect">
              <a:avLst/>
            </a:prstGeom>
          </p:spPr>
          <p:txBody>
            <a:bodyPr lIns="0" tIns="0" rIns="0" bIns="0" rtlCol="0" anchor="t">
              <a:spAutoFit/>
            </a:bodyPr>
            <a:lstStyle/>
            <a:p>
              <a:pPr algn="ctr">
                <a:lnSpc>
                  <a:spcPts val="2273"/>
                </a:lnSpc>
              </a:pPr>
              <a:r>
                <a:rPr lang="en-US" sz="2800">
                  <a:solidFill>
                    <a:srgbClr val="FFFFFF"/>
                  </a:solidFill>
                  <a:latin typeface="Calibri" panose="020F0502020204030204" pitchFamily="34" charset="0"/>
                  <a:cs typeface="Calibri" panose="020F0502020204030204" pitchFamily="34" charset="0"/>
                </a:rPr>
                <a:t>Research Acceleration </a:t>
              </a:r>
              <a:r>
                <a:rPr lang="en-US" sz="2800" err="1">
                  <a:solidFill>
                    <a:srgbClr val="FFFFFF"/>
                  </a:solidFill>
                  <a:latin typeface="Calibri" panose="020F0502020204030204" pitchFamily="34" charset="0"/>
                  <a:cs typeface="Calibri" panose="020F0502020204030204" pitchFamily="34" charset="0"/>
                </a:rPr>
                <a:t>Programme</a:t>
              </a:r>
              <a:endParaRPr lang="en-US" sz="2800">
                <a:solidFill>
                  <a:srgbClr val="FFFFFF"/>
                </a:solidFill>
                <a:latin typeface="Calibri" panose="020F0502020204030204" pitchFamily="34" charset="0"/>
                <a:cs typeface="Calibri" panose="020F0502020204030204" pitchFamily="34" charset="0"/>
              </a:endParaRPr>
            </a:p>
          </p:txBody>
        </p:sp>
        <p:grpSp>
          <p:nvGrpSpPr>
            <p:cNvPr id="12" name="Group 12"/>
            <p:cNvGrpSpPr/>
            <p:nvPr/>
          </p:nvGrpSpPr>
          <p:grpSpPr>
            <a:xfrm>
              <a:off x="5847340" y="5025972"/>
              <a:ext cx="1890944" cy="1276068"/>
              <a:chOff x="0" y="0"/>
              <a:chExt cx="3892710" cy="2626922"/>
            </a:xfrm>
          </p:grpSpPr>
          <p:sp>
            <p:nvSpPr>
              <p:cNvPr id="13" name="Freeform 13"/>
              <p:cNvSpPr/>
              <p:nvPr/>
            </p:nvSpPr>
            <p:spPr>
              <a:xfrm>
                <a:off x="0" y="0"/>
                <a:ext cx="3892710" cy="2626922"/>
              </a:xfrm>
              <a:custGeom>
                <a:avLst/>
                <a:gdLst/>
                <a:ahLst/>
                <a:cxnLst/>
                <a:rect l="l" t="t" r="r" b="b"/>
                <a:pathLst>
                  <a:path w="3892710" h="2626922">
                    <a:moveTo>
                      <a:pt x="3768250" y="59690"/>
                    </a:moveTo>
                    <a:cubicBezTo>
                      <a:pt x="3803810" y="59690"/>
                      <a:pt x="3833020" y="88900"/>
                      <a:pt x="3833020" y="124460"/>
                    </a:cubicBezTo>
                    <a:lnTo>
                      <a:pt x="3833020" y="2502462"/>
                    </a:lnTo>
                    <a:cubicBezTo>
                      <a:pt x="3833020" y="2538022"/>
                      <a:pt x="3803810" y="2567232"/>
                      <a:pt x="3768250" y="2567232"/>
                    </a:cubicBezTo>
                    <a:lnTo>
                      <a:pt x="124460" y="2567232"/>
                    </a:lnTo>
                    <a:cubicBezTo>
                      <a:pt x="88900" y="2567232"/>
                      <a:pt x="59690" y="2538022"/>
                      <a:pt x="59690" y="2502462"/>
                    </a:cubicBezTo>
                    <a:lnTo>
                      <a:pt x="59690" y="124460"/>
                    </a:lnTo>
                    <a:cubicBezTo>
                      <a:pt x="59690" y="88900"/>
                      <a:pt x="88900" y="59690"/>
                      <a:pt x="124460" y="59690"/>
                    </a:cubicBezTo>
                    <a:lnTo>
                      <a:pt x="3768250" y="59690"/>
                    </a:lnTo>
                    <a:moveTo>
                      <a:pt x="3768250" y="0"/>
                    </a:moveTo>
                    <a:lnTo>
                      <a:pt x="124460" y="0"/>
                    </a:lnTo>
                    <a:cubicBezTo>
                      <a:pt x="55880" y="0"/>
                      <a:pt x="0" y="55880"/>
                      <a:pt x="0" y="124460"/>
                    </a:cubicBezTo>
                    <a:lnTo>
                      <a:pt x="0" y="2502462"/>
                    </a:lnTo>
                    <a:cubicBezTo>
                      <a:pt x="0" y="2571042"/>
                      <a:pt x="55880" y="2626922"/>
                      <a:pt x="124460" y="2626922"/>
                    </a:cubicBezTo>
                    <a:lnTo>
                      <a:pt x="3768250" y="2626922"/>
                    </a:lnTo>
                    <a:cubicBezTo>
                      <a:pt x="3836830" y="2626922"/>
                      <a:pt x="3892710" y="2571042"/>
                      <a:pt x="3892710" y="2502462"/>
                    </a:cubicBezTo>
                    <a:lnTo>
                      <a:pt x="3892710" y="124460"/>
                    </a:lnTo>
                    <a:cubicBezTo>
                      <a:pt x="3892710" y="55880"/>
                      <a:pt x="3836830" y="0"/>
                      <a:pt x="3768250" y="0"/>
                    </a:cubicBezTo>
                    <a:close/>
                  </a:path>
                </a:pathLst>
              </a:custGeom>
              <a:solidFill>
                <a:srgbClr val="ED1E79"/>
              </a:solidFill>
            </p:spPr>
          </p:sp>
        </p:grpSp>
        <p:sp>
          <p:nvSpPr>
            <p:cNvPr id="14" name="TextBox 14"/>
            <p:cNvSpPr txBox="1"/>
            <p:nvPr/>
          </p:nvSpPr>
          <p:spPr>
            <a:xfrm>
              <a:off x="5965575" y="5244906"/>
              <a:ext cx="1654474" cy="765161"/>
            </a:xfrm>
            <a:prstGeom prst="rect">
              <a:avLst/>
            </a:prstGeom>
          </p:spPr>
          <p:txBody>
            <a:bodyPr lIns="0" tIns="0" rIns="0" bIns="0" rtlCol="0" anchor="t">
              <a:spAutoFit/>
            </a:bodyPr>
            <a:lstStyle/>
            <a:p>
              <a:pPr algn="ctr">
                <a:lnSpc>
                  <a:spcPts val="1686"/>
                </a:lnSpc>
              </a:pPr>
              <a:r>
                <a:rPr lang="en-US" sz="1600">
                  <a:solidFill>
                    <a:srgbClr val="EC1E79"/>
                  </a:solidFill>
                  <a:latin typeface="Calibri Light" panose="020F0302020204030204" pitchFamily="34" charset="0"/>
                  <a:cs typeface="Calibri Light" panose="020F0302020204030204" pitchFamily="34" charset="0"/>
                </a:rPr>
                <a:t> </a:t>
              </a:r>
              <a:r>
                <a:rPr lang="en-US" sz="2000">
                  <a:solidFill>
                    <a:srgbClr val="EC1E79"/>
                  </a:solidFill>
                  <a:latin typeface="Calibri Light" panose="020F0302020204030204" pitchFamily="34" charset="0"/>
                  <a:cs typeface="Calibri Light" panose="020F0302020204030204" pitchFamily="34" charset="0"/>
                </a:rPr>
                <a:t>Scientific, Clinical and Industry Advisory Group (SCI Advisory Group)</a:t>
              </a:r>
            </a:p>
          </p:txBody>
        </p:sp>
        <p:grpSp>
          <p:nvGrpSpPr>
            <p:cNvPr id="15" name="Group 15"/>
            <p:cNvGrpSpPr/>
            <p:nvPr/>
          </p:nvGrpSpPr>
          <p:grpSpPr>
            <a:xfrm>
              <a:off x="7854917" y="5025972"/>
              <a:ext cx="1890944" cy="1276068"/>
              <a:chOff x="0" y="0"/>
              <a:chExt cx="3892710" cy="2626922"/>
            </a:xfrm>
          </p:grpSpPr>
          <p:sp>
            <p:nvSpPr>
              <p:cNvPr id="16" name="Freeform 16"/>
              <p:cNvSpPr/>
              <p:nvPr/>
            </p:nvSpPr>
            <p:spPr>
              <a:xfrm>
                <a:off x="0" y="0"/>
                <a:ext cx="3892710" cy="2626922"/>
              </a:xfrm>
              <a:custGeom>
                <a:avLst/>
                <a:gdLst/>
                <a:ahLst/>
                <a:cxnLst/>
                <a:rect l="l" t="t" r="r" b="b"/>
                <a:pathLst>
                  <a:path w="3892710" h="2626922">
                    <a:moveTo>
                      <a:pt x="3768250" y="59690"/>
                    </a:moveTo>
                    <a:cubicBezTo>
                      <a:pt x="3803810" y="59690"/>
                      <a:pt x="3833020" y="88900"/>
                      <a:pt x="3833020" y="124460"/>
                    </a:cubicBezTo>
                    <a:lnTo>
                      <a:pt x="3833020" y="2502462"/>
                    </a:lnTo>
                    <a:cubicBezTo>
                      <a:pt x="3833020" y="2538022"/>
                      <a:pt x="3803810" y="2567232"/>
                      <a:pt x="3768250" y="2567232"/>
                    </a:cubicBezTo>
                    <a:lnTo>
                      <a:pt x="124460" y="2567232"/>
                    </a:lnTo>
                    <a:cubicBezTo>
                      <a:pt x="88900" y="2567232"/>
                      <a:pt x="59690" y="2538022"/>
                      <a:pt x="59690" y="2502462"/>
                    </a:cubicBezTo>
                    <a:lnTo>
                      <a:pt x="59690" y="124460"/>
                    </a:lnTo>
                    <a:cubicBezTo>
                      <a:pt x="59690" y="88900"/>
                      <a:pt x="88900" y="59690"/>
                      <a:pt x="124460" y="59690"/>
                    </a:cubicBezTo>
                    <a:lnTo>
                      <a:pt x="3768250" y="59690"/>
                    </a:lnTo>
                    <a:moveTo>
                      <a:pt x="3768250" y="0"/>
                    </a:moveTo>
                    <a:lnTo>
                      <a:pt x="124460" y="0"/>
                    </a:lnTo>
                    <a:cubicBezTo>
                      <a:pt x="55880" y="0"/>
                      <a:pt x="0" y="55880"/>
                      <a:pt x="0" y="124460"/>
                    </a:cubicBezTo>
                    <a:lnTo>
                      <a:pt x="0" y="2502462"/>
                    </a:lnTo>
                    <a:cubicBezTo>
                      <a:pt x="0" y="2571042"/>
                      <a:pt x="55880" y="2626922"/>
                      <a:pt x="124460" y="2626922"/>
                    </a:cubicBezTo>
                    <a:lnTo>
                      <a:pt x="3768250" y="2626922"/>
                    </a:lnTo>
                    <a:cubicBezTo>
                      <a:pt x="3836830" y="2626922"/>
                      <a:pt x="3892710" y="2571042"/>
                      <a:pt x="3892710" y="2502462"/>
                    </a:cubicBezTo>
                    <a:lnTo>
                      <a:pt x="3892710" y="124460"/>
                    </a:lnTo>
                    <a:cubicBezTo>
                      <a:pt x="3892710" y="55880"/>
                      <a:pt x="3836830" y="0"/>
                      <a:pt x="3768250" y="0"/>
                    </a:cubicBezTo>
                    <a:close/>
                  </a:path>
                </a:pathLst>
              </a:custGeom>
              <a:solidFill>
                <a:srgbClr val="ED1E79"/>
              </a:solidFill>
            </p:spPr>
          </p:sp>
        </p:grpSp>
        <p:sp>
          <p:nvSpPr>
            <p:cNvPr id="17" name="TextBox 17"/>
            <p:cNvSpPr txBox="1"/>
            <p:nvPr/>
          </p:nvSpPr>
          <p:spPr>
            <a:xfrm>
              <a:off x="7973152" y="5559231"/>
              <a:ext cx="1654474" cy="160361"/>
            </a:xfrm>
            <a:prstGeom prst="rect">
              <a:avLst/>
            </a:prstGeom>
          </p:spPr>
          <p:txBody>
            <a:bodyPr lIns="0" tIns="0" rIns="0" bIns="0" rtlCol="0" anchor="t">
              <a:spAutoFit/>
            </a:bodyPr>
            <a:lstStyle/>
            <a:p>
              <a:pPr algn="ctr">
                <a:lnSpc>
                  <a:spcPts val="1686"/>
                </a:lnSpc>
              </a:pPr>
              <a:r>
                <a:rPr lang="en-US" sz="2000">
                  <a:solidFill>
                    <a:srgbClr val="EC1E79"/>
                  </a:solidFill>
                  <a:latin typeface="Calibri Light" panose="020F0302020204030204" pitchFamily="34" charset="0"/>
                  <a:cs typeface="Calibri Light" panose="020F0302020204030204" pitchFamily="34" charset="0"/>
                </a:rPr>
                <a:t>Executive Team</a:t>
              </a:r>
            </a:p>
          </p:txBody>
        </p:sp>
        <p:pic>
          <p:nvPicPr>
            <p:cNvPr id="30" name="Picture 4">
              <a:extLst>
                <a:ext uri="{FF2B5EF4-FFF2-40B4-BE49-F238E27FC236}">
                  <a16:creationId xmlns:a16="http://schemas.microsoft.com/office/drawing/2014/main" id="{8E383429-66B8-8444-B5BD-14EBE044DC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211508" y="3281413"/>
              <a:ext cx="1170183" cy="634824"/>
            </a:xfrm>
            <a:prstGeom prst="rect">
              <a:avLst/>
            </a:prstGeom>
          </p:spPr>
        </p:pic>
      </p:grpSp>
      <p:grpSp>
        <p:nvGrpSpPr>
          <p:cNvPr id="42" name="Group 41">
            <a:extLst>
              <a:ext uri="{FF2B5EF4-FFF2-40B4-BE49-F238E27FC236}">
                <a16:creationId xmlns:a16="http://schemas.microsoft.com/office/drawing/2014/main" id="{D6F3B0C2-664D-D44A-BDE8-3360AB530A54}"/>
              </a:ext>
            </a:extLst>
          </p:cNvPr>
          <p:cNvGrpSpPr/>
          <p:nvPr/>
        </p:nvGrpSpPr>
        <p:grpSpPr>
          <a:xfrm>
            <a:off x="9780800" y="804597"/>
            <a:ext cx="2891601" cy="630285"/>
            <a:chOff x="9745861" y="585823"/>
            <a:chExt cx="2891601" cy="630285"/>
          </a:xfrm>
        </p:grpSpPr>
        <p:pic>
          <p:nvPicPr>
            <p:cNvPr id="33" name="Picture 7">
              <a:extLst>
                <a:ext uri="{FF2B5EF4-FFF2-40B4-BE49-F238E27FC236}">
                  <a16:creationId xmlns:a16="http://schemas.microsoft.com/office/drawing/2014/main" id="{A2684FA2-5EDD-4047-8440-FFF4F009B6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45861" y="585823"/>
              <a:ext cx="630285" cy="630285"/>
            </a:xfrm>
            <a:prstGeom prst="rect">
              <a:avLst/>
            </a:prstGeom>
          </p:spPr>
        </p:pic>
        <p:pic>
          <p:nvPicPr>
            <p:cNvPr id="34" name="Picture 7">
              <a:extLst>
                <a:ext uri="{FF2B5EF4-FFF2-40B4-BE49-F238E27FC236}">
                  <a16:creationId xmlns:a16="http://schemas.microsoft.com/office/drawing/2014/main" id="{1E463F63-BA7F-BF4B-9A7E-A1C403B014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499633" y="585823"/>
              <a:ext cx="630285" cy="630285"/>
            </a:xfrm>
            <a:prstGeom prst="rect">
              <a:avLst/>
            </a:prstGeom>
          </p:spPr>
        </p:pic>
        <p:pic>
          <p:nvPicPr>
            <p:cNvPr id="35" name="Picture 7">
              <a:extLst>
                <a:ext uri="{FF2B5EF4-FFF2-40B4-BE49-F238E27FC236}">
                  <a16:creationId xmlns:a16="http://schemas.microsoft.com/office/drawing/2014/main" id="{430D9166-9A43-204E-BBF1-29322557DA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53405" y="585823"/>
              <a:ext cx="630285" cy="630285"/>
            </a:xfrm>
            <a:prstGeom prst="rect">
              <a:avLst/>
            </a:prstGeom>
          </p:spPr>
        </p:pic>
        <p:pic>
          <p:nvPicPr>
            <p:cNvPr id="36" name="Picture 7">
              <a:extLst>
                <a:ext uri="{FF2B5EF4-FFF2-40B4-BE49-F238E27FC236}">
                  <a16:creationId xmlns:a16="http://schemas.microsoft.com/office/drawing/2014/main" id="{EDDB6846-9F64-6649-B492-4398AF5D5C4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07177" y="585823"/>
              <a:ext cx="630285" cy="630285"/>
            </a:xfrm>
            <a:prstGeom prst="rect">
              <a:avLst/>
            </a:prstGeom>
          </p:spPr>
        </p:pic>
      </p:grpSp>
      <p:grpSp>
        <p:nvGrpSpPr>
          <p:cNvPr id="47" name="Group 46">
            <a:extLst>
              <a:ext uri="{FF2B5EF4-FFF2-40B4-BE49-F238E27FC236}">
                <a16:creationId xmlns:a16="http://schemas.microsoft.com/office/drawing/2014/main" id="{CA284D15-141D-4B45-A50E-952D79755126}"/>
              </a:ext>
            </a:extLst>
          </p:cNvPr>
          <p:cNvGrpSpPr/>
          <p:nvPr/>
        </p:nvGrpSpPr>
        <p:grpSpPr>
          <a:xfrm>
            <a:off x="12729269" y="3271745"/>
            <a:ext cx="4783866" cy="3766755"/>
            <a:chOff x="11664795" y="3147555"/>
            <a:chExt cx="5594505" cy="4501861"/>
          </a:xfrm>
        </p:grpSpPr>
        <p:sp>
          <p:nvSpPr>
            <p:cNvPr id="19" name="Freeform 19"/>
            <p:cNvSpPr/>
            <p:nvPr/>
          </p:nvSpPr>
          <p:spPr>
            <a:xfrm>
              <a:off x="11664795" y="3845379"/>
              <a:ext cx="5594505" cy="3804037"/>
            </a:xfrm>
            <a:custGeom>
              <a:avLst/>
              <a:gdLst/>
              <a:ahLst/>
              <a:cxnLst/>
              <a:rect l="l" t="t" r="r" b="b"/>
              <a:pathLst>
                <a:path w="3269861" h="2223373">
                  <a:moveTo>
                    <a:pt x="3145401" y="2223373"/>
                  </a:moveTo>
                  <a:lnTo>
                    <a:pt x="124460" y="2223373"/>
                  </a:lnTo>
                  <a:cubicBezTo>
                    <a:pt x="55880" y="2223373"/>
                    <a:pt x="0" y="2167493"/>
                    <a:pt x="0" y="2098913"/>
                  </a:cubicBezTo>
                  <a:lnTo>
                    <a:pt x="0" y="124460"/>
                  </a:lnTo>
                  <a:cubicBezTo>
                    <a:pt x="0" y="55880"/>
                    <a:pt x="55880" y="0"/>
                    <a:pt x="124460" y="0"/>
                  </a:cubicBezTo>
                  <a:lnTo>
                    <a:pt x="3145401" y="0"/>
                  </a:lnTo>
                  <a:cubicBezTo>
                    <a:pt x="3213981" y="0"/>
                    <a:pt x="3269861" y="55880"/>
                    <a:pt x="3269861" y="124460"/>
                  </a:cubicBezTo>
                  <a:lnTo>
                    <a:pt x="3269861" y="2098913"/>
                  </a:lnTo>
                  <a:cubicBezTo>
                    <a:pt x="3269861" y="2167493"/>
                    <a:pt x="3213981" y="2223373"/>
                    <a:pt x="3145401" y="2223373"/>
                  </a:cubicBezTo>
                  <a:close/>
                </a:path>
              </a:pathLst>
            </a:custGeom>
            <a:solidFill>
              <a:srgbClr val="FFFFFF"/>
            </a:solidFill>
          </p:spPr>
        </p:sp>
        <p:sp>
          <p:nvSpPr>
            <p:cNvPr id="38" name="Oval 37">
              <a:extLst>
                <a:ext uri="{FF2B5EF4-FFF2-40B4-BE49-F238E27FC236}">
                  <a16:creationId xmlns:a16="http://schemas.microsoft.com/office/drawing/2014/main" id="{B1F0A61A-D296-9F48-827F-B328433F5181}"/>
                </a:ext>
              </a:extLst>
            </p:cNvPr>
            <p:cNvSpPr/>
            <p:nvPr/>
          </p:nvSpPr>
          <p:spPr>
            <a:xfrm>
              <a:off x="13762501" y="3147555"/>
              <a:ext cx="1399092" cy="139213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20"/>
            <p:cNvGrpSpPr/>
            <p:nvPr/>
          </p:nvGrpSpPr>
          <p:grpSpPr>
            <a:xfrm>
              <a:off x="11859974" y="4015317"/>
              <a:ext cx="5160155" cy="1123339"/>
              <a:chOff x="0" y="0"/>
              <a:chExt cx="3269861" cy="711831"/>
            </a:xfrm>
          </p:grpSpPr>
          <p:sp>
            <p:nvSpPr>
              <p:cNvPr id="21" name="Freeform 21"/>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solidFill>
                <a:srgbClr val="40245E"/>
              </a:solidFill>
            </p:spPr>
          </p:sp>
        </p:grpSp>
        <p:sp>
          <p:nvSpPr>
            <p:cNvPr id="22" name="TextBox 22"/>
            <p:cNvSpPr txBox="1"/>
            <p:nvPr/>
          </p:nvSpPr>
          <p:spPr>
            <a:xfrm>
              <a:off x="12578157" y="4069029"/>
              <a:ext cx="3723789" cy="901748"/>
            </a:xfrm>
            <a:prstGeom prst="rect">
              <a:avLst/>
            </a:prstGeom>
          </p:spPr>
          <p:txBody>
            <a:bodyPr lIns="0" tIns="0" rIns="0" bIns="0" rtlCol="0" anchor="t">
              <a:spAutoFit/>
            </a:bodyPr>
            <a:lstStyle/>
            <a:p>
              <a:pPr algn="ctr">
                <a:lnSpc>
                  <a:spcPts val="3009"/>
                </a:lnSpc>
              </a:pPr>
              <a:r>
                <a:rPr lang="en-US" sz="2400" dirty="0">
                  <a:solidFill>
                    <a:srgbClr val="FFFFFF"/>
                  </a:solidFill>
                  <a:latin typeface="Calibri" panose="020F0502020204030204" pitchFamily="34" charset="0"/>
                  <a:cs typeface="Calibri" panose="020F0502020204030204" pitchFamily="34" charset="0"/>
                </a:rPr>
                <a:t>HealthTech Capability Programme</a:t>
              </a:r>
            </a:p>
          </p:txBody>
        </p:sp>
        <p:grpSp>
          <p:nvGrpSpPr>
            <p:cNvPr id="23" name="Group 23"/>
            <p:cNvGrpSpPr/>
            <p:nvPr/>
          </p:nvGrpSpPr>
          <p:grpSpPr>
            <a:xfrm>
              <a:off x="11859974" y="5297949"/>
              <a:ext cx="5160155" cy="983196"/>
              <a:chOff x="0" y="0"/>
              <a:chExt cx="8025522" cy="1529152"/>
            </a:xfrm>
          </p:grpSpPr>
          <p:sp>
            <p:nvSpPr>
              <p:cNvPr id="24" name="Freeform 24"/>
              <p:cNvSpPr/>
              <p:nvPr/>
            </p:nvSpPr>
            <p:spPr>
              <a:xfrm>
                <a:off x="0" y="0"/>
                <a:ext cx="8025522" cy="1529152"/>
              </a:xfrm>
              <a:custGeom>
                <a:avLst/>
                <a:gdLst/>
                <a:ahLst/>
                <a:cxnLst/>
                <a:rect l="l" t="t" r="r" b="b"/>
                <a:pathLst>
                  <a:path w="8025522" h="1529152">
                    <a:moveTo>
                      <a:pt x="7901062" y="59690"/>
                    </a:moveTo>
                    <a:cubicBezTo>
                      <a:pt x="7936622" y="59690"/>
                      <a:pt x="7965832" y="88900"/>
                      <a:pt x="7965832" y="124460"/>
                    </a:cubicBezTo>
                    <a:lnTo>
                      <a:pt x="7965832" y="1404692"/>
                    </a:lnTo>
                    <a:cubicBezTo>
                      <a:pt x="7965832" y="1440252"/>
                      <a:pt x="7936622" y="1469462"/>
                      <a:pt x="7901062" y="1469462"/>
                    </a:cubicBezTo>
                    <a:lnTo>
                      <a:pt x="124460" y="1469462"/>
                    </a:lnTo>
                    <a:cubicBezTo>
                      <a:pt x="88900" y="1469462"/>
                      <a:pt x="59690" y="1440252"/>
                      <a:pt x="59690" y="1404692"/>
                    </a:cubicBezTo>
                    <a:lnTo>
                      <a:pt x="59690" y="124460"/>
                    </a:lnTo>
                    <a:cubicBezTo>
                      <a:pt x="59690" y="88900"/>
                      <a:pt x="88900" y="59690"/>
                      <a:pt x="124460" y="59690"/>
                    </a:cubicBezTo>
                    <a:lnTo>
                      <a:pt x="7901062" y="59690"/>
                    </a:lnTo>
                    <a:moveTo>
                      <a:pt x="7901062" y="0"/>
                    </a:moveTo>
                    <a:lnTo>
                      <a:pt x="124460" y="0"/>
                    </a:lnTo>
                    <a:cubicBezTo>
                      <a:pt x="55880" y="0"/>
                      <a:pt x="0" y="55880"/>
                      <a:pt x="0" y="124460"/>
                    </a:cubicBezTo>
                    <a:lnTo>
                      <a:pt x="0" y="1404692"/>
                    </a:lnTo>
                    <a:cubicBezTo>
                      <a:pt x="0" y="1473272"/>
                      <a:pt x="55880" y="1529152"/>
                      <a:pt x="124460" y="1529152"/>
                    </a:cubicBezTo>
                    <a:lnTo>
                      <a:pt x="7901062" y="1529152"/>
                    </a:lnTo>
                    <a:cubicBezTo>
                      <a:pt x="7969642" y="1529152"/>
                      <a:pt x="8025522" y="1473272"/>
                      <a:pt x="8025522" y="1404692"/>
                    </a:cubicBezTo>
                    <a:lnTo>
                      <a:pt x="8025522" y="124460"/>
                    </a:lnTo>
                    <a:cubicBezTo>
                      <a:pt x="8025522" y="55880"/>
                      <a:pt x="7969642" y="0"/>
                      <a:pt x="7901062" y="0"/>
                    </a:cubicBezTo>
                    <a:close/>
                  </a:path>
                </a:pathLst>
              </a:custGeom>
              <a:solidFill>
                <a:srgbClr val="40245E"/>
              </a:solidFill>
            </p:spPr>
          </p:sp>
        </p:grpSp>
        <p:sp>
          <p:nvSpPr>
            <p:cNvPr id="25" name="TextBox 25"/>
            <p:cNvSpPr txBox="1"/>
            <p:nvPr/>
          </p:nvSpPr>
          <p:spPr>
            <a:xfrm>
              <a:off x="13345105" y="5641340"/>
              <a:ext cx="2189892" cy="292837"/>
            </a:xfrm>
            <a:prstGeom prst="rect">
              <a:avLst/>
            </a:prstGeom>
          </p:spPr>
          <p:txBody>
            <a:bodyPr lIns="0" tIns="0" rIns="0" bIns="0" rtlCol="0" anchor="t">
              <a:spAutoFit/>
            </a:bodyPr>
            <a:lstStyle/>
            <a:p>
              <a:pPr algn="ctr">
                <a:lnSpc>
                  <a:spcPts val="2232"/>
                </a:lnSpc>
              </a:pPr>
              <a:r>
                <a:rPr lang="en-US" sz="2200">
                  <a:solidFill>
                    <a:srgbClr val="40245E"/>
                  </a:solidFill>
                  <a:latin typeface="Calibri Light" panose="020F0302020204030204" pitchFamily="34" charset="0"/>
                  <a:cs typeface="Calibri Light" panose="020F0302020204030204" pitchFamily="34" charset="0"/>
                </a:rPr>
                <a:t>Executive Team</a:t>
              </a:r>
            </a:p>
          </p:txBody>
        </p:sp>
        <p:grpSp>
          <p:nvGrpSpPr>
            <p:cNvPr id="26" name="Group 26"/>
            <p:cNvGrpSpPr/>
            <p:nvPr/>
          </p:nvGrpSpPr>
          <p:grpSpPr>
            <a:xfrm>
              <a:off x="11859974" y="6444948"/>
              <a:ext cx="5160155" cy="983196"/>
              <a:chOff x="0" y="0"/>
              <a:chExt cx="8025522" cy="1529152"/>
            </a:xfrm>
          </p:grpSpPr>
          <p:sp>
            <p:nvSpPr>
              <p:cNvPr id="27" name="Freeform 27"/>
              <p:cNvSpPr/>
              <p:nvPr/>
            </p:nvSpPr>
            <p:spPr>
              <a:xfrm>
                <a:off x="0" y="0"/>
                <a:ext cx="8025522" cy="1529152"/>
              </a:xfrm>
              <a:custGeom>
                <a:avLst/>
                <a:gdLst/>
                <a:ahLst/>
                <a:cxnLst/>
                <a:rect l="l" t="t" r="r" b="b"/>
                <a:pathLst>
                  <a:path w="8025522" h="1529152">
                    <a:moveTo>
                      <a:pt x="7901062" y="59690"/>
                    </a:moveTo>
                    <a:cubicBezTo>
                      <a:pt x="7936622" y="59690"/>
                      <a:pt x="7965832" y="88900"/>
                      <a:pt x="7965832" y="124460"/>
                    </a:cubicBezTo>
                    <a:lnTo>
                      <a:pt x="7965832" y="1404692"/>
                    </a:lnTo>
                    <a:cubicBezTo>
                      <a:pt x="7965832" y="1440252"/>
                      <a:pt x="7936622" y="1469462"/>
                      <a:pt x="7901062" y="1469462"/>
                    </a:cubicBezTo>
                    <a:lnTo>
                      <a:pt x="124460" y="1469462"/>
                    </a:lnTo>
                    <a:cubicBezTo>
                      <a:pt x="88900" y="1469462"/>
                      <a:pt x="59690" y="1440252"/>
                      <a:pt x="59690" y="1404692"/>
                    </a:cubicBezTo>
                    <a:lnTo>
                      <a:pt x="59690" y="124460"/>
                    </a:lnTo>
                    <a:cubicBezTo>
                      <a:pt x="59690" y="88900"/>
                      <a:pt x="88900" y="59690"/>
                      <a:pt x="124460" y="59690"/>
                    </a:cubicBezTo>
                    <a:lnTo>
                      <a:pt x="7901062" y="59690"/>
                    </a:lnTo>
                    <a:moveTo>
                      <a:pt x="7901062" y="0"/>
                    </a:moveTo>
                    <a:lnTo>
                      <a:pt x="124460" y="0"/>
                    </a:lnTo>
                    <a:cubicBezTo>
                      <a:pt x="55880" y="0"/>
                      <a:pt x="0" y="55880"/>
                      <a:pt x="0" y="124460"/>
                    </a:cubicBezTo>
                    <a:lnTo>
                      <a:pt x="0" y="1404692"/>
                    </a:lnTo>
                    <a:cubicBezTo>
                      <a:pt x="0" y="1473272"/>
                      <a:pt x="55880" y="1529152"/>
                      <a:pt x="124460" y="1529152"/>
                    </a:cubicBezTo>
                    <a:lnTo>
                      <a:pt x="7901062" y="1529152"/>
                    </a:lnTo>
                    <a:cubicBezTo>
                      <a:pt x="7969642" y="1529152"/>
                      <a:pt x="8025522" y="1473272"/>
                      <a:pt x="8025522" y="1404692"/>
                    </a:cubicBezTo>
                    <a:lnTo>
                      <a:pt x="8025522" y="124460"/>
                    </a:lnTo>
                    <a:cubicBezTo>
                      <a:pt x="8025522" y="55880"/>
                      <a:pt x="7969642" y="0"/>
                      <a:pt x="7901062" y="0"/>
                    </a:cubicBezTo>
                    <a:close/>
                  </a:path>
                </a:pathLst>
              </a:custGeom>
              <a:solidFill>
                <a:srgbClr val="40245E"/>
              </a:solidFill>
            </p:spPr>
          </p:sp>
        </p:grpSp>
        <p:sp>
          <p:nvSpPr>
            <p:cNvPr id="28" name="TextBox 28"/>
            <p:cNvSpPr txBox="1"/>
            <p:nvPr/>
          </p:nvSpPr>
          <p:spPr>
            <a:xfrm>
              <a:off x="13345105" y="6788339"/>
              <a:ext cx="2189892" cy="286889"/>
            </a:xfrm>
            <a:prstGeom prst="rect">
              <a:avLst/>
            </a:prstGeom>
          </p:spPr>
          <p:txBody>
            <a:bodyPr lIns="0" tIns="0" rIns="0" bIns="0" rtlCol="0" anchor="t">
              <a:spAutoFit/>
            </a:bodyPr>
            <a:lstStyle/>
            <a:p>
              <a:pPr algn="ctr">
                <a:lnSpc>
                  <a:spcPts val="2232"/>
                </a:lnSpc>
              </a:pPr>
              <a:r>
                <a:rPr lang="en-US" sz="2200">
                  <a:solidFill>
                    <a:srgbClr val="40245E"/>
                  </a:solidFill>
                  <a:latin typeface="Calibri Light" panose="020F0302020204030204" pitchFamily="34" charset="0"/>
                  <a:cs typeface="Calibri Light" panose="020F0302020204030204" pitchFamily="34" charset="0"/>
                </a:rPr>
                <a:t>Module Leaders</a:t>
              </a:r>
            </a:p>
          </p:txBody>
        </p:sp>
        <p:pic>
          <p:nvPicPr>
            <p:cNvPr id="40" name="Picture 3">
              <a:extLst>
                <a:ext uri="{FF2B5EF4-FFF2-40B4-BE49-F238E27FC236}">
                  <a16:creationId xmlns:a16="http://schemas.microsoft.com/office/drawing/2014/main" id="{036BED9E-7637-944B-9C6F-8C581D07F5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144635" y="3213751"/>
              <a:ext cx="634824" cy="634824"/>
            </a:xfrm>
            <a:prstGeom prst="rect">
              <a:avLst/>
            </a:prstGeom>
          </p:spPr>
        </p:pic>
      </p:grpSp>
      <p:cxnSp>
        <p:nvCxnSpPr>
          <p:cNvPr id="45" name="Straight Connector 44">
            <a:extLst>
              <a:ext uri="{FF2B5EF4-FFF2-40B4-BE49-F238E27FC236}">
                <a16:creationId xmlns:a16="http://schemas.microsoft.com/office/drawing/2014/main" id="{CAD880B2-7B59-4899-9486-6C5491DBC454}"/>
              </a:ext>
            </a:extLst>
          </p:cNvPr>
          <p:cNvCxnSpPr>
            <a:cxnSpLocks/>
          </p:cNvCxnSpPr>
          <p:nvPr/>
        </p:nvCxnSpPr>
        <p:spPr>
          <a:xfrm flipH="1">
            <a:off x="9844326" y="2510468"/>
            <a:ext cx="1320532" cy="1761297"/>
          </a:xfrm>
          <a:prstGeom prst="line">
            <a:avLst/>
          </a:prstGeom>
          <a:ln w="57150">
            <a:solidFill>
              <a:srgbClr val="FF924C"/>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E29600-55A7-42ED-A9B3-EC61978EBB3C}"/>
              </a:ext>
            </a:extLst>
          </p:cNvPr>
          <p:cNvCxnSpPr/>
          <p:nvPr/>
        </p:nvCxnSpPr>
        <p:spPr>
          <a:xfrm>
            <a:off x="11220360" y="2561064"/>
            <a:ext cx="3152337" cy="1209413"/>
          </a:xfrm>
          <a:prstGeom prst="line">
            <a:avLst/>
          </a:prstGeom>
          <a:ln w="38100">
            <a:solidFill>
              <a:srgbClr val="FF924C"/>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rcRect l="6282" t="20662" r="10243" b="1588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9804"/>
              </a:srgbClr>
            </a:solidFill>
          </p:spPr>
        </p:sp>
      </p:grpSp>
      <p:pic>
        <p:nvPicPr>
          <p:cNvPr id="4" name="Picture 4"/>
          <p:cNvPicPr>
            <a:picLocks noChangeAspect="1"/>
          </p:cNvPicPr>
          <p:nvPr/>
        </p:nvPicPr>
        <p:blipFill>
          <a:blip r:embed="rId4">
            <a:alphaModFix amt="25000"/>
          </a:blip>
          <a:srcRect l="3657" t="3574" r="48796" b="4740"/>
          <a:stretch>
            <a:fillRect/>
          </a:stretch>
        </p:blipFill>
        <p:spPr>
          <a:xfrm>
            <a:off x="16814243" y="8815121"/>
            <a:ext cx="890115" cy="886359"/>
          </a:xfrm>
          <a:prstGeom prst="rect">
            <a:avLst/>
          </a:prstGeom>
        </p:spPr>
      </p:pic>
      <p:sp>
        <p:nvSpPr>
          <p:cNvPr id="5" name="TextBox 5"/>
          <p:cNvSpPr txBox="1"/>
          <p:nvPr/>
        </p:nvSpPr>
        <p:spPr>
          <a:xfrm>
            <a:off x="1066800" y="4398031"/>
            <a:ext cx="16230600" cy="2650469"/>
          </a:xfrm>
          <a:prstGeom prst="rect">
            <a:avLst/>
          </a:prstGeom>
        </p:spPr>
        <p:txBody>
          <a:bodyPr lIns="0" tIns="0" rIns="0" bIns="0" rtlCol="0" anchor="t">
            <a:spAutoFit/>
          </a:bodyPr>
          <a:lstStyle/>
          <a:p>
            <a:pPr algn="ctr">
              <a:lnSpc>
                <a:spcPts val="9999"/>
              </a:lnSpc>
            </a:pPr>
            <a:r>
              <a:rPr lang="en-US" sz="12000" b="1">
                <a:solidFill>
                  <a:srgbClr val="FFFFFF"/>
                </a:solidFill>
                <a:latin typeface="Calibri" panose="020F0502020204030204" pitchFamily="34" charset="0"/>
                <a:cs typeface="Calibri" panose="020F0502020204030204" pitchFamily="34" charset="0"/>
              </a:rPr>
              <a:t>HEALTHTECH </a:t>
            </a:r>
            <a:r>
              <a:rPr lang="en-US" sz="12000" b="1">
                <a:solidFill>
                  <a:srgbClr val="ED1E79"/>
                </a:solidFill>
                <a:latin typeface="Calibri" panose="020F0502020204030204" pitchFamily="34" charset="0"/>
                <a:cs typeface="Calibri" panose="020F0502020204030204" pitchFamily="34" charset="0"/>
              </a:rPr>
              <a:t>CAPABILITY </a:t>
            </a:r>
            <a:r>
              <a:rPr lang="en-US" sz="12000" b="1">
                <a:solidFill>
                  <a:srgbClr val="FFFFFF"/>
                </a:solidFill>
                <a:latin typeface="Calibri" panose="020F0502020204030204" pitchFamily="34" charset="0"/>
                <a:cs typeface="Calibri" panose="020F0502020204030204" pitchFamily="34" charset="0"/>
              </a:rPr>
              <a:t>PROGRAMME</a:t>
            </a:r>
          </a:p>
        </p:txBody>
      </p:sp>
      <p:grpSp>
        <p:nvGrpSpPr>
          <p:cNvPr id="6" name="Group 22">
            <a:extLst>
              <a:ext uri="{FF2B5EF4-FFF2-40B4-BE49-F238E27FC236}">
                <a16:creationId xmlns:a16="http://schemas.microsoft.com/office/drawing/2014/main" id="{8BA0CDEB-BB82-4803-B45A-3CF4E7966434}"/>
              </a:ext>
            </a:extLst>
          </p:cNvPr>
          <p:cNvGrpSpPr/>
          <p:nvPr/>
        </p:nvGrpSpPr>
        <p:grpSpPr>
          <a:xfrm>
            <a:off x="14330169" y="1813448"/>
            <a:ext cx="1056668" cy="224519"/>
            <a:chOff x="0" y="0"/>
            <a:chExt cx="3269861" cy="711831"/>
          </a:xfrm>
          <a:solidFill>
            <a:srgbClr val="FF924C">
              <a:alpha val="70000"/>
            </a:srgbClr>
          </a:solidFill>
        </p:grpSpPr>
        <p:sp>
          <p:nvSpPr>
            <p:cNvPr id="7" name="Freeform 23">
              <a:extLst>
                <a:ext uri="{FF2B5EF4-FFF2-40B4-BE49-F238E27FC236}">
                  <a16:creationId xmlns:a16="http://schemas.microsoft.com/office/drawing/2014/main" id="{790EB4BF-DF8D-4DCA-ADE2-D1CB3B826E1D}"/>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8" name="Rectangle: Rounded Corners 7">
            <a:extLst>
              <a:ext uri="{FF2B5EF4-FFF2-40B4-BE49-F238E27FC236}">
                <a16:creationId xmlns:a16="http://schemas.microsoft.com/office/drawing/2014/main" id="{8053E2DF-034E-4B09-B733-891056AC23EF}"/>
              </a:ext>
            </a:extLst>
          </p:cNvPr>
          <p:cNvSpPr/>
          <p:nvPr/>
        </p:nvSpPr>
        <p:spPr>
          <a:xfrm>
            <a:off x="14327333" y="547655"/>
            <a:ext cx="3251249" cy="350872"/>
          </a:xfrm>
          <a:prstGeom prst="roundRect">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9" name="Group 20">
            <a:extLst>
              <a:ext uri="{FF2B5EF4-FFF2-40B4-BE49-F238E27FC236}">
                <a16:creationId xmlns:a16="http://schemas.microsoft.com/office/drawing/2014/main" id="{74A94191-AF09-42A7-A61D-C4D99F7B0C38}"/>
              </a:ext>
            </a:extLst>
          </p:cNvPr>
          <p:cNvGrpSpPr/>
          <p:nvPr/>
        </p:nvGrpSpPr>
        <p:grpSpPr>
          <a:xfrm>
            <a:off x="16521914" y="1813448"/>
            <a:ext cx="1056668" cy="676292"/>
            <a:chOff x="0" y="0"/>
            <a:chExt cx="4471738" cy="3276890"/>
          </a:xfrm>
        </p:grpSpPr>
        <p:sp>
          <p:nvSpPr>
            <p:cNvPr id="10" name="Freeform 21">
              <a:extLst>
                <a:ext uri="{FF2B5EF4-FFF2-40B4-BE49-F238E27FC236}">
                  <a16:creationId xmlns:a16="http://schemas.microsoft.com/office/drawing/2014/main" id="{A16A8445-C181-414F-B011-9123BE3C28D0}"/>
                </a:ext>
              </a:extLst>
            </p:cNvPr>
            <p:cNvSpPr/>
            <p:nvPr/>
          </p:nvSpPr>
          <p:spPr>
            <a:xfrm>
              <a:off x="0" y="0"/>
              <a:ext cx="4471738" cy="3276890"/>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solidFill>
              <a:srgbClr val="FF914D"/>
            </a:solidFill>
          </p:spPr>
        </p:sp>
      </p:grpSp>
      <p:grpSp>
        <p:nvGrpSpPr>
          <p:cNvPr id="11" name="Group 24">
            <a:extLst>
              <a:ext uri="{FF2B5EF4-FFF2-40B4-BE49-F238E27FC236}">
                <a16:creationId xmlns:a16="http://schemas.microsoft.com/office/drawing/2014/main" id="{535C46D3-342B-4B91-B020-0021CC7064B7}"/>
              </a:ext>
            </a:extLst>
          </p:cNvPr>
          <p:cNvGrpSpPr/>
          <p:nvPr/>
        </p:nvGrpSpPr>
        <p:grpSpPr>
          <a:xfrm>
            <a:off x="14330169" y="2105452"/>
            <a:ext cx="1056668" cy="224519"/>
            <a:chOff x="0" y="0"/>
            <a:chExt cx="3269861" cy="930756"/>
          </a:xfrm>
          <a:solidFill>
            <a:srgbClr val="FF924C">
              <a:alpha val="70000"/>
            </a:srgbClr>
          </a:solidFill>
        </p:grpSpPr>
        <p:sp>
          <p:nvSpPr>
            <p:cNvPr id="12" name="Freeform 25">
              <a:extLst>
                <a:ext uri="{FF2B5EF4-FFF2-40B4-BE49-F238E27FC236}">
                  <a16:creationId xmlns:a16="http://schemas.microsoft.com/office/drawing/2014/main" id="{C938F37F-3E81-49F2-B1B4-EA575B70ED78}"/>
                </a:ext>
              </a:extLst>
            </p:cNvPr>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pic>
        <p:nvPicPr>
          <p:cNvPr id="15" name="Graphic 14" descr="Chevron arrows with solid fill">
            <a:extLst>
              <a:ext uri="{FF2B5EF4-FFF2-40B4-BE49-F238E27FC236}">
                <a16:creationId xmlns:a16="http://schemas.microsoft.com/office/drawing/2014/main" id="{5C2C8898-AD4F-42E1-9D79-44142CE2903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4706600" y="981051"/>
            <a:ext cx="298133" cy="298133"/>
          </a:xfrm>
          <a:prstGeom prst="rect">
            <a:avLst/>
          </a:prstGeom>
        </p:spPr>
      </p:pic>
      <p:cxnSp>
        <p:nvCxnSpPr>
          <p:cNvPr id="16" name="Straight Connector 15">
            <a:extLst>
              <a:ext uri="{FF2B5EF4-FFF2-40B4-BE49-F238E27FC236}">
                <a16:creationId xmlns:a16="http://schemas.microsoft.com/office/drawing/2014/main" id="{2CDF68C8-9AF7-4930-8DCA-414003FBD6BC}"/>
              </a:ext>
            </a:extLst>
          </p:cNvPr>
          <p:cNvCxnSpPr>
            <a:cxnSpLocks/>
            <a:endCxn id="17" idx="2"/>
          </p:cNvCxnSpPr>
          <p:nvPr/>
        </p:nvCxnSpPr>
        <p:spPr>
          <a:xfrm>
            <a:off x="15384001" y="1488557"/>
            <a:ext cx="1137914" cy="1"/>
          </a:xfrm>
          <a:prstGeom prst="line">
            <a:avLst/>
          </a:prstGeom>
          <a:ln w="19050">
            <a:solidFill>
              <a:srgbClr val="ED1D78">
                <a:alpha val="70000"/>
              </a:srgbClr>
            </a:solidFill>
          </a:ln>
        </p:spPr>
        <p:style>
          <a:lnRef idx="1">
            <a:schemeClr val="accent2"/>
          </a:lnRef>
          <a:fillRef idx="0">
            <a:schemeClr val="accent2"/>
          </a:fillRef>
          <a:effectRef idx="0">
            <a:schemeClr val="accent2"/>
          </a:effectRef>
          <a:fontRef idx="minor">
            <a:schemeClr val="tx1"/>
          </a:fontRef>
        </p:style>
      </p:cxnSp>
      <p:sp>
        <p:nvSpPr>
          <p:cNvPr id="17" name="Flowchart: Connector 16">
            <a:extLst>
              <a:ext uri="{FF2B5EF4-FFF2-40B4-BE49-F238E27FC236}">
                <a16:creationId xmlns:a16="http://schemas.microsoft.com/office/drawing/2014/main" id="{5F914133-054E-4733-AE99-5F3A3357EC4C}"/>
              </a:ext>
            </a:extLst>
          </p:cNvPr>
          <p:cNvSpPr/>
          <p:nvPr/>
        </p:nvSpPr>
        <p:spPr>
          <a:xfrm>
            <a:off x="16521915"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22" name="Group 22">
            <a:extLst>
              <a:ext uri="{FF2B5EF4-FFF2-40B4-BE49-F238E27FC236}">
                <a16:creationId xmlns:a16="http://schemas.microsoft.com/office/drawing/2014/main" id="{55D6A11B-2631-413B-A4F9-EA8952D9A4E7}"/>
              </a:ext>
            </a:extLst>
          </p:cNvPr>
          <p:cNvGrpSpPr/>
          <p:nvPr/>
        </p:nvGrpSpPr>
        <p:grpSpPr>
          <a:xfrm>
            <a:off x="16558774" y="2189942"/>
            <a:ext cx="982949" cy="234896"/>
            <a:chOff x="0" y="0"/>
            <a:chExt cx="3269861" cy="711831"/>
          </a:xfrm>
          <a:solidFill>
            <a:schemeClr val="bg1"/>
          </a:solidFill>
        </p:grpSpPr>
        <p:sp>
          <p:nvSpPr>
            <p:cNvPr id="23" name="Freeform 23">
              <a:extLst>
                <a:ext uri="{FF2B5EF4-FFF2-40B4-BE49-F238E27FC236}">
                  <a16:creationId xmlns:a16="http://schemas.microsoft.com/office/drawing/2014/main" id="{CA19E929-E69B-416A-B1A9-CF15FC624612}"/>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txBody>
            <a:bodyPr/>
            <a:lstStyle/>
            <a:p>
              <a:pPr algn="ctr"/>
              <a:endParaRPr lang="en-NZ" sz="1400" b="1">
                <a:solidFill>
                  <a:schemeClr val="bg1">
                    <a:lumMod val="50000"/>
                  </a:schemeClr>
                </a:solidFill>
              </a:endParaRPr>
            </a:p>
          </p:txBody>
        </p:sp>
      </p:grpSp>
      <p:sp>
        <p:nvSpPr>
          <p:cNvPr id="24" name="Flowchart: Connector 23">
            <a:extLst>
              <a:ext uri="{FF2B5EF4-FFF2-40B4-BE49-F238E27FC236}">
                <a16:creationId xmlns:a16="http://schemas.microsoft.com/office/drawing/2014/main" id="{CEBD8DA8-0533-4159-A258-BA20AA20CE61}"/>
              </a:ext>
            </a:extLst>
          </p:cNvPr>
          <p:cNvSpPr/>
          <p:nvPr/>
        </p:nvSpPr>
        <p:spPr>
          <a:xfrm>
            <a:off x="14327333"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TextBox 24">
            <a:extLst>
              <a:ext uri="{FF2B5EF4-FFF2-40B4-BE49-F238E27FC236}">
                <a16:creationId xmlns:a16="http://schemas.microsoft.com/office/drawing/2014/main" id="{F295D73E-C766-4260-8D9D-D3B341DBBE2D}"/>
              </a:ext>
            </a:extLst>
          </p:cNvPr>
          <p:cNvSpPr txBox="1"/>
          <p:nvPr/>
        </p:nvSpPr>
        <p:spPr>
          <a:xfrm>
            <a:off x="16707348" y="2156970"/>
            <a:ext cx="685800" cy="307777"/>
          </a:xfrm>
          <a:prstGeom prst="rect">
            <a:avLst/>
          </a:prstGeom>
          <a:noFill/>
        </p:spPr>
        <p:txBody>
          <a:bodyPr wrap="square" rtlCol="0">
            <a:spAutoFit/>
          </a:bodyPr>
          <a:lstStyle/>
          <a:p>
            <a:pPr algn="ctr"/>
            <a:r>
              <a:rPr lang="mi-NZ" sz="1400" b="1">
                <a:solidFill>
                  <a:schemeClr val="bg1">
                    <a:lumMod val="50000"/>
                  </a:schemeClr>
                </a:solidFill>
              </a:rPr>
              <a:t>HTCP</a:t>
            </a:r>
            <a:endParaRPr lang="en-NZ" sz="1400" b="1">
              <a:solidFill>
                <a:schemeClr val="bg1">
                  <a:lumMod val="50000"/>
                </a:schemeClr>
              </a:solidFill>
            </a:endParaRPr>
          </a:p>
        </p:txBody>
      </p:sp>
      <p:pic>
        <p:nvPicPr>
          <p:cNvPr id="26" name="Graphic 25" descr="Chevron arrows with solid fill">
            <a:extLst>
              <a:ext uri="{FF2B5EF4-FFF2-40B4-BE49-F238E27FC236}">
                <a16:creationId xmlns:a16="http://schemas.microsoft.com/office/drawing/2014/main" id="{8EB58116-94FE-4652-BE7A-E8B8B11FA4D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6901181" y="981051"/>
            <a:ext cx="298133" cy="298133"/>
          </a:xfrm>
          <a:prstGeom prst="rect">
            <a:avLst/>
          </a:prstGeom>
        </p:spPr>
      </p:pic>
      <p:grpSp>
        <p:nvGrpSpPr>
          <p:cNvPr id="27" name="Group 37">
            <a:extLst>
              <a:ext uri="{FF2B5EF4-FFF2-40B4-BE49-F238E27FC236}">
                <a16:creationId xmlns:a16="http://schemas.microsoft.com/office/drawing/2014/main" id="{8A9CDD9C-27AF-4ABE-B5D5-EFFCA091EC63}"/>
              </a:ext>
            </a:extLst>
          </p:cNvPr>
          <p:cNvGrpSpPr/>
          <p:nvPr/>
        </p:nvGrpSpPr>
        <p:grpSpPr>
          <a:xfrm>
            <a:off x="16558774" y="1889206"/>
            <a:ext cx="982949" cy="224987"/>
            <a:chOff x="0" y="0"/>
            <a:chExt cx="4012761" cy="918477"/>
          </a:xfrm>
          <a:solidFill>
            <a:srgbClr val="FFFFFF">
              <a:alpha val="69804"/>
            </a:srgbClr>
          </a:solidFill>
        </p:grpSpPr>
        <p:sp>
          <p:nvSpPr>
            <p:cNvPr id="28" name="Freeform 38">
              <a:extLst>
                <a:ext uri="{FF2B5EF4-FFF2-40B4-BE49-F238E27FC236}">
                  <a16:creationId xmlns:a16="http://schemas.microsoft.com/office/drawing/2014/main" id="{F5B79634-6E3E-48E3-B3B0-1597AEB59C2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29" name="Group 37">
            <a:extLst>
              <a:ext uri="{FF2B5EF4-FFF2-40B4-BE49-F238E27FC236}">
                <a16:creationId xmlns:a16="http://schemas.microsoft.com/office/drawing/2014/main" id="{EB8CA71A-ED68-418C-9837-1A8271E1AEE7}"/>
              </a:ext>
            </a:extLst>
          </p:cNvPr>
          <p:cNvGrpSpPr/>
          <p:nvPr/>
        </p:nvGrpSpPr>
        <p:grpSpPr>
          <a:xfrm>
            <a:off x="16558774" y="2571923"/>
            <a:ext cx="982949" cy="224987"/>
            <a:chOff x="0" y="0"/>
            <a:chExt cx="4012761" cy="918477"/>
          </a:xfrm>
          <a:solidFill>
            <a:srgbClr val="FFFFFF">
              <a:alpha val="69804"/>
            </a:srgbClr>
          </a:solidFill>
        </p:grpSpPr>
        <p:sp>
          <p:nvSpPr>
            <p:cNvPr id="30" name="Freeform 38">
              <a:extLst>
                <a:ext uri="{FF2B5EF4-FFF2-40B4-BE49-F238E27FC236}">
                  <a16:creationId xmlns:a16="http://schemas.microsoft.com/office/drawing/2014/main" id="{2988A293-2D5E-4217-B90E-47F4821D425A}"/>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31" name="Group 37">
            <a:extLst>
              <a:ext uri="{FF2B5EF4-FFF2-40B4-BE49-F238E27FC236}">
                <a16:creationId xmlns:a16="http://schemas.microsoft.com/office/drawing/2014/main" id="{C72456E4-FCD0-4E1A-83C3-F4CCB03E0410}"/>
              </a:ext>
            </a:extLst>
          </p:cNvPr>
          <p:cNvGrpSpPr/>
          <p:nvPr/>
        </p:nvGrpSpPr>
        <p:grpSpPr>
          <a:xfrm>
            <a:off x="16558774" y="2864621"/>
            <a:ext cx="982949" cy="224987"/>
            <a:chOff x="0" y="0"/>
            <a:chExt cx="4012761" cy="918477"/>
          </a:xfrm>
          <a:solidFill>
            <a:srgbClr val="FFFFFF">
              <a:alpha val="69804"/>
            </a:srgbClr>
          </a:solidFill>
        </p:grpSpPr>
        <p:sp>
          <p:nvSpPr>
            <p:cNvPr id="32" name="Freeform 38">
              <a:extLst>
                <a:ext uri="{FF2B5EF4-FFF2-40B4-BE49-F238E27FC236}">
                  <a16:creationId xmlns:a16="http://schemas.microsoft.com/office/drawing/2014/main" id="{B35AAEE6-691F-44D3-8ADB-C0753399F35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2" name="Group 8">
            <a:extLst>
              <a:ext uri="{FF2B5EF4-FFF2-40B4-BE49-F238E27FC236}">
                <a16:creationId xmlns:a16="http://schemas.microsoft.com/office/drawing/2014/main" id="{EFF52565-ED0A-4419-994E-E8CCC4BC2DB8}"/>
              </a:ext>
            </a:extLst>
          </p:cNvPr>
          <p:cNvGrpSpPr/>
          <p:nvPr/>
        </p:nvGrpSpPr>
        <p:grpSpPr>
          <a:xfrm>
            <a:off x="2023966" y="5010639"/>
            <a:ext cx="2567436" cy="1840948"/>
            <a:chOff x="0" y="0"/>
            <a:chExt cx="3409443" cy="5811732"/>
          </a:xfrm>
        </p:grpSpPr>
        <p:sp>
          <p:nvSpPr>
            <p:cNvPr id="73" name="Freeform 9">
              <a:extLst>
                <a:ext uri="{FF2B5EF4-FFF2-40B4-BE49-F238E27FC236}">
                  <a16:creationId xmlns:a16="http://schemas.microsoft.com/office/drawing/2014/main" id="{49448AE0-CF36-40A7-BEEF-9F1AC8A77E4F}"/>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74" name="Group 10">
            <a:extLst>
              <a:ext uri="{FF2B5EF4-FFF2-40B4-BE49-F238E27FC236}">
                <a16:creationId xmlns:a16="http://schemas.microsoft.com/office/drawing/2014/main" id="{69B6D7FA-4586-4CA8-8469-F76CC0A33864}"/>
              </a:ext>
            </a:extLst>
          </p:cNvPr>
          <p:cNvGrpSpPr/>
          <p:nvPr/>
        </p:nvGrpSpPr>
        <p:grpSpPr>
          <a:xfrm>
            <a:off x="4656606" y="5010639"/>
            <a:ext cx="2567436" cy="1840948"/>
            <a:chOff x="0" y="0"/>
            <a:chExt cx="3409443" cy="5811732"/>
          </a:xfrm>
        </p:grpSpPr>
        <p:sp>
          <p:nvSpPr>
            <p:cNvPr id="75" name="Freeform 11">
              <a:extLst>
                <a:ext uri="{FF2B5EF4-FFF2-40B4-BE49-F238E27FC236}">
                  <a16:creationId xmlns:a16="http://schemas.microsoft.com/office/drawing/2014/main" id="{D32E2ACC-F213-4563-B133-CF9F0BD9F0E3}"/>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76" name="Group 12">
            <a:extLst>
              <a:ext uri="{FF2B5EF4-FFF2-40B4-BE49-F238E27FC236}">
                <a16:creationId xmlns:a16="http://schemas.microsoft.com/office/drawing/2014/main" id="{61982D2A-1A3B-4916-9AAF-23A47231CA1A}"/>
              </a:ext>
            </a:extLst>
          </p:cNvPr>
          <p:cNvGrpSpPr/>
          <p:nvPr/>
        </p:nvGrpSpPr>
        <p:grpSpPr>
          <a:xfrm>
            <a:off x="7289246" y="5010639"/>
            <a:ext cx="2567436" cy="1840948"/>
            <a:chOff x="0" y="0"/>
            <a:chExt cx="3409443" cy="5811732"/>
          </a:xfrm>
        </p:grpSpPr>
        <p:sp>
          <p:nvSpPr>
            <p:cNvPr id="77" name="Freeform 13">
              <a:extLst>
                <a:ext uri="{FF2B5EF4-FFF2-40B4-BE49-F238E27FC236}">
                  <a16:creationId xmlns:a16="http://schemas.microsoft.com/office/drawing/2014/main" id="{8557A0AC-D2DD-49F0-A308-67EDE4B8E7C0}"/>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txBody>
            <a:bodyPr/>
            <a:lstStyle/>
            <a:p>
              <a:endParaRPr lang="en-NZ"/>
            </a:p>
          </p:txBody>
        </p:sp>
      </p:grpSp>
      <p:grpSp>
        <p:nvGrpSpPr>
          <p:cNvPr id="78" name="Group 23">
            <a:extLst>
              <a:ext uri="{FF2B5EF4-FFF2-40B4-BE49-F238E27FC236}">
                <a16:creationId xmlns:a16="http://schemas.microsoft.com/office/drawing/2014/main" id="{A5F76BB7-849A-4E87-8E4E-47527CB339E1}"/>
              </a:ext>
            </a:extLst>
          </p:cNvPr>
          <p:cNvGrpSpPr/>
          <p:nvPr/>
        </p:nvGrpSpPr>
        <p:grpSpPr>
          <a:xfrm>
            <a:off x="9921886" y="5010639"/>
            <a:ext cx="2567436" cy="1840948"/>
            <a:chOff x="0" y="0"/>
            <a:chExt cx="3409443" cy="5811732"/>
          </a:xfrm>
        </p:grpSpPr>
        <p:sp>
          <p:nvSpPr>
            <p:cNvPr id="79" name="Freeform 24">
              <a:extLst>
                <a:ext uri="{FF2B5EF4-FFF2-40B4-BE49-F238E27FC236}">
                  <a16:creationId xmlns:a16="http://schemas.microsoft.com/office/drawing/2014/main" id="{E54A86CF-CB34-40AE-AD6F-475F8BC0B885}"/>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0" name="Group 29">
            <a:extLst>
              <a:ext uri="{FF2B5EF4-FFF2-40B4-BE49-F238E27FC236}">
                <a16:creationId xmlns:a16="http://schemas.microsoft.com/office/drawing/2014/main" id="{CDF47979-7BDA-4985-8A96-D8C71F8E9146}"/>
              </a:ext>
            </a:extLst>
          </p:cNvPr>
          <p:cNvGrpSpPr/>
          <p:nvPr/>
        </p:nvGrpSpPr>
        <p:grpSpPr>
          <a:xfrm>
            <a:off x="12554526" y="5010639"/>
            <a:ext cx="2567436" cy="1840948"/>
            <a:chOff x="0" y="0"/>
            <a:chExt cx="3409443" cy="5811732"/>
          </a:xfrm>
        </p:grpSpPr>
        <p:sp>
          <p:nvSpPr>
            <p:cNvPr id="81" name="Freeform 30">
              <a:extLst>
                <a:ext uri="{FF2B5EF4-FFF2-40B4-BE49-F238E27FC236}">
                  <a16:creationId xmlns:a16="http://schemas.microsoft.com/office/drawing/2014/main" id="{2E7E4ABF-6015-4296-B2FC-40F4FF0BDCC4}"/>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2" name="Group 35">
            <a:extLst>
              <a:ext uri="{FF2B5EF4-FFF2-40B4-BE49-F238E27FC236}">
                <a16:creationId xmlns:a16="http://schemas.microsoft.com/office/drawing/2014/main" id="{7296082E-A7BB-49F5-B591-81B047AFB0AA}"/>
              </a:ext>
            </a:extLst>
          </p:cNvPr>
          <p:cNvGrpSpPr/>
          <p:nvPr/>
        </p:nvGrpSpPr>
        <p:grpSpPr>
          <a:xfrm>
            <a:off x="15187164" y="5010639"/>
            <a:ext cx="2567436" cy="1840948"/>
            <a:chOff x="0" y="0"/>
            <a:chExt cx="3409443" cy="5811732"/>
          </a:xfrm>
        </p:grpSpPr>
        <p:sp>
          <p:nvSpPr>
            <p:cNvPr id="83" name="Freeform 36">
              <a:extLst>
                <a:ext uri="{FF2B5EF4-FFF2-40B4-BE49-F238E27FC236}">
                  <a16:creationId xmlns:a16="http://schemas.microsoft.com/office/drawing/2014/main" id="{4025723F-611E-4166-8C21-3688217979AC}"/>
                </a:ext>
              </a:extLst>
            </p:cNvPr>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84" name="Group 62">
            <a:extLst>
              <a:ext uri="{FF2B5EF4-FFF2-40B4-BE49-F238E27FC236}">
                <a16:creationId xmlns:a16="http://schemas.microsoft.com/office/drawing/2014/main" id="{ED3E8035-F312-4C80-AE6F-A91B1BCFC966}"/>
              </a:ext>
            </a:extLst>
          </p:cNvPr>
          <p:cNvGrpSpPr/>
          <p:nvPr/>
        </p:nvGrpSpPr>
        <p:grpSpPr>
          <a:xfrm>
            <a:off x="566402" y="5000697"/>
            <a:ext cx="1395766" cy="1840948"/>
            <a:chOff x="0" y="0"/>
            <a:chExt cx="1524627" cy="4780494"/>
          </a:xfrm>
        </p:grpSpPr>
        <p:sp>
          <p:nvSpPr>
            <p:cNvPr id="85" name="Freeform 63">
              <a:extLst>
                <a:ext uri="{FF2B5EF4-FFF2-40B4-BE49-F238E27FC236}">
                  <a16:creationId xmlns:a16="http://schemas.microsoft.com/office/drawing/2014/main" id="{D2EC4F5E-587B-496A-9D98-1965CF0BA910}"/>
                </a:ext>
              </a:extLst>
            </p:cNvPr>
            <p:cNvSpPr/>
            <p:nvPr/>
          </p:nvSpPr>
          <p:spPr>
            <a:xfrm>
              <a:off x="0" y="0"/>
              <a:ext cx="1524627" cy="4780494"/>
            </a:xfrm>
            <a:custGeom>
              <a:avLst/>
              <a:gdLst/>
              <a:ahLst/>
              <a:cxnLst/>
              <a:rect l="l" t="t" r="r" b="b"/>
              <a:pathLst>
                <a:path w="1524627" h="4780494">
                  <a:moveTo>
                    <a:pt x="1400167" y="4780493"/>
                  </a:moveTo>
                  <a:lnTo>
                    <a:pt x="124460" y="4780493"/>
                  </a:lnTo>
                  <a:cubicBezTo>
                    <a:pt x="55880" y="4780493"/>
                    <a:pt x="0" y="4724614"/>
                    <a:pt x="0" y="4656034"/>
                  </a:cubicBezTo>
                  <a:lnTo>
                    <a:pt x="0" y="124460"/>
                  </a:lnTo>
                  <a:cubicBezTo>
                    <a:pt x="0" y="55880"/>
                    <a:pt x="55880" y="0"/>
                    <a:pt x="124460" y="0"/>
                  </a:cubicBezTo>
                  <a:lnTo>
                    <a:pt x="1400167" y="0"/>
                  </a:lnTo>
                  <a:cubicBezTo>
                    <a:pt x="1468747" y="0"/>
                    <a:pt x="1524627" y="55880"/>
                    <a:pt x="1524627" y="124460"/>
                  </a:cubicBezTo>
                  <a:lnTo>
                    <a:pt x="1524627" y="4656034"/>
                  </a:lnTo>
                  <a:cubicBezTo>
                    <a:pt x="1524627" y="4724614"/>
                    <a:pt x="1468747" y="4780494"/>
                    <a:pt x="1400167" y="4780494"/>
                  </a:cubicBezTo>
                  <a:close/>
                </a:path>
              </a:pathLst>
            </a:custGeom>
            <a:solidFill>
              <a:srgbClr val="40245E"/>
            </a:solidFill>
          </p:spPr>
        </p:sp>
      </p:grpSp>
      <p:sp>
        <p:nvSpPr>
          <p:cNvPr id="16" name="TextBox 16"/>
          <p:cNvSpPr txBox="1"/>
          <p:nvPr/>
        </p:nvSpPr>
        <p:spPr>
          <a:xfrm>
            <a:off x="2211056" y="5030517"/>
            <a:ext cx="2193257" cy="984885"/>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Mātauranga</a:t>
            </a:r>
          </a:p>
          <a:p>
            <a:pPr algn="ctr"/>
            <a:r>
              <a:rPr lang="en-US" sz="3200" dirty="0">
                <a:solidFill>
                  <a:srgbClr val="ED1E79"/>
                </a:solidFill>
                <a:latin typeface="Calibri" panose="020F0502020204030204" pitchFamily="34" charset="0"/>
                <a:cs typeface="Calibri" panose="020F0502020204030204" pitchFamily="34" charset="0"/>
              </a:rPr>
              <a:t>Māori </a:t>
            </a:r>
          </a:p>
        </p:txBody>
      </p:sp>
      <p:sp>
        <p:nvSpPr>
          <p:cNvPr id="17" name="TextBox 17"/>
          <p:cNvSpPr txBox="1"/>
          <p:nvPr/>
        </p:nvSpPr>
        <p:spPr>
          <a:xfrm>
            <a:off x="750793" y="1585358"/>
            <a:ext cx="16786414" cy="1011431"/>
          </a:xfrm>
          <a:prstGeom prst="rect">
            <a:avLst/>
          </a:prstGeom>
        </p:spPr>
        <p:txBody>
          <a:bodyPr lIns="0" tIns="0" rIns="0" bIns="0" rtlCol="0" anchor="t">
            <a:spAutoFit/>
          </a:bodyPr>
          <a:lstStyle/>
          <a:p>
            <a:pPr algn="ctr">
              <a:lnSpc>
                <a:spcPts val="7699"/>
              </a:lnSpc>
            </a:pPr>
            <a:r>
              <a:rPr lang="en-US" sz="8000" b="1" dirty="0">
                <a:solidFill>
                  <a:srgbClr val="3B3B3B"/>
                </a:solidFill>
                <a:latin typeface="Calibri" panose="020F0502020204030204" pitchFamily="34" charset="0"/>
                <a:cs typeface="Calibri" panose="020F0502020204030204" pitchFamily="34" charset="0"/>
              </a:rPr>
              <a:t>The HealthTech </a:t>
            </a:r>
            <a:r>
              <a:rPr lang="en-US" sz="8000" b="1" dirty="0">
                <a:solidFill>
                  <a:srgbClr val="ED1E79"/>
                </a:solidFill>
                <a:latin typeface="Calibri" panose="020F0502020204030204" pitchFamily="34" charset="0"/>
                <a:cs typeface="Calibri" panose="020F0502020204030204" pitchFamily="34" charset="0"/>
              </a:rPr>
              <a:t>Capability</a:t>
            </a:r>
            <a:r>
              <a:rPr lang="en-US" sz="8000" b="1" dirty="0">
                <a:solidFill>
                  <a:srgbClr val="3B3B3B"/>
                </a:solidFill>
                <a:latin typeface="Calibri" panose="020F0502020204030204" pitchFamily="34" charset="0"/>
                <a:cs typeface="Calibri" panose="020F0502020204030204" pitchFamily="34" charset="0"/>
              </a:rPr>
              <a:t> Programme</a:t>
            </a:r>
          </a:p>
        </p:txBody>
      </p:sp>
      <p:sp>
        <p:nvSpPr>
          <p:cNvPr id="18" name="TextBox 18"/>
          <p:cNvSpPr txBox="1"/>
          <p:nvPr/>
        </p:nvSpPr>
        <p:spPr>
          <a:xfrm>
            <a:off x="4843696" y="5010639"/>
            <a:ext cx="2193257" cy="984885"/>
          </a:xfrm>
          <a:prstGeom prst="rect">
            <a:avLst/>
          </a:prstGeom>
        </p:spPr>
        <p:txBody>
          <a:bodyPr lIns="0" tIns="0" rIns="0" bIns="0" rtlCol="0" anchor="t">
            <a:spAutoFit/>
          </a:bodyPr>
          <a:lstStyle/>
          <a:p>
            <a:pPr algn="ctr"/>
            <a:r>
              <a:rPr lang="en-US" sz="3200" dirty="0" err="1">
                <a:solidFill>
                  <a:srgbClr val="ED1E79"/>
                </a:solidFill>
                <a:latin typeface="Calibri" panose="020F0502020204030204" pitchFamily="34" charset="0"/>
                <a:cs typeface="Calibri" panose="020F0502020204030204" pitchFamily="34" charset="0"/>
              </a:rPr>
              <a:t>Pasific</a:t>
            </a:r>
            <a:r>
              <a:rPr lang="en-US" sz="3200" dirty="0">
                <a:solidFill>
                  <a:srgbClr val="ED1E79"/>
                </a:solidFill>
                <a:latin typeface="Calibri" panose="020F0502020204030204" pitchFamily="34" charset="0"/>
                <a:cs typeface="Calibri" panose="020F0502020204030204" pitchFamily="34" charset="0"/>
              </a:rPr>
              <a:t> </a:t>
            </a:r>
          </a:p>
          <a:p>
            <a:pPr algn="ctr"/>
            <a:r>
              <a:rPr lang="en-US" sz="3200" dirty="0">
                <a:solidFill>
                  <a:srgbClr val="ED1E79"/>
                </a:solidFill>
                <a:latin typeface="Calibri" panose="020F0502020204030204" pitchFamily="34" charset="0"/>
                <a:cs typeface="Calibri" panose="020F0502020204030204" pitchFamily="34" charset="0"/>
              </a:rPr>
              <a:t>Engagement</a:t>
            </a:r>
          </a:p>
        </p:txBody>
      </p:sp>
      <p:sp>
        <p:nvSpPr>
          <p:cNvPr id="19" name="TextBox 19"/>
          <p:cNvSpPr txBox="1"/>
          <p:nvPr/>
        </p:nvSpPr>
        <p:spPr>
          <a:xfrm>
            <a:off x="10108976" y="5010639"/>
            <a:ext cx="2193257" cy="984885"/>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Clinical Translation</a:t>
            </a:r>
          </a:p>
        </p:txBody>
      </p:sp>
      <p:sp>
        <p:nvSpPr>
          <p:cNvPr id="26" name="TextBox 26"/>
          <p:cNvSpPr txBox="1"/>
          <p:nvPr/>
        </p:nvSpPr>
        <p:spPr>
          <a:xfrm>
            <a:off x="7476336" y="5010639"/>
            <a:ext cx="2193257" cy="1477328"/>
          </a:xfrm>
          <a:prstGeom prst="rect">
            <a:avLst/>
          </a:prstGeom>
        </p:spPr>
        <p:txBody>
          <a:bodyPr lIns="0" tIns="0" rIns="0" bIns="0" rtlCol="0" anchor="t">
            <a:spAutoFit/>
          </a:bodyPr>
          <a:lstStyle/>
          <a:p>
            <a:pPr algn="ctr"/>
            <a:r>
              <a:rPr lang="en-US" sz="3200" dirty="0">
                <a:solidFill>
                  <a:srgbClr val="ED1E79"/>
                </a:solidFill>
                <a:latin typeface="Calibri" panose="020F0502020204030204" pitchFamily="34" charset="0"/>
                <a:cs typeface="Calibri" panose="020F0502020204030204" pitchFamily="34" charset="0"/>
              </a:rPr>
              <a:t>Future</a:t>
            </a:r>
          </a:p>
          <a:p>
            <a:pPr algn="ctr"/>
            <a:r>
              <a:rPr lang="en-US" sz="3200" dirty="0">
                <a:solidFill>
                  <a:srgbClr val="ED1E79"/>
                </a:solidFill>
                <a:latin typeface="Calibri" panose="020F0502020204030204" pitchFamily="34" charset="0"/>
                <a:cs typeface="Calibri" panose="020F0502020204030204" pitchFamily="34" charset="0"/>
              </a:rPr>
              <a:t>Research Leaders</a:t>
            </a:r>
          </a:p>
        </p:txBody>
      </p:sp>
      <p:sp>
        <p:nvSpPr>
          <p:cNvPr id="38" name="TextBox 38"/>
          <p:cNvSpPr txBox="1"/>
          <p:nvPr/>
        </p:nvSpPr>
        <p:spPr>
          <a:xfrm>
            <a:off x="12741616" y="5010639"/>
            <a:ext cx="2193257" cy="984885"/>
          </a:xfrm>
          <a:prstGeom prst="rect">
            <a:avLst/>
          </a:prstGeom>
        </p:spPr>
        <p:txBody>
          <a:bodyPr lIns="0" tIns="0" rIns="0" bIns="0" rtlCol="0" anchor="t">
            <a:spAutoFit/>
          </a:bodyPr>
          <a:lstStyle/>
          <a:p>
            <a:pPr algn="ctr"/>
            <a:r>
              <a:rPr lang="en-US" sz="3200">
                <a:solidFill>
                  <a:srgbClr val="ED1E79"/>
                </a:solidFill>
                <a:latin typeface="Calibri" panose="020F0502020204030204" pitchFamily="34" charset="0"/>
                <a:cs typeface="Calibri" panose="020F0502020204030204" pitchFamily="34" charset="0"/>
              </a:rPr>
              <a:t>MedTech Translation</a:t>
            </a:r>
          </a:p>
        </p:txBody>
      </p:sp>
      <p:sp>
        <p:nvSpPr>
          <p:cNvPr id="57" name="TextBox 57"/>
          <p:cNvSpPr txBox="1"/>
          <p:nvPr/>
        </p:nvSpPr>
        <p:spPr>
          <a:xfrm>
            <a:off x="787230" y="2909863"/>
            <a:ext cx="16786414" cy="711200"/>
          </a:xfrm>
          <a:prstGeom prst="rect">
            <a:avLst/>
          </a:prstGeom>
        </p:spPr>
        <p:txBody>
          <a:bodyPr lIns="0" tIns="0" rIns="0" bIns="0" rtlCol="0" anchor="t">
            <a:spAutoFit/>
          </a:bodyPr>
          <a:lstStyle/>
          <a:p>
            <a:pPr algn="ctr">
              <a:lnSpc>
                <a:spcPts val="5500"/>
              </a:lnSpc>
            </a:pPr>
            <a:r>
              <a:rPr lang="en-US" sz="5400" b="1">
                <a:solidFill>
                  <a:srgbClr val="3B3B3B"/>
                </a:solidFill>
                <a:latin typeface="Calibri" panose="020F0502020204030204" pitchFamily="34" charset="0"/>
                <a:cs typeface="Calibri" panose="020F0502020204030204" pitchFamily="34" charset="0"/>
              </a:rPr>
              <a:t>1.5M for 18 months, funded by </a:t>
            </a:r>
            <a:r>
              <a:rPr lang="en-US" sz="5400" b="1" err="1">
                <a:solidFill>
                  <a:srgbClr val="3B3B3B"/>
                </a:solidFill>
                <a:latin typeface="Calibri" panose="020F0502020204030204" pitchFamily="34" charset="0"/>
                <a:cs typeface="Calibri" panose="020F0502020204030204" pitchFamily="34" charset="0"/>
              </a:rPr>
              <a:t>UoA</a:t>
            </a:r>
            <a:r>
              <a:rPr lang="en-US" sz="5400" b="1">
                <a:solidFill>
                  <a:srgbClr val="3B3B3B"/>
                </a:solidFill>
                <a:latin typeface="Calibri" panose="020F0502020204030204" pitchFamily="34" charset="0"/>
                <a:cs typeface="Calibri" panose="020F0502020204030204" pitchFamily="34" charset="0"/>
              </a:rPr>
              <a:t> </a:t>
            </a:r>
          </a:p>
        </p:txBody>
      </p:sp>
      <p:sp>
        <p:nvSpPr>
          <p:cNvPr id="56" name="TextBox 55">
            <a:extLst>
              <a:ext uri="{FF2B5EF4-FFF2-40B4-BE49-F238E27FC236}">
                <a16:creationId xmlns:a16="http://schemas.microsoft.com/office/drawing/2014/main" id="{DB42D129-BB3E-49F7-9428-DAC3906DF82C}"/>
              </a:ext>
            </a:extLst>
          </p:cNvPr>
          <p:cNvSpPr txBox="1"/>
          <p:nvPr/>
        </p:nvSpPr>
        <p:spPr>
          <a:xfrm rot="16200000">
            <a:off x="505652" y="5624587"/>
            <a:ext cx="1517266" cy="523220"/>
          </a:xfrm>
          <a:prstGeom prst="rect">
            <a:avLst/>
          </a:prstGeom>
          <a:noFill/>
        </p:spPr>
        <p:txBody>
          <a:bodyPr wrap="square" rtlCol="0">
            <a:spAutoFit/>
          </a:bodyPr>
          <a:lstStyle/>
          <a:p>
            <a:r>
              <a:rPr lang="mi-NZ" sz="2800" b="1">
                <a:solidFill>
                  <a:schemeClr val="bg1"/>
                </a:solidFill>
              </a:rPr>
              <a:t>Modules</a:t>
            </a:r>
            <a:endParaRPr lang="en-NZ" sz="2800" b="1">
              <a:solidFill>
                <a:schemeClr val="bg1"/>
              </a:solidFill>
            </a:endParaRPr>
          </a:p>
        </p:txBody>
      </p:sp>
      <p:sp>
        <p:nvSpPr>
          <p:cNvPr id="61" name="TextBox 38">
            <a:extLst>
              <a:ext uri="{FF2B5EF4-FFF2-40B4-BE49-F238E27FC236}">
                <a16:creationId xmlns:a16="http://schemas.microsoft.com/office/drawing/2014/main" id="{ECCCDFC6-6BC7-49D5-9071-A1A3412051AA}"/>
              </a:ext>
            </a:extLst>
          </p:cNvPr>
          <p:cNvSpPr txBox="1"/>
          <p:nvPr/>
        </p:nvSpPr>
        <p:spPr>
          <a:xfrm>
            <a:off x="15374254" y="5010639"/>
            <a:ext cx="2193257" cy="1415772"/>
          </a:xfrm>
          <a:prstGeom prst="rect">
            <a:avLst/>
          </a:prstGeom>
        </p:spPr>
        <p:txBody>
          <a:bodyPr lIns="0" tIns="0" rIns="0" bIns="0" rtlCol="0" anchor="t">
            <a:spAutoFit/>
          </a:bodyPr>
          <a:lstStyle/>
          <a:p>
            <a:pPr algn="ctr"/>
            <a:r>
              <a:rPr lang="en-US" sz="3200">
                <a:solidFill>
                  <a:srgbClr val="ED1E79"/>
                </a:solidFill>
                <a:latin typeface="Calibri" panose="020F0502020204030204" pitchFamily="34" charset="0"/>
                <a:cs typeface="Calibri" panose="020F0502020204030204" pitchFamily="34" charset="0"/>
              </a:rPr>
              <a:t>Operations</a:t>
            </a:r>
          </a:p>
          <a:p>
            <a:pPr algn="ctr"/>
            <a:r>
              <a:rPr lang="en-US" sz="2000">
                <a:solidFill>
                  <a:srgbClr val="ED1E79"/>
                </a:solidFill>
                <a:latin typeface="Calibri" panose="020F0502020204030204" pitchFamily="34" charset="0"/>
                <a:cs typeface="Calibri" panose="020F0502020204030204" pitchFamily="34" charset="0"/>
              </a:rPr>
              <a:t>(Network management &amp; growth)</a:t>
            </a:r>
          </a:p>
        </p:txBody>
      </p:sp>
    </p:spTree>
    <p:extLst>
      <p:ext uri="{BB962C8B-B14F-4D97-AF65-F5344CB8AC3E}">
        <p14:creationId xmlns:p14="http://schemas.microsoft.com/office/powerpoint/2010/main" val="39425392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4" name="TextBox 4">
            <a:extLst>
              <a:ext uri="{FF2B5EF4-FFF2-40B4-BE49-F238E27FC236}">
                <a16:creationId xmlns:a16="http://schemas.microsoft.com/office/drawing/2014/main" id="{5A6AA2B6-209D-4201-9DAD-87B9126BB1F0}"/>
              </a:ext>
            </a:extLst>
          </p:cNvPr>
          <p:cNvSpPr txBox="1"/>
          <p:nvPr/>
        </p:nvSpPr>
        <p:spPr>
          <a:xfrm>
            <a:off x="10901785" y="4035506"/>
            <a:ext cx="6412678" cy="553997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National competency workshops in working with Māori for non-Māori and Māori researchers alike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Managed partnering programme for one-on-one assistance for engaging with Māori through project design and document preparation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Landscape mapping of Māori health providers interested in innovation, followed by stakeholder hui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Summer studentships for Māori students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School outreach activities </a:t>
            </a:r>
            <a:r>
              <a:rPr lang="en-US" sz="2400" dirty="0">
                <a:solidFill>
                  <a:srgbClr val="3B3B3B"/>
                </a:solidFill>
                <a:latin typeface="Calibri Light" panose="020F0302020204030204" pitchFamily="34" charset="0"/>
                <a:cs typeface="Calibri Light" panose="020F0302020204030204" pitchFamily="34" charset="0"/>
              </a:rPr>
              <a:t>eg.</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Ngā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Taiātea</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Wharekura</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t>
            </a:r>
          </a:p>
        </p:txBody>
      </p:sp>
      <p:sp>
        <p:nvSpPr>
          <p:cNvPr id="37" name="TextBox 4">
            <a:extLst>
              <a:ext uri="{FF2B5EF4-FFF2-40B4-BE49-F238E27FC236}">
                <a16:creationId xmlns:a16="http://schemas.microsoft.com/office/drawing/2014/main" id="{919A12B5-AF34-4DA4-AD0B-EA911D492877}"/>
              </a:ext>
            </a:extLst>
          </p:cNvPr>
          <p:cNvSpPr txBox="1"/>
          <p:nvPr/>
        </p:nvSpPr>
        <p:spPr>
          <a:xfrm>
            <a:off x="2086990" y="6990161"/>
            <a:ext cx="6446699" cy="2585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Support the ability of researchers to work with Māori.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Providing a baseline ability to engage with Māori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Co-design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Health provider engagement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Community outreach</a:t>
            </a:r>
          </a:p>
        </p:txBody>
      </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619500"/>
            <a:ext cx="0" cy="595598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61" name="TextBox 17">
            <a:extLst>
              <a:ext uri="{FF2B5EF4-FFF2-40B4-BE49-F238E27FC236}">
                <a16:creationId xmlns:a16="http://schemas.microsoft.com/office/drawing/2014/main" id="{5BD288F4-3A8B-4A7E-88ED-66132CC3ACB4}"/>
              </a:ext>
            </a:extLst>
          </p:cNvPr>
          <p:cNvSpPr txBox="1"/>
          <p:nvPr/>
        </p:nvSpPr>
        <p:spPr>
          <a:xfrm rot="16200000">
            <a:off x="206956"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rgbClr val="ED1D78"/>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3" y="915281"/>
            <a:ext cx="12291874"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ED1D78"/>
                </a:solidFill>
                <a:effectLst/>
                <a:uLnTx/>
                <a:uFillTx/>
                <a:latin typeface="Calibri" panose="020F0502020204030204" pitchFamily="34" charset="0"/>
                <a:ea typeface="+mn-ea"/>
                <a:cs typeface="Calibri" panose="020F0502020204030204" pitchFamily="34" charset="0"/>
              </a:rPr>
              <a:t>Mātauranga</a:t>
            </a: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 Māori Platform</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3522404" y="1689331"/>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3521498" y="723900"/>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4473423" y="1921563"/>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Jason Turuwhenua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4472517" y="956132"/>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Makarena Dudley</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67" name="Picture 66" descr="A person wearing glasses&#10;&#10;Description automatically generated with medium confidence">
            <a:extLst>
              <a:ext uri="{FF2B5EF4-FFF2-40B4-BE49-F238E27FC236}">
                <a16:creationId xmlns:a16="http://schemas.microsoft.com/office/drawing/2014/main" id="{EAD6AB37-C8D3-4BBB-B993-D7C45941C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0317" y="1829321"/>
            <a:ext cx="610602" cy="610602"/>
          </a:xfrm>
          <a:prstGeom prst="ellipse">
            <a:avLst/>
          </a:prstGeom>
          <a:ln w="63500" cap="rnd">
            <a:noFill/>
          </a:ln>
          <a:effectLst/>
        </p:spPr>
      </p:pic>
      <p:pic>
        <p:nvPicPr>
          <p:cNvPr id="74" name="Picture 73" descr="A person smiling for the camera&#10;&#10;Description automatically generated with medium confidence">
            <a:extLst>
              <a:ext uri="{FF2B5EF4-FFF2-40B4-BE49-F238E27FC236}">
                <a16:creationId xmlns:a16="http://schemas.microsoft.com/office/drawing/2014/main" id="{EA808835-8EEF-43CA-8012-2864DF5D57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25565" y="856516"/>
            <a:ext cx="615823" cy="615823"/>
          </a:xfrm>
          <a:prstGeom prst="ellipse">
            <a:avLst/>
          </a:prstGeom>
          <a:ln w="63500" cap="rnd">
            <a:noFill/>
          </a:ln>
          <a:effectLst/>
        </p:spPr>
      </p:pic>
      <p:sp>
        <p:nvSpPr>
          <p:cNvPr id="75" name="TextBox 17">
            <a:extLst>
              <a:ext uri="{FF2B5EF4-FFF2-40B4-BE49-F238E27FC236}">
                <a16:creationId xmlns:a16="http://schemas.microsoft.com/office/drawing/2014/main" id="{A7C12B6D-CD3D-4FAC-B95B-FE5031E0E0D7}"/>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cxnSp>
        <p:nvCxnSpPr>
          <p:cNvPr id="76" name="Straight Connector 75">
            <a:extLst>
              <a:ext uri="{FF2B5EF4-FFF2-40B4-BE49-F238E27FC236}">
                <a16:creationId xmlns:a16="http://schemas.microsoft.com/office/drawing/2014/main" id="{7B35136E-73FF-4D4C-8881-711EDB5C1823}"/>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57214F4-2ED9-4EAD-985C-C128AFE164F4}"/>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79" name="TextBox 4">
            <a:extLst>
              <a:ext uri="{FF2B5EF4-FFF2-40B4-BE49-F238E27FC236}">
                <a16:creationId xmlns:a16="http://schemas.microsoft.com/office/drawing/2014/main" id="{A18615E0-6510-46E1-AB4C-ED59D7745458}"/>
              </a:ext>
            </a:extLst>
          </p:cNvPr>
          <p:cNvSpPr txBox="1"/>
          <p:nvPr/>
        </p:nvSpPr>
        <p:spPr>
          <a:xfrm>
            <a:off x="2110656" y="4156562"/>
            <a:ext cx="6446699"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Build capability and capacity of researchers to work with Māori communities and bring ‘Māori to the table’.</a:t>
            </a:r>
          </a:p>
        </p:txBody>
      </p:sp>
    </p:spTree>
    <p:extLst>
      <p:ext uri="{BB962C8B-B14F-4D97-AF65-F5344CB8AC3E}">
        <p14:creationId xmlns:p14="http://schemas.microsoft.com/office/powerpoint/2010/main" val="219851541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4" name="TextBox 4">
            <a:extLst>
              <a:ext uri="{FF2B5EF4-FFF2-40B4-BE49-F238E27FC236}">
                <a16:creationId xmlns:a16="http://schemas.microsoft.com/office/drawing/2014/main" id="{5A6AA2B6-209D-4201-9DAD-87B9126BB1F0}"/>
              </a:ext>
            </a:extLst>
          </p:cNvPr>
          <p:cNvSpPr txBox="1"/>
          <p:nvPr/>
        </p:nvSpPr>
        <p:spPr>
          <a:xfrm>
            <a:off x="10903252" y="3296842"/>
            <a:ext cx="6412678" cy="6278642"/>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Network building by connecting with existing and potential Pacific collaborators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Pacific cultural responsiveness training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Community Showcase TIKI Tours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Pacific healthtech landscape mapping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Annual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fono</a:t>
            </a: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Summer studentships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School outreach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Co-designed internships for Pacific clinicians, postgrads etc. </a:t>
            </a:r>
          </a:p>
        </p:txBody>
      </p:sp>
      <p:sp>
        <p:nvSpPr>
          <p:cNvPr id="37" name="TextBox 4">
            <a:extLst>
              <a:ext uri="{FF2B5EF4-FFF2-40B4-BE49-F238E27FC236}">
                <a16:creationId xmlns:a16="http://schemas.microsoft.com/office/drawing/2014/main" id="{919A12B5-AF34-4DA4-AD0B-EA911D492877}"/>
              </a:ext>
            </a:extLst>
          </p:cNvPr>
          <p:cNvSpPr txBox="1"/>
          <p:nvPr/>
        </p:nvSpPr>
        <p:spPr>
          <a:xfrm>
            <a:off x="2111048" y="7053977"/>
            <a:ext cx="6446699" cy="2585323"/>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Increased awareness of the potential of the healthtech sector and improve responsiveness of those in the healthtech sector to Pacific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Facilitate opportunities to increase awareness of Pacific peoples’ health and wellbeing priorities and co-designed healthtech solutions.</a:t>
            </a:r>
          </a:p>
        </p:txBody>
      </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296842"/>
            <a:ext cx="0" cy="6278642"/>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rgbClr val="ED1D78"/>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Pacific Engagement Platform</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3564506" y="1708937"/>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3563600" y="743506"/>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4515525" y="1941169"/>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Natalie Solomona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 </a:t>
            </a: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4515524" y="876392"/>
            <a:ext cx="1483063" cy="615553"/>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Amio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Matenga</a:t>
            </a: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Ikihele</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Moana Research</a:t>
            </a:r>
          </a:p>
        </p:txBody>
      </p:sp>
      <p:pic>
        <p:nvPicPr>
          <p:cNvPr id="3" name="Picture 2" descr="A person wearing glasses&#10;&#10;Description automatically generated with low confidence">
            <a:extLst>
              <a:ext uri="{FF2B5EF4-FFF2-40B4-BE49-F238E27FC236}">
                <a16:creationId xmlns:a16="http://schemas.microsoft.com/office/drawing/2014/main" id="{AADC5CAD-61F1-4A97-97CD-2FBFD69963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180" t="400" r="18060" b="-400"/>
          <a:stretch/>
        </p:blipFill>
        <p:spPr>
          <a:xfrm>
            <a:off x="13762419" y="876391"/>
            <a:ext cx="602280" cy="615553"/>
          </a:xfrm>
          <a:prstGeom prst="ellipse">
            <a:avLst/>
          </a:prstGeom>
          <a:ln w="63500" cap="rnd">
            <a:noFill/>
          </a:ln>
          <a:effectLst/>
        </p:spPr>
      </p:pic>
      <p:pic>
        <p:nvPicPr>
          <p:cNvPr id="6" name="Picture 5" descr="A person smiling for the camera&#10;&#10;Description automatically generated with low confidence">
            <a:extLst>
              <a:ext uri="{FF2B5EF4-FFF2-40B4-BE49-F238E27FC236}">
                <a16:creationId xmlns:a16="http://schemas.microsoft.com/office/drawing/2014/main" id="{F33D1AC2-92F8-406E-9A22-090A5A49C5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54097" y="1852679"/>
            <a:ext cx="610602" cy="610602"/>
          </a:xfrm>
          <a:prstGeom prst="ellipse">
            <a:avLst/>
          </a:prstGeom>
          <a:ln w="63500" cap="rnd">
            <a:noFill/>
          </a:ln>
          <a:effectLst/>
        </p:spPr>
      </p:pic>
      <p:sp>
        <p:nvSpPr>
          <p:cNvPr id="38" name="TextBox 4">
            <a:extLst>
              <a:ext uri="{FF2B5EF4-FFF2-40B4-BE49-F238E27FC236}">
                <a16:creationId xmlns:a16="http://schemas.microsoft.com/office/drawing/2014/main" id="{2494234C-7EBF-474B-A347-AF269409EE71}"/>
              </a:ext>
            </a:extLst>
          </p:cNvPr>
          <p:cNvSpPr txBox="1"/>
          <p:nvPr/>
        </p:nvSpPr>
        <p:spPr>
          <a:xfrm>
            <a:off x="2111050" y="4525894"/>
            <a:ext cx="6446699"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Increased and genuine engagement between Pacific peoples and the New Zealand healthtech sector.</a:t>
            </a:r>
          </a:p>
        </p:txBody>
      </p:sp>
    </p:spTree>
    <p:extLst>
      <p:ext uri="{BB962C8B-B14F-4D97-AF65-F5344CB8AC3E}">
        <p14:creationId xmlns:p14="http://schemas.microsoft.com/office/powerpoint/2010/main" val="240764979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3916033" y="6488346"/>
            <a:ext cx="9525" cy="626256"/>
          </a:xfrm>
          <a:prstGeom prst="rect">
            <a:avLst/>
          </a:prstGeom>
          <a:solidFill>
            <a:srgbClr val="151515"/>
          </a:solidFill>
        </p:spPr>
      </p:sp>
      <p:sp>
        <p:nvSpPr>
          <p:cNvPr id="3" name="AutoShape 3"/>
          <p:cNvSpPr/>
          <p:nvPr/>
        </p:nvSpPr>
        <p:spPr>
          <a:xfrm>
            <a:off x="9144000" y="6488346"/>
            <a:ext cx="9525" cy="626256"/>
          </a:xfrm>
          <a:prstGeom prst="rect">
            <a:avLst/>
          </a:prstGeom>
          <a:solidFill>
            <a:srgbClr val="151515"/>
          </a:solidFill>
        </p:spPr>
      </p:sp>
      <p:sp>
        <p:nvSpPr>
          <p:cNvPr id="4" name="AutoShape 4"/>
          <p:cNvSpPr/>
          <p:nvPr/>
        </p:nvSpPr>
        <p:spPr>
          <a:xfrm>
            <a:off x="14371967" y="6488346"/>
            <a:ext cx="9525" cy="626256"/>
          </a:xfrm>
          <a:prstGeom prst="rect">
            <a:avLst/>
          </a:prstGeom>
          <a:solidFill>
            <a:srgbClr val="151515"/>
          </a:solidFill>
        </p:spPr>
      </p:sp>
      <p:pic>
        <p:nvPicPr>
          <p:cNvPr id="5" name="Picture 5"/>
          <p:cNvPicPr>
            <a:picLocks noChangeAspect="1"/>
          </p:cNvPicPr>
          <p:nvPr/>
        </p:nvPicPr>
        <p:blipFill>
          <a:blip r:embed="rId3"/>
          <a:srcRect l="20500" t="21221" r="20348" b="2604"/>
          <a:stretch>
            <a:fillRect/>
          </a:stretch>
        </p:blipFill>
        <p:spPr>
          <a:xfrm>
            <a:off x="2283176" y="4100293"/>
            <a:ext cx="3265714" cy="2388054"/>
          </a:xfrm>
          <a:prstGeom prst="rect">
            <a:avLst/>
          </a:prstGeom>
        </p:spPr>
      </p:pic>
      <p:pic>
        <p:nvPicPr>
          <p:cNvPr id="6" name="Picture 6"/>
          <p:cNvPicPr>
            <a:picLocks noChangeAspect="1"/>
          </p:cNvPicPr>
          <p:nvPr/>
        </p:nvPicPr>
        <p:blipFill>
          <a:blip r:embed="rId4"/>
          <a:srcRect/>
          <a:stretch>
            <a:fillRect/>
          </a:stretch>
        </p:blipFill>
        <p:spPr>
          <a:xfrm>
            <a:off x="13300944" y="4215885"/>
            <a:ext cx="2142046" cy="2156870"/>
          </a:xfrm>
          <a:prstGeom prst="rect">
            <a:avLst/>
          </a:prstGeom>
        </p:spPr>
      </p:pic>
      <p:pic>
        <p:nvPicPr>
          <p:cNvPr id="7" name="Picture 7"/>
          <p:cNvPicPr>
            <a:picLocks noChangeAspect="1"/>
          </p:cNvPicPr>
          <p:nvPr/>
        </p:nvPicPr>
        <p:blipFill>
          <a:blip r:embed="rId5"/>
          <a:srcRect l="32412" t="14301"/>
          <a:stretch>
            <a:fillRect/>
          </a:stretch>
        </p:blipFill>
        <p:spPr>
          <a:xfrm>
            <a:off x="7693106" y="4215885"/>
            <a:ext cx="2920838" cy="2104932"/>
          </a:xfrm>
          <a:prstGeom prst="rect">
            <a:avLst/>
          </a:prstGeom>
        </p:spPr>
      </p:pic>
      <p:sp>
        <p:nvSpPr>
          <p:cNvPr id="8" name="TextBox 8"/>
          <p:cNvSpPr txBox="1"/>
          <p:nvPr/>
        </p:nvSpPr>
        <p:spPr>
          <a:xfrm>
            <a:off x="6970313" y="7330820"/>
            <a:ext cx="4347374" cy="384721"/>
          </a:xfrm>
          <a:prstGeom prst="rect">
            <a:avLst/>
          </a:prstGeom>
        </p:spPr>
        <p:txBody>
          <a:bodyPr lIns="0" tIns="0" rIns="0" bIns="0" rtlCol="0" anchor="t">
            <a:spAutoFit/>
          </a:bodyPr>
          <a:lstStyle/>
          <a:p>
            <a:pPr algn="ctr">
              <a:lnSpc>
                <a:spcPts val="2970"/>
              </a:lnSpc>
            </a:pPr>
            <a:r>
              <a:rPr lang="en-US" sz="2800" err="1">
                <a:solidFill>
                  <a:srgbClr val="3B3B3B"/>
                </a:solidFill>
                <a:latin typeface="Calibri" panose="020F0502020204030204" pitchFamily="34" charset="0"/>
                <a:cs typeface="Calibri" panose="020F0502020204030204" pitchFamily="34" charset="0"/>
              </a:rPr>
              <a:t>Formus</a:t>
            </a:r>
            <a:r>
              <a:rPr lang="en-US" sz="2800">
                <a:solidFill>
                  <a:srgbClr val="3B3B3B"/>
                </a:solidFill>
                <a:latin typeface="Calibri" panose="020F0502020204030204" pitchFamily="34" charset="0"/>
                <a:cs typeface="Calibri" panose="020F0502020204030204" pitchFamily="34" charset="0"/>
              </a:rPr>
              <a:t> Labs</a:t>
            </a:r>
          </a:p>
        </p:txBody>
      </p:sp>
      <p:sp>
        <p:nvSpPr>
          <p:cNvPr id="9" name="TextBox 9"/>
          <p:cNvSpPr txBox="1"/>
          <p:nvPr/>
        </p:nvSpPr>
        <p:spPr>
          <a:xfrm>
            <a:off x="6970313" y="7849395"/>
            <a:ext cx="4347374" cy="923330"/>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The future of orthopedic planning for better patient outcomes, 2021 </a:t>
            </a:r>
            <a:r>
              <a:rPr lang="en-US" sz="2200" err="1">
                <a:solidFill>
                  <a:srgbClr val="3B3B3B"/>
                </a:solidFill>
                <a:latin typeface="Calibri Light" panose="020F0302020204030204" pitchFamily="34" charset="0"/>
                <a:cs typeface="Calibri Light" panose="020F0302020204030204" pitchFamily="34" charset="0"/>
              </a:rPr>
              <a:t>HiTech</a:t>
            </a:r>
            <a:r>
              <a:rPr lang="en-US" sz="2200">
                <a:solidFill>
                  <a:srgbClr val="3B3B3B"/>
                </a:solidFill>
                <a:latin typeface="Calibri Light" panose="020F0302020204030204" pitchFamily="34" charset="0"/>
                <a:cs typeface="Calibri Light" panose="020F0302020204030204" pitchFamily="34" charset="0"/>
              </a:rPr>
              <a:t> Award Finalist</a:t>
            </a:r>
          </a:p>
        </p:txBody>
      </p:sp>
      <p:sp>
        <p:nvSpPr>
          <p:cNvPr id="10" name="TextBox 10"/>
          <p:cNvSpPr txBox="1"/>
          <p:nvPr/>
        </p:nvSpPr>
        <p:spPr>
          <a:xfrm>
            <a:off x="12198280" y="7330820"/>
            <a:ext cx="4347374" cy="384721"/>
          </a:xfrm>
          <a:prstGeom prst="rect">
            <a:avLst/>
          </a:prstGeom>
        </p:spPr>
        <p:txBody>
          <a:bodyPr lIns="0" tIns="0" rIns="0" bIns="0" rtlCol="0" anchor="t">
            <a:spAutoFit/>
          </a:bodyPr>
          <a:lstStyle/>
          <a:p>
            <a:pPr algn="ctr">
              <a:lnSpc>
                <a:spcPts val="2970"/>
              </a:lnSpc>
            </a:pPr>
            <a:r>
              <a:rPr lang="en-US" sz="2800" err="1">
                <a:solidFill>
                  <a:srgbClr val="3B3B3B"/>
                </a:solidFill>
              </a:rPr>
              <a:t>Alimetry</a:t>
            </a:r>
            <a:endParaRPr lang="en-US" sz="2800">
              <a:solidFill>
                <a:srgbClr val="3B3B3B"/>
              </a:solidFill>
            </a:endParaRPr>
          </a:p>
        </p:txBody>
      </p:sp>
      <p:sp>
        <p:nvSpPr>
          <p:cNvPr id="11" name="TextBox 11"/>
          <p:cNvSpPr txBox="1"/>
          <p:nvPr/>
        </p:nvSpPr>
        <p:spPr>
          <a:xfrm>
            <a:off x="12198280" y="7849395"/>
            <a:ext cx="4347374" cy="615553"/>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New generation diagnostics for the gut, 2021 </a:t>
            </a:r>
            <a:r>
              <a:rPr lang="en-US" sz="2200" err="1">
                <a:solidFill>
                  <a:srgbClr val="3B3B3B"/>
                </a:solidFill>
                <a:latin typeface="Calibri Light" panose="020F0302020204030204" pitchFamily="34" charset="0"/>
                <a:cs typeface="Calibri Light" panose="020F0302020204030204" pitchFamily="34" charset="0"/>
              </a:rPr>
              <a:t>HiTech</a:t>
            </a:r>
            <a:r>
              <a:rPr lang="en-US" sz="2200">
                <a:solidFill>
                  <a:srgbClr val="3B3B3B"/>
                </a:solidFill>
                <a:latin typeface="Calibri Light" panose="020F0302020204030204" pitchFamily="34" charset="0"/>
                <a:cs typeface="Calibri Light" panose="020F0302020204030204" pitchFamily="34" charset="0"/>
              </a:rPr>
              <a:t> Award Finalist</a:t>
            </a:r>
          </a:p>
        </p:txBody>
      </p:sp>
      <p:sp>
        <p:nvSpPr>
          <p:cNvPr id="12" name="TextBox 12"/>
          <p:cNvSpPr txBox="1"/>
          <p:nvPr/>
        </p:nvSpPr>
        <p:spPr>
          <a:xfrm>
            <a:off x="1742346" y="7330820"/>
            <a:ext cx="4347374" cy="396840"/>
          </a:xfrm>
          <a:prstGeom prst="rect">
            <a:avLst/>
          </a:prstGeom>
        </p:spPr>
        <p:txBody>
          <a:bodyPr lIns="0" tIns="0" rIns="0" bIns="0" rtlCol="0" anchor="t">
            <a:spAutoFit/>
          </a:bodyPr>
          <a:lstStyle/>
          <a:p>
            <a:pPr algn="ctr">
              <a:lnSpc>
                <a:spcPts val="2970"/>
              </a:lnSpc>
            </a:pPr>
            <a:r>
              <a:rPr lang="en-US" sz="2800">
                <a:solidFill>
                  <a:srgbClr val="3B3B3B"/>
                </a:solidFill>
                <a:latin typeface="Calibri" panose="020F0502020204030204" pitchFamily="34" charset="0"/>
                <a:cs typeface="Calibri" panose="020F0502020204030204" pitchFamily="34" charset="0"/>
              </a:rPr>
              <a:t>The Insides Company</a:t>
            </a:r>
          </a:p>
        </p:txBody>
      </p:sp>
      <p:sp>
        <p:nvSpPr>
          <p:cNvPr id="13" name="TextBox 13"/>
          <p:cNvSpPr txBox="1"/>
          <p:nvPr/>
        </p:nvSpPr>
        <p:spPr>
          <a:xfrm>
            <a:off x="1742346" y="7849395"/>
            <a:ext cx="4347374" cy="927626"/>
          </a:xfrm>
          <a:prstGeom prst="rect">
            <a:avLst/>
          </a:prstGeom>
        </p:spPr>
        <p:txBody>
          <a:bodyPr lIns="0" tIns="0" rIns="0" bIns="0" rtlCol="0" anchor="t">
            <a:spAutoFit/>
          </a:bodyPr>
          <a:lstStyle/>
          <a:p>
            <a:pPr algn="ctr">
              <a:lnSpc>
                <a:spcPts val="2400"/>
              </a:lnSpc>
            </a:pPr>
            <a:r>
              <a:rPr lang="en-US" sz="2200">
                <a:solidFill>
                  <a:srgbClr val="3B3B3B"/>
                </a:solidFill>
                <a:latin typeface="Calibri Light" panose="020F0302020204030204" pitchFamily="34" charset="0"/>
                <a:cs typeface="Calibri Light" panose="020F0302020204030204" pitchFamily="34" charset="0"/>
              </a:rPr>
              <a:t>Providing a new standard of care and rehabilitation for intestinal failure patients.</a:t>
            </a:r>
          </a:p>
        </p:txBody>
      </p:sp>
      <p:sp>
        <p:nvSpPr>
          <p:cNvPr id="14" name="TextBox 14"/>
          <p:cNvSpPr txBox="1"/>
          <p:nvPr/>
        </p:nvSpPr>
        <p:spPr>
          <a:xfrm>
            <a:off x="1028700" y="1104900"/>
            <a:ext cx="16230600" cy="1998881"/>
          </a:xfrm>
          <a:prstGeom prst="rect">
            <a:avLst/>
          </a:prstGeom>
        </p:spPr>
        <p:txBody>
          <a:bodyPr lIns="0" tIns="0" rIns="0" bIns="0" rtlCol="0" anchor="t">
            <a:spAutoFit/>
          </a:bodyPr>
          <a:lstStyle/>
          <a:p>
            <a:pPr algn="ctr">
              <a:lnSpc>
                <a:spcPts val="7699"/>
              </a:lnSpc>
            </a:pPr>
            <a:r>
              <a:rPr lang="en-US" sz="8000" b="1">
                <a:solidFill>
                  <a:srgbClr val="ED1E79"/>
                </a:solidFill>
                <a:latin typeface="Calibri" panose="020F0502020204030204" pitchFamily="34" charset="0"/>
                <a:cs typeface="Calibri" panose="020F0502020204030204" pitchFamily="34" charset="0"/>
              </a:rPr>
              <a:t>Grow</a:t>
            </a:r>
            <a:r>
              <a:rPr lang="en-US" sz="8000" b="1">
                <a:solidFill>
                  <a:srgbClr val="3B3B3B"/>
                </a:solidFill>
                <a:latin typeface="Calibri" panose="020F0502020204030204" pitchFamily="34" charset="0"/>
                <a:cs typeface="Calibri" panose="020F0502020204030204" pitchFamily="34" charset="0"/>
              </a:rPr>
              <a:t> New Zealand’s</a:t>
            </a:r>
            <a:r>
              <a:rPr lang="en-US" sz="8000" b="1">
                <a:solidFill>
                  <a:srgbClr val="151515"/>
                </a:solidFill>
                <a:latin typeface="Calibri" panose="020F0502020204030204" pitchFamily="34" charset="0"/>
                <a:cs typeface="Calibri" panose="020F0502020204030204" pitchFamily="34" charset="0"/>
              </a:rPr>
              <a:t> </a:t>
            </a:r>
            <a:r>
              <a:rPr lang="en-US" sz="8000" b="1">
                <a:solidFill>
                  <a:srgbClr val="3B3B3B"/>
                </a:solidFill>
                <a:latin typeface="Calibri" panose="020F0502020204030204" pitchFamily="34" charset="0"/>
                <a:cs typeface="Calibri" panose="020F0502020204030204" pitchFamily="34" charset="0"/>
              </a:rPr>
              <a:t>deep tech sector</a:t>
            </a:r>
            <a:r>
              <a:rPr lang="en-US" sz="8000" b="1">
                <a:solidFill>
                  <a:srgbClr val="151515"/>
                </a:solidFill>
                <a:latin typeface="Calibri" panose="020F0502020204030204" pitchFamily="34" charset="0"/>
                <a:cs typeface="Calibri" panose="020F0502020204030204" pitchFamily="34" charset="0"/>
              </a:rPr>
              <a:t> </a:t>
            </a:r>
            <a:r>
              <a:rPr lang="en-US" sz="8000" b="1">
                <a:solidFill>
                  <a:srgbClr val="3B3B3B"/>
                </a:solidFill>
                <a:latin typeface="Calibri" panose="020F0502020204030204" pitchFamily="34" charset="0"/>
                <a:cs typeface="Calibri" panose="020F0502020204030204" pitchFamily="34" charset="0"/>
              </a:rPr>
              <a:t>to address healthcare needs</a:t>
            </a:r>
            <a:r>
              <a:rPr lang="en-US" sz="8000" b="1">
                <a:solidFill>
                  <a:srgbClr val="151515"/>
                </a:solidFill>
                <a:latin typeface="Calibri" panose="020F0502020204030204" pitchFamily="34" charset="0"/>
                <a:cs typeface="Calibri" panose="020F0502020204030204" pitchFamily="34" charset="0"/>
              </a:rPr>
              <a:t>  </a:t>
            </a: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794238"/>
            <a:ext cx="0" cy="1470321"/>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rgbClr val="ED1D78"/>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Future Research Leaders</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98146" y="1729589"/>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97240" y="764158"/>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449165" y="1961821"/>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Helen Murray</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449164" y="99963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Brigid Ryan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284933" y="1729589"/>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43" name="Group 22">
            <a:extLst>
              <a:ext uri="{FF2B5EF4-FFF2-40B4-BE49-F238E27FC236}">
                <a16:creationId xmlns:a16="http://schemas.microsoft.com/office/drawing/2014/main" id="{B2D5C525-DD01-465B-BE57-07534CEC17BE}"/>
              </a:ext>
            </a:extLst>
          </p:cNvPr>
          <p:cNvGrpSpPr/>
          <p:nvPr/>
        </p:nvGrpSpPr>
        <p:grpSpPr>
          <a:xfrm>
            <a:off x="15284933" y="770251"/>
            <a:ext cx="2631996" cy="890581"/>
            <a:chOff x="0" y="0"/>
            <a:chExt cx="3688390" cy="1248029"/>
          </a:xfrm>
        </p:grpSpPr>
        <p:sp>
          <p:nvSpPr>
            <p:cNvPr id="44" name="Freeform 23">
              <a:extLst>
                <a:ext uri="{FF2B5EF4-FFF2-40B4-BE49-F238E27FC236}">
                  <a16:creationId xmlns:a16="http://schemas.microsoft.com/office/drawing/2014/main" id="{356E9C68-6515-45B0-84A2-50FC3AA795B7}"/>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235952" y="1961821"/>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Peng Du</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4" name="TextBox 47">
            <a:extLst>
              <a:ext uri="{FF2B5EF4-FFF2-40B4-BE49-F238E27FC236}">
                <a16:creationId xmlns:a16="http://schemas.microsoft.com/office/drawing/2014/main" id="{4168CE3E-EBC9-49E5-AC74-38F4155C14E1}"/>
              </a:ext>
            </a:extLst>
          </p:cNvPr>
          <p:cNvSpPr txBox="1"/>
          <p:nvPr/>
        </p:nvSpPr>
        <p:spPr>
          <a:xfrm>
            <a:off x="16236857" y="1005727"/>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Julie </a:t>
            </a:r>
            <a:r>
              <a:rPr kumimoji="0" lang="en-US" sz="1400" b="1"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Choisne</a:t>
            </a:r>
            <a:endPar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4" name="Picture 3" descr="A close-up of a person smiling&#10;&#10;Description automatically generated">
            <a:extLst>
              <a:ext uri="{FF2B5EF4-FFF2-40B4-BE49-F238E27FC236}">
                <a16:creationId xmlns:a16="http://schemas.microsoft.com/office/drawing/2014/main" id="{F241CA75-CB9C-4629-B871-CBDC7C3A8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8820" y="901672"/>
            <a:ext cx="615553" cy="615553"/>
          </a:xfrm>
          <a:prstGeom prst="ellipse">
            <a:avLst/>
          </a:prstGeom>
          <a:ln w="63500" cap="rnd">
            <a:noFill/>
          </a:ln>
          <a:effectLst/>
        </p:spPr>
      </p:pic>
      <p:pic>
        <p:nvPicPr>
          <p:cNvPr id="8" name="Picture 7" descr="A picture containing person, wall, indoor&#10;&#10;Description automatically generated">
            <a:extLst>
              <a:ext uri="{FF2B5EF4-FFF2-40B4-BE49-F238E27FC236}">
                <a16:creationId xmlns:a16="http://schemas.microsoft.com/office/drawing/2014/main" id="{FADAFE0A-6A69-429A-B851-DD3FD5F454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5879" y="1870975"/>
            <a:ext cx="615553" cy="615553"/>
          </a:xfrm>
          <a:prstGeom prst="ellipse">
            <a:avLst/>
          </a:prstGeom>
          <a:ln w="63500" cap="rnd">
            <a:noFill/>
          </a:ln>
          <a:effectLst/>
        </p:spPr>
      </p:pic>
      <p:pic>
        <p:nvPicPr>
          <p:cNvPr id="10" name="Picture 9" descr="A person with long hair&#10;&#10;Description automatically generated with low confidence">
            <a:extLst>
              <a:ext uri="{FF2B5EF4-FFF2-40B4-BE49-F238E27FC236}">
                <a16:creationId xmlns:a16="http://schemas.microsoft.com/office/drawing/2014/main" id="{36B226BF-5DFE-48EB-8B88-E7567BBB6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53119" y="907765"/>
            <a:ext cx="615553" cy="615553"/>
          </a:xfrm>
          <a:prstGeom prst="ellipse">
            <a:avLst/>
          </a:prstGeom>
          <a:ln w="63500" cap="rnd">
            <a:noFill/>
          </a:ln>
          <a:effectLst/>
        </p:spPr>
      </p:pic>
      <p:pic>
        <p:nvPicPr>
          <p:cNvPr id="12" name="Picture 11" descr="A picture containing person, suit, clothing, person&#10;&#10;Description automatically generated">
            <a:extLst>
              <a:ext uri="{FF2B5EF4-FFF2-40B4-BE49-F238E27FC236}">
                <a16:creationId xmlns:a16="http://schemas.microsoft.com/office/drawing/2014/main" id="{86CC228F-34E7-480C-9958-89390DD104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65607" y="1867102"/>
            <a:ext cx="615553" cy="615553"/>
          </a:xfrm>
          <a:prstGeom prst="ellipse">
            <a:avLst/>
          </a:prstGeom>
          <a:ln w="63500" cap="rnd">
            <a:noFill/>
          </a:ln>
          <a:effectLst/>
        </p:spPr>
      </p:pic>
      <p:sp>
        <p:nvSpPr>
          <p:cNvPr id="55" name="TextBox 4">
            <a:extLst>
              <a:ext uri="{FF2B5EF4-FFF2-40B4-BE49-F238E27FC236}">
                <a16:creationId xmlns:a16="http://schemas.microsoft.com/office/drawing/2014/main" id="{BE1B985C-A593-4179-88C8-32227F27CF51}"/>
              </a:ext>
            </a:extLst>
          </p:cNvPr>
          <p:cNvSpPr txBox="1"/>
          <p:nvPr/>
        </p:nvSpPr>
        <p:spPr>
          <a:xfrm>
            <a:off x="2067242" y="3870674"/>
            <a:ext cx="6446699" cy="14773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 nation-wide, transdisciplinary network of Medtech and neuroscience early- and mid-career researchers (EMCRs) who collaborate effectively and engage with relevant communities across Aotearoa.</a:t>
            </a:r>
          </a:p>
        </p:txBody>
      </p:sp>
      <p:sp>
        <p:nvSpPr>
          <p:cNvPr id="56" name="TextBox 4">
            <a:extLst>
              <a:ext uri="{FF2B5EF4-FFF2-40B4-BE49-F238E27FC236}">
                <a16:creationId xmlns:a16="http://schemas.microsoft.com/office/drawing/2014/main" id="{FF80DF11-EA1C-4537-86D8-7F20E32F0D40}"/>
              </a:ext>
            </a:extLst>
          </p:cNvPr>
          <p:cNvSpPr txBox="1"/>
          <p:nvPr/>
        </p:nvSpPr>
        <p:spPr>
          <a:xfrm>
            <a:off x="2067241" y="7728825"/>
            <a:ext cx="6446699" cy="1846659"/>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Host events that encourage networking and collaboration across disciplines and institutions and provide practical training to equip EMCRs with the skills to establish new research collaborations with high impact.</a:t>
            </a:r>
          </a:p>
        </p:txBody>
      </p:sp>
      <p:sp>
        <p:nvSpPr>
          <p:cNvPr id="57" name="TextBox 4">
            <a:extLst>
              <a:ext uri="{FF2B5EF4-FFF2-40B4-BE49-F238E27FC236}">
                <a16:creationId xmlns:a16="http://schemas.microsoft.com/office/drawing/2014/main" id="{85936AD8-467A-456A-96F5-6A5B54DDC5F6}"/>
              </a:ext>
            </a:extLst>
          </p:cNvPr>
          <p:cNvSpPr txBox="1"/>
          <p:nvPr/>
        </p:nvSpPr>
        <p:spPr>
          <a:xfrm>
            <a:off x="10848015" y="4794127"/>
            <a:ext cx="6446699" cy="4801314"/>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HTCP Future Leaders Launch Event 2022, in-person at multiple locations throughout NZ</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HTCP Future Leaders Workshop 2022 for establishing new research collaborations with high impact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solidFill>
                  <a:srgbClr val="ED1D78"/>
                </a:solidFill>
                <a:effectLst/>
                <a:uLnTx/>
                <a:uFillTx/>
                <a:latin typeface="Calibri Light" panose="020F0302020204030204" pitchFamily="34" charset="0"/>
                <a:ea typeface="+mn-ea"/>
                <a:cs typeface="Calibri Light" panose="020F0302020204030204" pitchFamily="34" charset="0"/>
              </a:rPr>
              <a:t>Whaia</a:t>
            </a: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a:t>
            </a:r>
            <a:r>
              <a:rPr kumimoji="0" lang="en-US" sz="2400" b="0" i="0" u="none" strike="noStrike" kern="1200" cap="none" spc="0" normalizeH="0" baseline="0" noProof="0" dirty="0" err="1">
                <a:ln>
                  <a:noFill/>
                </a:ln>
                <a:solidFill>
                  <a:srgbClr val="ED1D78"/>
                </a:solidFill>
                <a:effectLst/>
                <a:uLnTx/>
                <a:uFillTx/>
                <a:latin typeface="Calibri Light" panose="020F0302020204030204" pitchFamily="34" charset="0"/>
                <a:ea typeface="+mn-ea"/>
                <a:cs typeface="Calibri Light" panose="020F0302020204030204" pitchFamily="34" charset="0"/>
              </a:rPr>
              <a:t>te</a:t>
            </a: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Tika Workshop specifically targeted at EMCRs;  one day for general information and a second day for a marae visit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Future leaders speaker series targeting themes that are relevant to future research leaders</a:t>
            </a:r>
          </a:p>
        </p:txBody>
      </p:sp>
    </p:spTree>
    <p:extLst>
      <p:ext uri="{BB962C8B-B14F-4D97-AF65-F5344CB8AC3E}">
        <p14:creationId xmlns:p14="http://schemas.microsoft.com/office/powerpoint/2010/main" val="231399826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3774" y="7570205"/>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894525"/>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619500"/>
            <a:ext cx="0" cy="164505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a:solidFill>
            <a:srgbClr val="ED1D78"/>
          </a:solidFill>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Clinical Translation</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3440346" y="1738319"/>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3439440" y="772888"/>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4391365" y="1970551"/>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John Windsor</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4391364" y="100836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Robyn Whittaker</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WDHB</a:t>
            </a:r>
          </a:p>
        </p:txBody>
      </p:sp>
      <p:pic>
        <p:nvPicPr>
          <p:cNvPr id="3" name="Picture 2" descr="A person wearing glasses and a suit&#10;&#10;Description automatically generated with medium confidence">
            <a:extLst>
              <a:ext uri="{FF2B5EF4-FFF2-40B4-BE49-F238E27FC236}">
                <a16:creationId xmlns:a16="http://schemas.microsoft.com/office/drawing/2014/main" id="{66DB0CA8-063A-4314-AC91-EB34E6214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7738" y="1867958"/>
            <a:ext cx="615553" cy="615553"/>
          </a:xfrm>
          <a:prstGeom prst="ellipse">
            <a:avLst/>
          </a:prstGeom>
          <a:ln w="63500" cap="rnd">
            <a:noFill/>
          </a:ln>
          <a:effectLst/>
        </p:spPr>
      </p:pic>
      <p:pic>
        <p:nvPicPr>
          <p:cNvPr id="55" name="Picture 54">
            <a:extLst>
              <a:ext uri="{FF2B5EF4-FFF2-40B4-BE49-F238E27FC236}">
                <a16:creationId xmlns:a16="http://schemas.microsoft.com/office/drawing/2014/main" id="{CA2F0986-828E-45F1-82E5-83249F1D7785}"/>
              </a:ext>
            </a:extLst>
          </p:cNvPr>
          <p:cNvPicPr>
            <a:picLocks noChangeAspect="1"/>
          </p:cNvPicPr>
          <p:nvPr/>
        </p:nvPicPr>
        <p:blipFill>
          <a:blip r:embed="rId4"/>
          <a:stretch>
            <a:fillRect/>
          </a:stretch>
        </p:blipFill>
        <p:spPr>
          <a:xfrm>
            <a:off x="13608079" y="886266"/>
            <a:ext cx="634872" cy="634872"/>
          </a:xfrm>
          <a:prstGeom prst="ellipse">
            <a:avLst/>
          </a:prstGeom>
          <a:ln w="63500" cap="rnd">
            <a:noFill/>
          </a:ln>
          <a:effectLst/>
        </p:spPr>
      </p:pic>
      <p:sp>
        <p:nvSpPr>
          <p:cNvPr id="56" name="TextBox 4">
            <a:extLst>
              <a:ext uri="{FF2B5EF4-FFF2-40B4-BE49-F238E27FC236}">
                <a16:creationId xmlns:a16="http://schemas.microsoft.com/office/drawing/2014/main" id="{893253E6-98CA-498D-8E21-9F03638AE838}"/>
              </a:ext>
            </a:extLst>
          </p:cNvPr>
          <p:cNvSpPr txBox="1"/>
          <p:nvPr/>
        </p:nvSpPr>
        <p:spPr>
          <a:xfrm>
            <a:off x="10918780" y="4035506"/>
            <a:ext cx="6268097" cy="5539978"/>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Expert advisory group to be called upon for advice, expertise and mentoring in addition to facilitating further collaborations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Tools and templates covering topics relevant to clinical trials and validation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e.g. protocols, statistical analysis plan, study 	design, ethics, economic analysis,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Online clinical forum to connect clinicians interested in health innovations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A single platform for data forms / collection / analysis / sharing / storage with the potential use of this data for future research</a:t>
            </a:r>
          </a:p>
        </p:txBody>
      </p:sp>
      <p:sp>
        <p:nvSpPr>
          <p:cNvPr id="57" name="TextBox 4">
            <a:extLst>
              <a:ext uri="{FF2B5EF4-FFF2-40B4-BE49-F238E27FC236}">
                <a16:creationId xmlns:a16="http://schemas.microsoft.com/office/drawing/2014/main" id="{4984B629-A6B0-42A3-86FF-8FA5405109C0}"/>
              </a:ext>
            </a:extLst>
          </p:cNvPr>
          <p:cNvSpPr txBox="1"/>
          <p:nvPr/>
        </p:nvSpPr>
        <p:spPr>
          <a:xfrm>
            <a:off x="2073894" y="3864820"/>
            <a:ext cx="5811315" cy="147732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Support the development of medical devices and digital health technologies by facilitating excellent clinical trials and upskilling the workforce regarding clinical trials.</a:t>
            </a:r>
          </a:p>
        </p:txBody>
      </p:sp>
      <p:sp>
        <p:nvSpPr>
          <p:cNvPr id="67" name="TextBox 4">
            <a:extLst>
              <a:ext uri="{FF2B5EF4-FFF2-40B4-BE49-F238E27FC236}">
                <a16:creationId xmlns:a16="http://schemas.microsoft.com/office/drawing/2014/main" id="{A2AE3B37-B37E-4747-BC3C-E2F20E0138E0}"/>
              </a:ext>
            </a:extLst>
          </p:cNvPr>
          <p:cNvSpPr txBox="1"/>
          <p:nvPr/>
        </p:nvSpPr>
        <p:spPr>
          <a:xfrm>
            <a:off x="2073894" y="6251497"/>
            <a:ext cx="6459795" cy="332398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Enable efficient early-stage clinical trials for verification and validation of new medical devices and digital health technologies to support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Provide greater connectivity between clinicians, researchers, and industry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Increase the skills and knowledge of those conducting clinical trials</a:t>
            </a:r>
          </a:p>
        </p:txBody>
      </p:sp>
    </p:spTree>
    <p:extLst>
      <p:ext uri="{BB962C8B-B14F-4D97-AF65-F5344CB8AC3E}">
        <p14:creationId xmlns:p14="http://schemas.microsoft.com/office/powerpoint/2010/main" val="384445613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664486" y="7582589"/>
            <a:ext cx="308272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Initiatives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667342" y="3802840"/>
            <a:ext cx="0" cy="5772644"/>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35" name="TextBox 17">
            <a:extLst>
              <a:ext uri="{FF2B5EF4-FFF2-40B4-BE49-F238E27FC236}">
                <a16:creationId xmlns:a16="http://schemas.microsoft.com/office/drawing/2014/main" id="{428CAAA5-697E-4774-B808-CD8A24A873FC}"/>
              </a:ext>
            </a:extLst>
          </p:cNvPr>
          <p:cNvSpPr txBox="1"/>
          <p:nvPr/>
        </p:nvSpPr>
        <p:spPr>
          <a:xfrm rot="16200000">
            <a:off x="507408" y="3896827"/>
            <a:ext cx="1832393"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Vision</a:t>
            </a:r>
          </a:p>
        </p:txBody>
      </p:sp>
      <p:sp>
        <p:nvSpPr>
          <p:cNvPr id="61" name="TextBox 17">
            <a:extLst>
              <a:ext uri="{FF2B5EF4-FFF2-40B4-BE49-F238E27FC236}">
                <a16:creationId xmlns:a16="http://schemas.microsoft.com/office/drawing/2014/main" id="{5BD288F4-3A8B-4A7E-88ED-66132CC3ACB4}"/>
              </a:ext>
            </a:extLst>
          </p:cNvPr>
          <p:cNvSpPr txBox="1"/>
          <p:nvPr/>
        </p:nvSpPr>
        <p:spPr>
          <a:xfrm rot="16200000">
            <a:off x="206564" y="7906909"/>
            <a:ext cx="243408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Strategy</a:t>
            </a:r>
          </a:p>
        </p:txBody>
      </p:sp>
      <p:cxnSp>
        <p:nvCxnSpPr>
          <p:cNvPr id="40" name="Straight Connector 39">
            <a:extLst>
              <a:ext uri="{FF2B5EF4-FFF2-40B4-BE49-F238E27FC236}">
                <a16:creationId xmlns:a16="http://schemas.microsoft.com/office/drawing/2014/main" id="{8A07962C-02F0-4307-A184-1778B13B5442}"/>
              </a:ext>
            </a:extLst>
          </p:cNvPr>
          <p:cNvCxnSpPr>
            <a:cxnSpLocks/>
          </p:cNvCxnSpPr>
          <p:nvPr/>
        </p:nvCxnSpPr>
        <p:spPr>
          <a:xfrm>
            <a:off x="1886567" y="5610695"/>
            <a:ext cx="0" cy="3964789"/>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0F6DB9-BBC4-4842-AF01-A0DD2AFF655D}"/>
              </a:ext>
            </a:extLst>
          </p:cNvPr>
          <p:cNvCxnSpPr>
            <a:cxnSpLocks/>
          </p:cNvCxnSpPr>
          <p:nvPr/>
        </p:nvCxnSpPr>
        <p:spPr>
          <a:xfrm>
            <a:off x="1886567" y="3794238"/>
            <a:ext cx="0" cy="1470321"/>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a:solidFill>
            <a:srgbClr val="ED1D78"/>
          </a:solidFill>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Medtech Translation</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420799" y="1708937"/>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419893" y="743506"/>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371818" y="1941169"/>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 Richardson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371817" y="978982"/>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Sarv Taherian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Ara Manawa ADHB</a:t>
            </a: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163800" y="743506"/>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114819" y="975738"/>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Ella Dixon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5" name="TextBox 4">
            <a:extLst>
              <a:ext uri="{FF2B5EF4-FFF2-40B4-BE49-F238E27FC236}">
                <a16:creationId xmlns:a16="http://schemas.microsoft.com/office/drawing/2014/main" id="{5ACCD77D-C9E3-4112-BB28-519455597825}"/>
              </a:ext>
            </a:extLst>
          </p:cNvPr>
          <p:cNvSpPr txBox="1"/>
          <p:nvPr/>
        </p:nvSpPr>
        <p:spPr>
          <a:xfrm>
            <a:off x="10867847" y="3461059"/>
            <a:ext cx="6661076" cy="6278642"/>
          </a:xfrm>
          <a:prstGeom prst="rect">
            <a:avLst/>
          </a:prstGeom>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Tools and templates database</a:t>
            </a:r>
            <a:b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b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Monthly speaker series and open-mike session. </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Topics include: ethical design, getting devices into hospital, value proposition, investment strategy, impact of design, commercial pathways etc.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Regulatory and quality workshops with access to </a:t>
            </a:r>
            <a:r>
              <a:rPr kumimoji="0" lang="en-US" sz="2400" b="0" i="0" u="none" strike="noStrike" kern="1200" cap="none" spc="0" normalizeH="0" baseline="0" noProof="0" dirty="0" err="1">
                <a:ln>
                  <a:noFill/>
                </a:ln>
                <a:solidFill>
                  <a:srgbClr val="ED1D78"/>
                </a:solidFill>
                <a:effectLst/>
                <a:uLnTx/>
                <a:uFillTx/>
                <a:latin typeface="Calibri Light" panose="020F0302020204030204" pitchFamily="34" charset="0"/>
                <a:ea typeface="+mn-ea"/>
                <a:cs typeface="Calibri Light" panose="020F0302020204030204" pitchFamily="34" charset="0"/>
              </a:rPr>
              <a:t>GreenLight</a:t>
            </a: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 Guru QMS software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Bridging </a:t>
            </a:r>
            <a:r>
              <a:rPr lang="en-US" sz="2400" dirty="0">
                <a:solidFill>
                  <a:srgbClr val="ED1D78"/>
                </a:solidFill>
                <a:latin typeface="Calibri Light" panose="020F0302020204030204" pitchFamily="34" charset="0"/>
                <a:cs typeface="Calibri Light" panose="020F0302020204030204" pitchFamily="34" charset="0"/>
              </a:rPr>
              <a:t>research and business </a:t>
            </a:r>
            <a:r>
              <a:rPr lang="en-US" sz="2400" dirty="0">
                <a:solidFill>
                  <a:srgbClr val="3B3B3B"/>
                </a:solidFill>
                <a:latin typeface="Calibri Light" panose="020F0302020204030204" pitchFamily="34" charset="0"/>
                <a:cs typeface="Calibri Light" panose="020F0302020204030204" pitchFamily="34" charset="0"/>
              </a:rPr>
              <a:t>– Masters of Bioscience Interns to support market validation and business cases.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‘Sounding’ advisory board pilot for project specific business advise from experts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p:txBody>
      </p:sp>
      <p:sp>
        <p:nvSpPr>
          <p:cNvPr id="56" name="TextBox 4">
            <a:extLst>
              <a:ext uri="{FF2B5EF4-FFF2-40B4-BE49-F238E27FC236}">
                <a16:creationId xmlns:a16="http://schemas.microsoft.com/office/drawing/2014/main" id="{B9E5665B-0E02-4022-815F-09FAFD580132}"/>
              </a:ext>
            </a:extLst>
          </p:cNvPr>
          <p:cNvSpPr txBox="1"/>
          <p:nvPr/>
        </p:nvSpPr>
        <p:spPr>
          <a:xfrm>
            <a:off x="2049194" y="4265772"/>
            <a:ext cx="5811315"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Build capability for taking health technology research into the commercial arena and accelerate opportunities. </a:t>
            </a:r>
          </a:p>
        </p:txBody>
      </p:sp>
      <p:sp>
        <p:nvSpPr>
          <p:cNvPr id="57" name="TextBox 4">
            <a:extLst>
              <a:ext uri="{FF2B5EF4-FFF2-40B4-BE49-F238E27FC236}">
                <a16:creationId xmlns:a16="http://schemas.microsoft.com/office/drawing/2014/main" id="{DE180C0C-1130-4772-BAD2-843636DBEA2D}"/>
              </a:ext>
            </a:extLst>
          </p:cNvPr>
          <p:cNvSpPr txBox="1"/>
          <p:nvPr/>
        </p:nvSpPr>
        <p:spPr>
          <a:xfrm>
            <a:off x="2049194" y="8467488"/>
            <a:ext cx="6011820" cy="1107996"/>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Provide resources, </a:t>
            </a:r>
            <a:r>
              <a:rPr kumimoji="0" lang="en-US" sz="2400" b="0" i="0" u="none" strike="noStrike" kern="1200" cap="none" spc="0" normalizeH="0" baseline="0" noProof="0" dirty="0" err="1">
                <a:ln>
                  <a:noFill/>
                </a:ln>
                <a:solidFill>
                  <a:srgbClr val="3B3B3B"/>
                </a:solidFill>
                <a:effectLst/>
                <a:uLnTx/>
                <a:uFillTx/>
                <a:latin typeface="Calibri Light" panose="020F0302020204030204" pitchFamily="34" charset="0"/>
                <a:ea typeface="+mn-ea"/>
                <a:cs typeface="Calibri Light" panose="020F0302020204030204" pitchFamily="34" charset="0"/>
              </a:rPr>
              <a:t>programmes</a:t>
            </a: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 and networks to support better navigation of the commercialisation process.  </a:t>
            </a:r>
          </a:p>
        </p:txBody>
      </p:sp>
      <p:pic>
        <p:nvPicPr>
          <p:cNvPr id="3" name="Picture 2" descr="A person with long hair smiling&#10;&#10;Description automatically generated with low confidence">
            <a:extLst>
              <a:ext uri="{FF2B5EF4-FFF2-40B4-BE49-F238E27FC236}">
                <a16:creationId xmlns:a16="http://schemas.microsoft.com/office/drawing/2014/main" id="{09B7E3DD-EDC2-4917-9DBF-095417C0F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 t="7663" r="608" b="24469"/>
          <a:stretch/>
        </p:blipFill>
        <p:spPr>
          <a:xfrm>
            <a:off x="15343406" y="881748"/>
            <a:ext cx="603227" cy="614095"/>
          </a:xfrm>
          <a:prstGeom prst="ellipse">
            <a:avLst/>
          </a:prstGeom>
          <a:ln w="63500" cap="rnd">
            <a:noFill/>
          </a:ln>
          <a:effectLst/>
        </p:spPr>
      </p:pic>
      <p:pic>
        <p:nvPicPr>
          <p:cNvPr id="7" name="Picture 6" descr="A person smiling for the camera&#10;&#10;Description automatically generated with medium confidence">
            <a:extLst>
              <a:ext uri="{FF2B5EF4-FFF2-40B4-BE49-F238E27FC236}">
                <a16:creationId xmlns:a16="http://schemas.microsoft.com/office/drawing/2014/main" id="{1F2A05CF-2E21-4C39-B2E6-80DB99A29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8251" y="1825385"/>
            <a:ext cx="661995" cy="661995"/>
          </a:xfrm>
          <a:prstGeom prst="ellipse">
            <a:avLst/>
          </a:prstGeom>
          <a:ln w="63500" cap="rnd">
            <a:noFill/>
          </a:ln>
          <a:effectLst/>
        </p:spPr>
      </p:pic>
      <p:pic>
        <p:nvPicPr>
          <p:cNvPr id="11" name="Picture 10" descr="A person smiling for the camera&#10;&#10;Description automatically generated with medium confidence">
            <a:extLst>
              <a:ext uri="{FF2B5EF4-FFF2-40B4-BE49-F238E27FC236}">
                <a16:creationId xmlns:a16="http://schemas.microsoft.com/office/drawing/2014/main" id="{1D42FB30-D206-4638-80A0-72A4ED9DE0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4857" y="857799"/>
            <a:ext cx="661996" cy="661996"/>
          </a:xfrm>
          <a:prstGeom prst="ellipse">
            <a:avLst/>
          </a:prstGeom>
          <a:ln w="63500" cap="rnd">
            <a:noFill/>
          </a:ln>
          <a:effectLst/>
        </p:spPr>
      </p:pic>
      <p:grpSp>
        <p:nvGrpSpPr>
          <p:cNvPr id="67" name="Group 6">
            <a:extLst>
              <a:ext uri="{FF2B5EF4-FFF2-40B4-BE49-F238E27FC236}">
                <a16:creationId xmlns:a16="http://schemas.microsoft.com/office/drawing/2014/main" id="{7456A8E1-7B4F-4494-AA25-82B44D82B98A}"/>
              </a:ext>
            </a:extLst>
          </p:cNvPr>
          <p:cNvGrpSpPr/>
          <p:nvPr/>
        </p:nvGrpSpPr>
        <p:grpSpPr>
          <a:xfrm>
            <a:off x="15163800" y="1708937"/>
            <a:ext cx="2631996" cy="890581"/>
            <a:chOff x="0" y="0"/>
            <a:chExt cx="3688390" cy="1248029"/>
          </a:xfrm>
        </p:grpSpPr>
        <p:sp>
          <p:nvSpPr>
            <p:cNvPr id="70" name="Freeform 7">
              <a:extLst>
                <a:ext uri="{FF2B5EF4-FFF2-40B4-BE49-F238E27FC236}">
                  <a16:creationId xmlns:a16="http://schemas.microsoft.com/office/drawing/2014/main" id="{B05A5369-1135-40C4-A3AD-673C5DAB8625}"/>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4" name="Group 8">
            <a:extLst>
              <a:ext uri="{FF2B5EF4-FFF2-40B4-BE49-F238E27FC236}">
                <a16:creationId xmlns:a16="http://schemas.microsoft.com/office/drawing/2014/main" id="{D191A7B9-3812-40B6-9FD8-37ED4A040B43}"/>
              </a:ext>
            </a:extLst>
          </p:cNvPr>
          <p:cNvGrpSpPr>
            <a:grpSpLocks noChangeAspect="1"/>
          </p:cNvGrpSpPr>
          <p:nvPr/>
        </p:nvGrpSpPr>
        <p:grpSpPr>
          <a:xfrm>
            <a:off x="15349272" y="1863753"/>
            <a:ext cx="610602" cy="610600"/>
            <a:chOff x="0" y="0"/>
            <a:chExt cx="6350000" cy="6349975"/>
          </a:xfrm>
        </p:grpSpPr>
        <p:sp>
          <p:nvSpPr>
            <p:cNvPr id="75" name="Freeform 9">
              <a:extLst>
                <a:ext uri="{FF2B5EF4-FFF2-40B4-BE49-F238E27FC236}">
                  <a16:creationId xmlns:a16="http://schemas.microsoft.com/office/drawing/2014/main" id="{ABA52FC4-6F97-44ED-BDD9-DA978DDF8B0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31835" t="-7959" r="-23876" b="-47753"/>
              </a:stretch>
            </a:blipFill>
          </p:spPr>
        </p:sp>
      </p:grpSp>
      <p:sp>
        <p:nvSpPr>
          <p:cNvPr id="76" name="TextBox 39">
            <a:extLst>
              <a:ext uri="{FF2B5EF4-FFF2-40B4-BE49-F238E27FC236}">
                <a16:creationId xmlns:a16="http://schemas.microsoft.com/office/drawing/2014/main" id="{3C004FB7-4694-4EBD-8D2E-33389A489F20}"/>
              </a:ext>
            </a:extLst>
          </p:cNvPr>
          <p:cNvSpPr txBox="1"/>
          <p:nvPr/>
        </p:nvSpPr>
        <p:spPr>
          <a:xfrm>
            <a:off x="16086174" y="1941169"/>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Diana Siew</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414620788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71" name="Group 31">
            <a:extLst>
              <a:ext uri="{FF2B5EF4-FFF2-40B4-BE49-F238E27FC236}">
                <a16:creationId xmlns:a16="http://schemas.microsoft.com/office/drawing/2014/main" id="{8B5F6905-10BD-4678-B932-632AADBEB946}"/>
              </a:ext>
            </a:extLst>
          </p:cNvPr>
          <p:cNvGrpSpPr/>
          <p:nvPr/>
        </p:nvGrpSpPr>
        <p:grpSpPr>
          <a:xfrm>
            <a:off x="10563942" y="1979215"/>
            <a:ext cx="1645263" cy="620303"/>
            <a:chOff x="0" y="0"/>
            <a:chExt cx="3409443" cy="1283690"/>
          </a:xfrm>
          <a:solidFill>
            <a:srgbClr val="ED1D78"/>
          </a:solidFill>
        </p:grpSpPr>
        <p:sp>
          <p:nvSpPr>
            <p:cNvPr id="72" name="Freeform 32">
              <a:extLst>
                <a:ext uri="{FF2B5EF4-FFF2-40B4-BE49-F238E27FC236}">
                  <a16:creationId xmlns:a16="http://schemas.microsoft.com/office/drawing/2014/main" id="{B560C6E6-748E-469B-852F-B86493B5B8E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sp>
        <p:nvSpPr>
          <p:cNvPr id="39" name="TextBox 17">
            <a:extLst>
              <a:ext uri="{FF2B5EF4-FFF2-40B4-BE49-F238E27FC236}">
                <a16:creationId xmlns:a16="http://schemas.microsoft.com/office/drawing/2014/main" id="{5629B68B-14C2-48D7-8FE6-4ED864718D58}"/>
              </a:ext>
            </a:extLst>
          </p:cNvPr>
          <p:cNvSpPr txBox="1"/>
          <p:nvPr/>
        </p:nvSpPr>
        <p:spPr>
          <a:xfrm rot="16200000">
            <a:off x="8710689" y="3403672"/>
            <a:ext cx="2273211"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Comms</a:t>
            </a:r>
          </a:p>
        </p:txBody>
      </p:sp>
      <p:cxnSp>
        <p:nvCxnSpPr>
          <p:cNvPr id="5" name="Straight Connector 4">
            <a:extLst>
              <a:ext uri="{FF2B5EF4-FFF2-40B4-BE49-F238E27FC236}">
                <a16:creationId xmlns:a16="http://schemas.microsoft.com/office/drawing/2014/main" id="{4D6024EF-FBBF-4C5D-91CB-3D4E43CA2469}"/>
              </a:ext>
            </a:extLst>
          </p:cNvPr>
          <p:cNvCxnSpPr>
            <a:cxnSpLocks/>
          </p:cNvCxnSpPr>
          <p:nvPr/>
        </p:nvCxnSpPr>
        <p:spPr>
          <a:xfrm>
            <a:off x="10308790" y="2986612"/>
            <a:ext cx="0" cy="200520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grpSp>
        <p:nvGrpSpPr>
          <p:cNvPr id="45" name="Group 2">
            <a:extLst>
              <a:ext uri="{FF2B5EF4-FFF2-40B4-BE49-F238E27FC236}">
                <a16:creationId xmlns:a16="http://schemas.microsoft.com/office/drawing/2014/main" id="{C29FBEB0-6F42-43B2-BFD5-4D101DD33BF6}"/>
              </a:ext>
            </a:extLst>
          </p:cNvPr>
          <p:cNvGrpSpPr/>
          <p:nvPr/>
        </p:nvGrpSpPr>
        <p:grpSpPr>
          <a:xfrm>
            <a:off x="2001778" y="1979215"/>
            <a:ext cx="1647509" cy="620303"/>
            <a:chOff x="0" y="0"/>
            <a:chExt cx="3409443" cy="1283690"/>
          </a:xfrm>
          <a:solidFill>
            <a:schemeClr val="bg1"/>
          </a:solidFill>
        </p:grpSpPr>
        <p:sp>
          <p:nvSpPr>
            <p:cNvPr id="46" name="Freeform 3">
              <a:extLst>
                <a:ext uri="{FF2B5EF4-FFF2-40B4-BE49-F238E27FC236}">
                  <a16:creationId xmlns:a16="http://schemas.microsoft.com/office/drawing/2014/main" id="{A1AC5008-7313-4F59-A664-8DFCD7EB6BBA}"/>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a:ln>
              <a:noFill/>
            </a:ln>
          </p:spPr>
        </p:sp>
      </p:grpSp>
      <p:grpSp>
        <p:nvGrpSpPr>
          <p:cNvPr id="47" name="Group 4">
            <a:extLst>
              <a:ext uri="{FF2B5EF4-FFF2-40B4-BE49-F238E27FC236}">
                <a16:creationId xmlns:a16="http://schemas.microsoft.com/office/drawing/2014/main" id="{675B0CA5-9DDB-49B3-8AFF-21878D06BF0A}"/>
              </a:ext>
            </a:extLst>
          </p:cNvPr>
          <p:cNvGrpSpPr/>
          <p:nvPr/>
        </p:nvGrpSpPr>
        <p:grpSpPr>
          <a:xfrm>
            <a:off x="3714972" y="1979215"/>
            <a:ext cx="1645268" cy="620303"/>
            <a:chOff x="0" y="0"/>
            <a:chExt cx="3409443" cy="1283690"/>
          </a:xfrm>
          <a:solidFill>
            <a:schemeClr val="bg1"/>
          </a:solidFill>
        </p:grpSpPr>
        <p:sp>
          <p:nvSpPr>
            <p:cNvPr id="48" name="Freeform 5">
              <a:extLst>
                <a:ext uri="{FF2B5EF4-FFF2-40B4-BE49-F238E27FC236}">
                  <a16:creationId xmlns:a16="http://schemas.microsoft.com/office/drawing/2014/main" id="{A84E3BB3-5713-4DD2-AD61-36DB930C4C86}"/>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49" name="Group 6">
            <a:extLst>
              <a:ext uri="{FF2B5EF4-FFF2-40B4-BE49-F238E27FC236}">
                <a16:creationId xmlns:a16="http://schemas.microsoft.com/office/drawing/2014/main" id="{7467D771-DAC9-439D-B22B-E60BA192002A}"/>
              </a:ext>
            </a:extLst>
          </p:cNvPr>
          <p:cNvGrpSpPr/>
          <p:nvPr/>
        </p:nvGrpSpPr>
        <p:grpSpPr>
          <a:xfrm>
            <a:off x="7139117" y="1979215"/>
            <a:ext cx="1645268" cy="620303"/>
            <a:chOff x="0" y="0"/>
            <a:chExt cx="3409443" cy="1283690"/>
          </a:xfrm>
        </p:grpSpPr>
        <p:sp>
          <p:nvSpPr>
            <p:cNvPr id="50" name="Freeform 7">
              <a:extLst>
                <a:ext uri="{FF2B5EF4-FFF2-40B4-BE49-F238E27FC236}">
                  <a16:creationId xmlns:a16="http://schemas.microsoft.com/office/drawing/2014/main" id="{5915D66E-302F-4F43-BE58-DD7980763911}"/>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51" name="Group 14">
            <a:extLst>
              <a:ext uri="{FF2B5EF4-FFF2-40B4-BE49-F238E27FC236}">
                <a16:creationId xmlns:a16="http://schemas.microsoft.com/office/drawing/2014/main" id="{7DF838A1-69D5-4444-B175-EA8A2CD4160B}"/>
              </a:ext>
            </a:extLst>
          </p:cNvPr>
          <p:cNvGrpSpPr/>
          <p:nvPr/>
        </p:nvGrpSpPr>
        <p:grpSpPr>
          <a:xfrm>
            <a:off x="5428164" y="1979215"/>
            <a:ext cx="1645268" cy="620303"/>
            <a:chOff x="0" y="0"/>
            <a:chExt cx="3409443" cy="1283690"/>
          </a:xfrm>
          <a:solidFill>
            <a:schemeClr val="bg1"/>
          </a:solidFill>
        </p:grpSpPr>
        <p:sp>
          <p:nvSpPr>
            <p:cNvPr id="52" name="Freeform 15">
              <a:extLst>
                <a:ext uri="{FF2B5EF4-FFF2-40B4-BE49-F238E27FC236}">
                  <a16:creationId xmlns:a16="http://schemas.microsoft.com/office/drawing/2014/main" id="{4C955D27-DB78-4D41-B49A-94E36C2A3E55}"/>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2" name="Group 31">
            <a:extLst>
              <a:ext uri="{FF2B5EF4-FFF2-40B4-BE49-F238E27FC236}">
                <a16:creationId xmlns:a16="http://schemas.microsoft.com/office/drawing/2014/main" id="{00A4919D-08F8-47C1-9F5B-93642457A26C}"/>
              </a:ext>
            </a:extLst>
          </p:cNvPr>
          <p:cNvGrpSpPr/>
          <p:nvPr/>
        </p:nvGrpSpPr>
        <p:grpSpPr>
          <a:xfrm>
            <a:off x="8850070" y="1979215"/>
            <a:ext cx="1645263" cy="620303"/>
            <a:chOff x="0" y="0"/>
            <a:chExt cx="3409443" cy="1283690"/>
          </a:xfrm>
          <a:solidFill>
            <a:schemeClr val="bg1"/>
          </a:solidFill>
        </p:grpSpPr>
        <p:sp>
          <p:nvSpPr>
            <p:cNvPr id="63" name="Freeform 32">
              <a:extLst>
                <a:ext uri="{FF2B5EF4-FFF2-40B4-BE49-F238E27FC236}">
                  <a16:creationId xmlns:a16="http://schemas.microsoft.com/office/drawing/2014/main" id="{95E16301-8424-460F-9F9B-B870892D3CBB}"/>
                </a:ext>
              </a:extLst>
            </p:cNvPr>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68" name="Group 65">
            <a:extLst>
              <a:ext uri="{FF2B5EF4-FFF2-40B4-BE49-F238E27FC236}">
                <a16:creationId xmlns:a16="http://schemas.microsoft.com/office/drawing/2014/main" id="{281E78FB-BEC2-4A7E-ADD5-45642B40E951}"/>
              </a:ext>
            </a:extLst>
          </p:cNvPr>
          <p:cNvGrpSpPr/>
          <p:nvPr/>
        </p:nvGrpSpPr>
        <p:grpSpPr>
          <a:xfrm>
            <a:off x="1030693" y="1979215"/>
            <a:ext cx="903068" cy="625437"/>
            <a:chOff x="0" y="0"/>
            <a:chExt cx="1524627" cy="1055911"/>
          </a:xfrm>
        </p:grpSpPr>
        <p:sp>
          <p:nvSpPr>
            <p:cNvPr id="69" name="Freeform 66">
              <a:extLst>
                <a:ext uri="{FF2B5EF4-FFF2-40B4-BE49-F238E27FC236}">
                  <a16:creationId xmlns:a16="http://schemas.microsoft.com/office/drawing/2014/main" id="{16B6CDFC-7530-4A03-8086-95A8388C7EB6}"/>
                </a:ext>
              </a:extLst>
            </p:cNvPr>
            <p:cNvSpPr/>
            <p:nvPr/>
          </p:nvSpPr>
          <p:spPr>
            <a:xfrm>
              <a:off x="0" y="0"/>
              <a:ext cx="1524627" cy="1055911"/>
            </a:xfrm>
            <a:custGeom>
              <a:avLst/>
              <a:gdLst/>
              <a:ahLst/>
              <a:cxnLst/>
              <a:rect l="l" t="t" r="r" b="b"/>
              <a:pathLst>
                <a:path w="1524627" h="1055911">
                  <a:moveTo>
                    <a:pt x="1400167" y="1055911"/>
                  </a:moveTo>
                  <a:lnTo>
                    <a:pt x="124460" y="1055911"/>
                  </a:lnTo>
                  <a:cubicBezTo>
                    <a:pt x="55880" y="1055911"/>
                    <a:pt x="0" y="1000031"/>
                    <a:pt x="0" y="931451"/>
                  </a:cubicBezTo>
                  <a:lnTo>
                    <a:pt x="0" y="124460"/>
                  </a:lnTo>
                  <a:cubicBezTo>
                    <a:pt x="0" y="55880"/>
                    <a:pt x="55880" y="0"/>
                    <a:pt x="124460" y="0"/>
                  </a:cubicBezTo>
                  <a:lnTo>
                    <a:pt x="1400167" y="0"/>
                  </a:lnTo>
                  <a:cubicBezTo>
                    <a:pt x="1468747" y="0"/>
                    <a:pt x="1524627" y="55880"/>
                    <a:pt x="1524627" y="124460"/>
                  </a:cubicBezTo>
                  <a:lnTo>
                    <a:pt x="1524627" y="931451"/>
                  </a:lnTo>
                  <a:cubicBezTo>
                    <a:pt x="1524627" y="1000031"/>
                    <a:pt x="1468747" y="1055911"/>
                    <a:pt x="1400167" y="1055911"/>
                  </a:cubicBezTo>
                  <a:close/>
                </a:path>
              </a:pathLst>
            </a:custGeom>
            <a:solidFill>
              <a:srgbClr val="40245E"/>
            </a:solidFill>
          </p:spPr>
        </p:sp>
      </p:grpSp>
      <p:sp>
        <p:nvSpPr>
          <p:cNvPr id="73" name="TextBox 17">
            <a:extLst>
              <a:ext uri="{FF2B5EF4-FFF2-40B4-BE49-F238E27FC236}">
                <a16:creationId xmlns:a16="http://schemas.microsoft.com/office/drawing/2014/main" id="{F94599D8-5B88-46CE-8677-BBD3D22D1AEC}"/>
              </a:ext>
            </a:extLst>
          </p:cNvPr>
          <p:cNvSpPr txBox="1"/>
          <p:nvPr/>
        </p:nvSpPr>
        <p:spPr>
          <a:xfrm>
            <a:off x="1030692" y="915281"/>
            <a:ext cx="13294902" cy="1011431"/>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ED1D78"/>
                </a:solidFill>
                <a:effectLst/>
                <a:uLnTx/>
                <a:uFillTx/>
                <a:latin typeface="Calibri" panose="020F0502020204030204" pitchFamily="34" charset="0"/>
                <a:ea typeface="+mn-ea"/>
                <a:cs typeface="Calibri" panose="020F0502020204030204" pitchFamily="34" charset="0"/>
              </a:rPr>
              <a:t>Project Operations</a:t>
            </a:r>
          </a:p>
        </p:txBody>
      </p:sp>
      <p:grpSp>
        <p:nvGrpSpPr>
          <p:cNvPr id="58" name="Group 18">
            <a:extLst>
              <a:ext uri="{FF2B5EF4-FFF2-40B4-BE49-F238E27FC236}">
                <a16:creationId xmlns:a16="http://schemas.microsoft.com/office/drawing/2014/main" id="{D6F8398D-C48F-4D29-B41C-A5B0F5E1ADD9}"/>
              </a:ext>
            </a:extLst>
          </p:cNvPr>
          <p:cNvGrpSpPr/>
          <p:nvPr/>
        </p:nvGrpSpPr>
        <p:grpSpPr>
          <a:xfrm>
            <a:off x="12583751" y="1701822"/>
            <a:ext cx="2631996" cy="890581"/>
            <a:chOff x="0" y="0"/>
            <a:chExt cx="3688390" cy="1248029"/>
          </a:xfrm>
        </p:grpSpPr>
        <p:sp>
          <p:nvSpPr>
            <p:cNvPr id="59" name="Freeform 19">
              <a:extLst>
                <a:ext uri="{FF2B5EF4-FFF2-40B4-BE49-F238E27FC236}">
                  <a16:creationId xmlns:a16="http://schemas.microsoft.com/office/drawing/2014/main" id="{947A3659-B0B3-4872-81F6-47DD1B3A9A0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0" name="Group 22">
            <a:extLst>
              <a:ext uri="{FF2B5EF4-FFF2-40B4-BE49-F238E27FC236}">
                <a16:creationId xmlns:a16="http://schemas.microsoft.com/office/drawing/2014/main" id="{1689BEB0-4FD8-4F73-AD59-CAFFE52DC5F3}"/>
              </a:ext>
            </a:extLst>
          </p:cNvPr>
          <p:cNvGrpSpPr/>
          <p:nvPr/>
        </p:nvGrpSpPr>
        <p:grpSpPr>
          <a:xfrm>
            <a:off x="12582845" y="743208"/>
            <a:ext cx="2631996" cy="890581"/>
            <a:chOff x="0" y="0"/>
            <a:chExt cx="3688390" cy="1248029"/>
          </a:xfrm>
        </p:grpSpPr>
        <p:sp>
          <p:nvSpPr>
            <p:cNvPr id="64" name="Freeform 23">
              <a:extLst>
                <a:ext uri="{FF2B5EF4-FFF2-40B4-BE49-F238E27FC236}">
                  <a16:creationId xmlns:a16="http://schemas.microsoft.com/office/drawing/2014/main" id="{C8B2409A-4D0C-49A1-9546-C5535CC9639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65" name="TextBox 42">
            <a:extLst>
              <a:ext uri="{FF2B5EF4-FFF2-40B4-BE49-F238E27FC236}">
                <a16:creationId xmlns:a16="http://schemas.microsoft.com/office/drawing/2014/main" id="{064CB662-396D-41B8-82D9-389AD5AC6249}"/>
              </a:ext>
            </a:extLst>
          </p:cNvPr>
          <p:cNvSpPr txBox="1"/>
          <p:nvPr/>
        </p:nvSpPr>
        <p:spPr>
          <a:xfrm>
            <a:off x="13534769" y="1968975"/>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Kate Ormerod</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66" name="TextBox 47">
            <a:extLst>
              <a:ext uri="{FF2B5EF4-FFF2-40B4-BE49-F238E27FC236}">
                <a16:creationId xmlns:a16="http://schemas.microsoft.com/office/drawing/2014/main" id="{220B112A-6BC8-41CC-9B4B-9D2E2016C604}"/>
              </a:ext>
            </a:extLst>
          </p:cNvPr>
          <p:cNvSpPr txBox="1"/>
          <p:nvPr/>
        </p:nvSpPr>
        <p:spPr>
          <a:xfrm>
            <a:off x="13534769" y="983314"/>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Natalie Solomona</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panose="020F0502020204030204" pitchFamily="34" charset="0"/>
                <a:ea typeface="+mn-ea"/>
                <a:cs typeface="Calibri" panose="020F05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grpSp>
        <p:nvGrpSpPr>
          <p:cNvPr id="36" name="Group 18">
            <a:extLst>
              <a:ext uri="{FF2B5EF4-FFF2-40B4-BE49-F238E27FC236}">
                <a16:creationId xmlns:a16="http://schemas.microsoft.com/office/drawing/2014/main" id="{DBA63D1B-6D00-42B9-9CB6-E1F93011A08D}"/>
              </a:ext>
            </a:extLst>
          </p:cNvPr>
          <p:cNvGrpSpPr/>
          <p:nvPr/>
        </p:nvGrpSpPr>
        <p:grpSpPr>
          <a:xfrm>
            <a:off x="15310425" y="748455"/>
            <a:ext cx="2631996" cy="890581"/>
            <a:chOff x="0" y="0"/>
            <a:chExt cx="3688390" cy="1248029"/>
          </a:xfrm>
        </p:grpSpPr>
        <p:sp>
          <p:nvSpPr>
            <p:cNvPr id="42" name="Freeform 19">
              <a:extLst>
                <a:ext uri="{FF2B5EF4-FFF2-40B4-BE49-F238E27FC236}">
                  <a16:creationId xmlns:a16="http://schemas.microsoft.com/office/drawing/2014/main" id="{325B9D06-9A19-45BD-B321-935553F3B9A8}"/>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sp>
        <p:nvSpPr>
          <p:cNvPr id="53" name="TextBox 42">
            <a:extLst>
              <a:ext uri="{FF2B5EF4-FFF2-40B4-BE49-F238E27FC236}">
                <a16:creationId xmlns:a16="http://schemas.microsoft.com/office/drawing/2014/main" id="{5DD75DB8-6DC3-4C0A-B1FE-A99DDA32E50E}"/>
              </a:ext>
            </a:extLst>
          </p:cNvPr>
          <p:cNvSpPr txBox="1"/>
          <p:nvPr/>
        </p:nvSpPr>
        <p:spPr>
          <a:xfrm>
            <a:off x="16261444" y="980687"/>
            <a:ext cx="1483063" cy="410369"/>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Ella Dixon</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FFFFFF"/>
                </a:solidFill>
                <a:effectLst/>
                <a:uLnTx/>
                <a:uFillTx/>
                <a:latin typeface="Calibri Light" panose="020F0302020204030204" pitchFamily="34" charset="0"/>
                <a:ea typeface="+mn-ea"/>
                <a:cs typeface="Calibri Light" panose="020F0302020204030204" pitchFamily="34" charset="0"/>
              </a:rPr>
              <a:t>UoA</a:t>
            </a:r>
            <a:endPar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pic>
        <p:nvPicPr>
          <p:cNvPr id="3" name="Picture 2" descr="A person with long hair smiling&#10;&#10;Description automatically generated with low confidence">
            <a:extLst>
              <a:ext uri="{FF2B5EF4-FFF2-40B4-BE49-F238E27FC236}">
                <a16:creationId xmlns:a16="http://schemas.microsoft.com/office/drawing/2014/main" id="{09B7E3DD-EDC2-4917-9DBF-095417C0F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 t="7663" r="608" b="24469"/>
          <a:stretch/>
        </p:blipFill>
        <p:spPr>
          <a:xfrm>
            <a:off x="15490031" y="886697"/>
            <a:ext cx="603227" cy="614095"/>
          </a:xfrm>
          <a:prstGeom prst="ellipse">
            <a:avLst/>
          </a:prstGeom>
          <a:ln w="63500" cap="rnd">
            <a:noFill/>
          </a:ln>
          <a:effectLst/>
        </p:spPr>
      </p:pic>
      <p:grpSp>
        <p:nvGrpSpPr>
          <p:cNvPr id="67" name="Group 6">
            <a:extLst>
              <a:ext uri="{FF2B5EF4-FFF2-40B4-BE49-F238E27FC236}">
                <a16:creationId xmlns:a16="http://schemas.microsoft.com/office/drawing/2014/main" id="{7456A8E1-7B4F-4494-AA25-82B44D82B98A}"/>
              </a:ext>
            </a:extLst>
          </p:cNvPr>
          <p:cNvGrpSpPr/>
          <p:nvPr/>
        </p:nvGrpSpPr>
        <p:grpSpPr>
          <a:xfrm>
            <a:off x="15310425" y="1744559"/>
            <a:ext cx="2631996" cy="890581"/>
            <a:chOff x="0" y="0"/>
            <a:chExt cx="3688390" cy="1248029"/>
          </a:xfrm>
        </p:grpSpPr>
        <p:sp>
          <p:nvSpPr>
            <p:cNvPr id="70" name="Freeform 7">
              <a:extLst>
                <a:ext uri="{FF2B5EF4-FFF2-40B4-BE49-F238E27FC236}">
                  <a16:creationId xmlns:a16="http://schemas.microsoft.com/office/drawing/2014/main" id="{B05A5369-1135-40C4-A3AD-673C5DAB8625}"/>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4" name="Group 8">
            <a:extLst>
              <a:ext uri="{FF2B5EF4-FFF2-40B4-BE49-F238E27FC236}">
                <a16:creationId xmlns:a16="http://schemas.microsoft.com/office/drawing/2014/main" id="{D191A7B9-3812-40B6-9FD8-37ED4A040B43}"/>
              </a:ext>
            </a:extLst>
          </p:cNvPr>
          <p:cNvGrpSpPr>
            <a:grpSpLocks noChangeAspect="1"/>
          </p:cNvGrpSpPr>
          <p:nvPr/>
        </p:nvGrpSpPr>
        <p:grpSpPr>
          <a:xfrm>
            <a:off x="15495897" y="1899375"/>
            <a:ext cx="610602" cy="610600"/>
            <a:chOff x="0" y="0"/>
            <a:chExt cx="6350000" cy="6349975"/>
          </a:xfrm>
        </p:grpSpPr>
        <p:sp>
          <p:nvSpPr>
            <p:cNvPr id="75" name="Freeform 9">
              <a:extLst>
                <a:ext uri="{FF2B5EF4-FFF2-40B4-BE49-F238E27FC236}">
                  <a16:creationId xmlns:a16="http://schemas.microsoft.com/office/drawing/2014/main" id="{ABA52FC4-6F97-44ED-BDD9-DA978DDF8B0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1835" t="-7959" r="-23876" b="-47753"/>
              </a:stretch>
            </a:blipFill>
          </p:spPr>
        </p:sp>
      </p:grpSp>
      <p:sp>
        <p:nvSpPr>
          <p:cNvPr id="76" name="TextBox 39">
            <a:extLst>
              <a:ext uri="{FF2B5EF4-FFF2-40B4-BE49-F238E27FC236}">
                <a16:creationId xmlns:a16="http://schemas.microsoft.com/office/drawing/2014/main" id="{3C004FB7-4694-4EBD-8D2E-33389A489F20}"/>
              </a:ext>
            </a:extLst>
          </p:cNvPr>
          <p:cNvSpPr txBox="1"/>
          <p:nvPr/>
        </p:nvSpPr>
        <p:spPr>
          <a:xfrm>
            <a:off x="16232799" y="1976791"/>
            <a:ext cx="1483063" cy="416592"/>
          </a:xfrm>
          <a:prstGeom prst="rect">
            <a:avLst/>
          </a:prstGeom>
        </p:spPr>
        <p:txBody>
          <a:bodyPr wrap="square"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Diana Siew</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Light" panose="020F0302020204030204" pitchFamily="34" charset="0"/>
                <a:ea typeface="+mn-ea"/>
                <a:cs typeface="Calibri Light" panose="020F0302020204030204" pitchFamily="34" charset="0"/>
              </a:rPr>
              <a:t>Co-lead (UoA)</a:t>
            </a:r>
          </a:p>
        </p:txBody>
      </p:sp>
      <p:grpSp>
        <p:nvGrpSpPr>
          <p:cNvPr id="44" name="Group 71">
            <a:extLst>
              <a:ext uri="{FF2B5EF4-FFF2-40B4-BE49-F238E27FC236}">
                <a16:creationId xmlns:a16="http://schemas.microsoft.com/office/drawing/2014/main" id="{BB4FA9F6-61CC-4B4F-B086-A42E859600BA}"/>
              </a:ext>
            </a:extLst>
          </p:cNvPr>
          <p:cNvGrpSpPr>
            <a:grpSpLocks noChangeAspect="1"/>
          </p:cNvGrpSpPr>
          <p:nvPr/>
        </p:nvGrpSpPr>
        <p:grpSpPr>
          <a:xfrm>
            <a:off x="12788541" y="1841812"/>
            <a:ext cx="610602" cy="610600"/>
            <a:chOff x="0" y="0"/>
            <a:chExt cx="6350000" cy="6349975"/>
          </a:xfrm>
        </p:grpSpPr>
        <p:sp>
          <p:nvSpPr>
            <p:cNvPr id="54" name="Freeform 72">
              <a:extLst>
                <a:ext uri="{FF2B5EF4-FFF2-40B4-BE49-F238E27FC236}">
                  <a16:creationId xmlns:a16="http://schemas.microsoft.com/office/drawing/2014/main" id="{5CF814CF-D5D0-48BD-85B9-5F8DDB7B80F8}"/>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9789" b="-23544"/>
              </a:stretch>
            </a:blipFill>
          </p:spPr>
        </p:sp>
      </p:grpSp>
      <p:grpSp>
        <p:nvGrpSpPr>
          <p:cNvPr id="77" name="Group 55">
            <a:extLst>
              <a:ext uri="{FF2B5EF4-FFF2-40B4-BE49-F238E27FC236}">
                <a16:creationId xmlns:a16="http://schemas.microsoft.com/office/drawing/2014/main" id="{D1B9FECA-ADEE-40E6-9EFB-581E7CBF6B06}"/>
              </a:ext>
            </a:extLst>
          </p:cNvPr>
          <p:cNvGrpSpPr>
            <a:grpSpLocks noChangeAspect="1"/>
          </p:cNvGrpSpPr>
          <p:nvPr/>
        </p:nvGrpSpPr>
        <p:grpSpPr>
          <a:xfrm>
            <a:off x="12788541" y="878568"/>
            <a:ext cx="610602" cy="610600"/>
            <a:chOff x="0" y="0"/>
            <a:chExt cx="6350000" cy="6349975"/>
          </a:xfrm>
        </p:grpSpPr>
        <p:sp>
          <p:nvSpPr>
            <p:cNvPr id="78" name="Freeform 56">
              <a:extLst>
                <a:ext uri="{FF2B5EF4-FFF2-40B4-BE49-F238E27FC236}">
                  <a16:creationId xmlns:a16="http://schemas.microsoft.com/office/drawing/2014/main" id="{48F78FAF-5A94-4804-A866-77C5D6B25FF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sp>
      </p:grpSp>
      <p:sp>
        <p:nvSpPr>
          <p:cNvPr id="43" name="TextBox 17">
            <a:extLst>
              <a:ext uri="{FF2B5EF4-FFF2-40B4-BE49-F238E27FC236}">
                <a16:creationId xmlns:a16="http://schemas.microsoft.com/office/drawing/2014/main" id="{35D52316-9344-43F2-B952-2C681CCC888D}"/>
              </a:ext>
            </a:extLst>
          </p:cNvPr>
          <p:cNvSpPr txBox="1"/>
          <p:nvPr/>
        </p:nvSpPr>
        <p:spPr>
          <a:xfrm rot="16200000">
            <a:off x="222579" y="8188595"/>
            <a:ext cx="2439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Support</a:t>
            </a:r>
          </a:p>
        </p:txBody>
      </p:sp>
      <p:cxnSp>
        <p:nvCxnSpPr>
          <p:cNvPr id="56" name="Straight Connector 55">
            <a:extLst>
              <a:ext uri="{FF2B5EF4-FFF2-40B4-BE49-F238E27FC236}">
                <a16:creationId xmlns:a16="http://schemas.microsoft.com/office/drawing/2014/main" id="{AADF1EDE-13B4-4E1A-A575-3D9B6035F8D5}"/>
              </a:ext>
            </a:extLst>
          </p:cNvPr>
          <p:cNvCxnSpPr>
            <a:cxnSpLocks/>
          </p:cNvCxnSpPr>
          <p:nvPr/>
        </p:nvCxnSpPr>
        <p:spPr>
          <a:xfrm>
            <a:off x="1903630" y="5540345"/>
            <a:ext cx="0" cy="431934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57" name="TextBox 17">
            <a:extLst>
              <a:ext uri="{FF2B5EF4-FFF2-40B4-BE49-F238E27FC236}">
                <a16:creationId xmlns:a16="http://schemas.microsoft.com/office/drawing/2014/main" id="{90B0E14F-CAE7-46CC-A6AB-DC4B8B5EFE12}"/>
              </a:ext>
            </a:extLst>
          </p:cNvPr>
          <p:cNvSpPr txBox="1"/>
          <p:nvPr/>
        </p:nvSpPr>
        <p:spPr>
          <a:xfrm rot="16200000">
            <a:off x="238628" y="3320722"/>
            <a:ext cx="2439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Events</a:t>
            </a:r>
          </a:p>
        </p:txBody>
      </p:sp>
      <p:cxnSp>
        <p:nvCxnSpPr>
          <p:cNvPr id="61" name="Straight Connector 60">
            <a:extLst>
              <a:ext uri="{FF2B5EF4-FFF2-40B4-BE49-F238E27FC236}">
                <a16:creationId xmlns:a16="http://schemas.microsoft.com/office/drawing/2014/main" id="{E0BEA8AB-07A0-4C9C-8CAB-DBA551BFB270}"/>
              </a:ext>
            </a:extLst>
          </p:cNvPr>
          <p:cNvCxnSpPr>
            <a:cxnSpLocks/>
          </p:cNvCxnSpPr>
          <p:nvPr/>
        </p:nvCxnSpPr>
        <p:spPr>
          <a:xfrm>
            <a:off x="1919679" y="2986612"/>
            <a:ext cx="0" cy="200520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79" name="TextBox 17">
            <a:extLst>
              <a:ext uri="{FF2B5EF4-FFF2-40B4-BE49-F238E27FC236}">
                <a16:creationId xmlns:a16="http://schemas.microsoft.com/office/drawing/2014/main" id="{2357C190-C072-49F1-9BEC-2015B5B05A14}"/>
              </a:ext>
            </a:extLst>
          </p:cNvPr>
          <p:cNvSpPr txBox="1"/>
          <p:nvPr/>
        </p:nvSpPr>
        <p:spPr>
          <a:xfrm rot="16200000">
            <a:off x="8043516" y="7617095"/>
            <a:ext cx="3582112" cy="903068"/>
          </a:xfrm>
          <a:prstGeom prst="rect">
            <a:avLst/>
          </a:prstGeom>
        </p:spPr>
        <p:txBody>
          <a:bodyPr wrap="square" lIns="0" tIns="0" rIns="0" bIns="0" rtlCol="0" anchor="t">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0255D"/>
                </a:solidFill>
                <a:effectLst/>
                <a:uLnTx/>
                <a:uFillTx/>
                <a:latin typeface="Calibri" panose="020F0502020204030204" pitchFamily="34" charset="0"/>
                <a:ea typeface="+mn-ea"/>
                <a:cs typeface="Calibri" panose="020F0502020204030204" pitchFamily="34" charset="0"/>
              </a:rPr>
              <a:t>Management</a:t>
            </a:r>
          </a:p>
        </p:txBody>
      </p:sp>
      <p:cxnSp>
        <p:nvCxnSpPr>
          <p:cNvPr id="80" name="Straight Connector 79">
            <a:extLst>
              <a:ext uri="{FF2B5EF4-FFF2-40B4-BE49-F238E27FC236}">
                <a16:creationId xmlns:a16="http://schemas.microsoft.com/office/drawing/2014/main" id="{C24E4DC1-71EB-4BD6-8605-09A9C3F90BA7}"/>
              </a:ext>
            </a:extLst>
          </p:cNvPr>
          <p:cNvCxnSpPr>
            <a:cxnSpLocks/>
          </p:cNvCxnSpPr>
          <p:nvPr/>
        </p:nvCxnSpPr>
        <p:spPr>
          <a:xfrm>
            <a:off x="10296067" y="5540345"/>
            <a:ext cx="0" cy="4319340"/>
          </a:xfrm>
          <a:prstGeom prst="line">
            <a:avLst/>
          </a:prstGeom>
          <a:ln>
            <a:solidFill>
              <a:srgbClr val="40255D"/>
            </a:solidFill>
          </a:ln>
        </p:spPr>
        <p:style>
          <a:lnRef idx="1">
            <a:schemeClr val="accent1"/>
          </a:lnRef>
          <a:fillRef idx="0">
            <a:schemeClr val="accent1"/>
          </a:fillRef>
          <a:effectRef idx="0">
            <a:schemeClr val="accent1"/>
          </a:effectRef>
          <a:fontRef idx="minor">
            <a:schemeClr val="tx1"/>
          </a:fontRef>
        </p:style>
      </p:cxnSp>
      <p:sp>
        <p:nvSpPr>
          <p:cNvPr id="81" name="TextBox 4">
            <a:extLst>
              <a:ext uri="{FF2B5EF4-FFF2-40B4-BE49-F238E27FC236}">
                <a16:creationId xmlns:a16="http://schemas.microsoft.com/office/drawing/2014/main" id="{05CB8B54-C597-490E-A692-C63F6973E71E}"/>
              </a:ext>
            </a:extLst>
          </p:cNvPr>
          <p:cNvSpPr txBox="1"/>
          <p:nvPr/>
        </p:nvSpPr>
        <p:spPr>
          <a:xfrm>
            <a:off x="10534773" y="8751689"/>
            <a:ext cx="7157629" cy="1107996"/>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New growth opportunities and funding streams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Tracking KPIs </a:t>
            </a:r>
          </a:p>
        </p:txBody>
      </p:sp>
      <p:sp>
        <p:nvSpPr>
          <p:cNvPr id="82" name="TextBox 4">
            <a:extLst>
              <a:ext uri="{FF2B5EF4-FFF2-40B4-BE49-F238E27FC236}">
                <a16:creationId xmlns:a16="http://schemas.microsoft.com/office/drawing/2014/main" id="{AF2274DC-0C0E-4F46-B16A-49DB33D8A80C}"/>
              </a:ext>
            </a:extLst>
          </p:cNvPr>
          <p:cNvSpPr txBox="1"/>
          <p:nvPr/>
        </p:nvSpPr>
        <p:spPr>
          <a:xfrm>
            <a:off x="2161777" y="3883816"/>
            <a:ext cx="7157629" cy="1107996"/>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ED1D78"/>
                </a:solidFill>
                <a:effectLst/>
                <a:uLnTx/>
                <a:uFillTx/>
                <a:latin typeface="Calibri Light" panose="020F0302020204030204" pitchFamily="34" charset="0"/>
                <a:ea typeface="+mn-ea"/>
                <a:cs typeface="Calibri Light" panose="020F0302020204030204" pitchFamily="34" charset="0"/>
              </a:rPr>
              <a:t>Annual conference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Showcases</a:t>
            </a:r>
          </a:p>
        </p:txBody>
      </p:sp>
      <p:sp>
        <p:nvSpPr>
          <p:cNvPr id="83" name="TextBox 4">
            <a:extLst>
              <a:ext uri="{FF2B5EF4-FFF2-40B4-BE49-F238E27FC236}">
                <a16:creationId xmlns:a16="http://schemas.microsoft.com/office/drawing/2014/main" id="{4008DCDB-8D40-4362-B1F7-0A44C327051B}"/>
              </a:ext>
            </a:extLst>
          </p:cNvPr>
          <p:cNvSpPr txBox="1"/>
          <p:nvPr/>
        </p:nvSpPr>
        <p:spPr>
          <a:xfrm>
            <a:off x="2186353" y="5797034"/>
            <a:ext cx="6271845" cy="4062651"/>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Coordination of modules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Financial and contracting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Coordination of exec team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Seeking new funding opportunities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Strategic lead for Aotearoa Brain Project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Travel</a:t>
            </a:r>
          </a:p>
        </p:txBody>
      </p:sp>
      <p:sp>
        <p:nvSpPr>
          <p:cNvPr id="84" name="TextBox 4">
            <a:extLst>
              <a:ext uri="{FF2B5EF4-FFF2-40B4-BE49-F238E27FC236}">
                <a16:creationId xmlns:a16="http://schemas.microsoft.com/office/drawing/2014/main" id="{A585951B-13AF-4A8C-9DF0-DEB212D949A3}"/>
              </a:ext>
            </a:extLst>
          </p:cNvPr>
          <p:cNvSpPr txBox="1"/>
          <p:nvPr/>
        </p:nvSpPr>
        <p:spPr>
          <a:xfrm>
            <a:off x="10550888" y="3145153"/>
            <a:ext cx="7157629" cy="1846659"/>
          </a:xfrm>
          <a:prstGeom prst="rect">
            <a:avLst/>
          </a:prstGeom>
        </p:spPr>
        <p:txBody>
          <a:bodyPr wrap="square" lIns="0" tIns="0" rIns="0" bIns="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Communications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3B3B3B"/>
              </a:solidFill>
              <a:latin typeface="Calibri Light" panose="020F0302020204030204" pitchFamily="34" charset="0"/>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Website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3B3B3B"/>
                </a:solidFill>
                <a:effectLst/>
                <a:uLnTx/>
                <a:uFillTx/>
                <a:latin typeface="Calibri Light" panose="020F0302020204030204" pitchFamily="34" charset="0"/>
                <a:ea typeface="+mn-ea"/>
                <a:cs typeface="Calibri Light" panose="020F0302020204030204" pitchFamily="34" charset="0"/>
              </a:rPr>
              <a:t>Monthly newsletters – MedTech Bites and BRNZ news</a:t>
            </a:r>
          </a:p>
        </p:txBody>
      </p:sp>
      <p:sp>
        <p:nvSpPr>
          <p:cNvPr id="85" name="Freeform 9">
            <a:extLst>
              <a:ext uri="{FF2B5EF4-FFF2-40B4-BE49-F238E27FC236}">
                <a16:creationId xmlns:a16="http://schemas.microsoft.com/office/drawing/2014/main" id="{E174D169-5FFC-4F5E-B73E-3465A5DDFD4D}"/>
              </a:ext>
            </a:extLst>
          </p:cNvPr>
          <p:cNvSpPr/>
          <p:nvPr/>
        </p:nvSpPr>
        <p:spPr>
          <a:xfrm>
            <a:off x="15310425" y="2740663"/>
            <a:ext cx="2632902" cy="890581"/>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sp>
        <p:nvSpPr>
          <p:cNvPr id="86" name="Freeform 11">
            <a:extLst>
              <a:ext uri="{FF2B5EF4-FFF2-40B4-BE49-F238E27FC236}">
                <a16:creationId xmlns:a16="http://schemas.microsoft.com/office/drawing/2014/main" id="{3542E855-4BAC-4B3C-9510-E4455A152BE6}"/>
              </a:ext>
            </a:extLst>
          </p:cNvPr>
          <p:cNvSpPr/>
          <p:nvPr/>
        </p:nvSpPr>
        <p:spPr>
          <a:xfrm>
            <a:off x="15530052" y="2880654"/>
            <a:ext cx="610602" cy="610600"/>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a:stretch>
          </a:blipFill>
        </p:spPr>
      </p:sp>
      <p:sp>
        <p:nvSpPr>
          <p:cNvPr id="87" name="TextBox 36">
            <a:extLst>
              <a:ext uri="{FF2B5EF4-FFF2-40B4-BE49-F238E27FC236}">
                <a16:creationId xmlns:a16="http://schemas.microsoft.com/office/drawing/2014/main" id="{248D6571-2606-44E5-B4CC-CE10C45AA850}"/>
              </a:ext>
            </a:extLst>
          </p:cNvPr>
          <p:cNvSpPr txBox="1"/>
          <p:nvPr/>
        </p:nvSpPr>
        <p:spPr>
          <a:xfrm>
            <a:off x="16239731" y="2972895"/>
            <a:ext cx="1483063" cy="416592"/>
          </a:xfrm>
          <a:prstGeom prst="rect">
            <a:avLst/>
          </a:prstGeom>
        </p:spPr>
        <p:txBody>
          <a:bodyPr lIns="0" tIns="0" rIns="0" bIns="0" rtlCol="0" anchor="t">
            <a:spAutoFit/>
          </a:bodyPr>
          <a:lstStyle/>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Bold"/>
                <a:ea typeface="+mn-ea"/>
                <a:cs typeface="+mn-cs"/>
              </a:rPr>
              <a:t>Peter Thorne </a:t>
            </a:r>
          </a:p>
          <a:p>
            <a:pPr marL="0" marR="0" lvl="0" indent="0" algn="ctr" defTabSz="914400" rtl="0" eaLnBrk="1" fontAlgn="auto" latinLnBrk="0" hangingPunct="1">
              <a:lnSpc>
                <a:spcPts val="1602"/>
              </a:lnSpc>
              <a:spcBef>
                <a:spcPts val="0"/>
              </a:spcBef>
              <a:spcAft>
                <a:spcPts val="0"/>
              </a:spcAft>
              <a:buClrTx/>
              <a:buSzTx/>
              <a:buFontTx/>
              <a:buNone/>
              <a:tabLst/>
              <a:defRPr/>
            </a:pP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Co-Lead (</a:t>
            </a:r>
            <a:r>
              <a:rPr kumimoji="0" lang="en-US" sz="1335" b="0" i="0" u="none" strike="noStrike" kern="1200" cap="none" spc="0" normalizeH="0" baseline="0" noProof="0" dirty="0" err="1">
                <a:ln>
                  <a:noFill/>
                </a:ln>
                <a:solidFill>
                  <a:srgbClr val="FFFFFF"/>
                </a:solidFill>
                <a:effectLst/>
                <a:uLnTx/>
                <a:uFillTx/>
                <a:latin typeface="Public Sans Thin"/>
                <a:ea typeface="+mn-ea"/>
                <a:cs typeface="+mn-cs"/>
              </a:rPr>
              <a:t>UoA</a:t>
            </a:r>
            <a:r>
              <a:rPr kumimoji="0" lang="en-US" sz="1335" b="0" i="0" u="none" strike="noStrike" kern="1200" cap="none" spc="0" normalizeH="0" baseline="0" noProof="0" dirty="0">
                <a:ln>
                  <a:noFill/>
                </a:ln>
                <a:solidFill>
                  <a:srgbClr val="FFFFFF"/>
                </a:solidFill>
                <a:effectLst/>
                <a:uLnTx/>
                <a:uFillTx/>
                <a:latin typeface="Public Sans Thin"/>
                <a:ea typeface="+mn-ea"/>
                <a:cs typeface="+mn-cs"/>
              </a:rPr>
              <a:t>)</a:t>
            </a:r>
          </a:p>
        </p:txBody>
      </p:sp>
    </p:spTree>
    <p:extLst>
      <p:ext uri="{BB962C8B-B14F-4D97-AF65-F5344CB8AC3E}">
        <p14:creationId xmlns:p14="http://schemas.microsoft.com/office/powerpoint/2010/main" val="28715011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4A653C94-B5FC-F647-8961-658FA1613ADC}"/>
              </a:ext>
            </a:extLst>
          </p:cNvPr>
          <p:cNvGrpSpPr/>
          <p:nvPr/>
        </p:nvGrpSpPr>
        <p:grpSpPr>
          <a:xfrm>
            <a:off x="685800" y="876300"/>
            <a:ext cx="16230600" cy="5075967"/>
            <a:chOff x="925983" y="2743838"/>
            <a:chExt cx="16230600" cy="5075967"/>
          </a:xfrm>
        </p:grpSpPr>
        <p:sp>
          <p:nvSpPr>
            <p:cNvPr id="43" name="TextBox 43"/>
            <p:cNvSpPr txBox="1"/>
            <p:nvPr/>
          </p:nvSpPr>
          <p:spPr>
            <a:xfrm>
              <a:off x="925983" y="2743838"/>
              <a:ext cx="16230600" cy="1998881"/>
            </a:xfrm>
            <a:prstGeom prst="rect">
              <a:avLst/>
            </a:prstGeom>
          </p:spPr>
          <p:txBody>
            <a:bodyPr wrap="square" lIns="0" tIns="0" rIns="0" bIns="0" rtlCol="0" anchor="t">
              <a:spAutoFit/>
            </a:bodyPr>
            <a:lstStyle/>
            <a:p>
              <a:pPr>
                <a:lnSpc>
                  <a:spcPts val="7699"/>
                </a:lnSpc>
              </a:pPr>
              <a:r>
                <a:rPr lang="en-US" sz="8000" b="1" dirty="0">
                  <a:solidFill>
                    <a:srgbClr val="3B3B3B"/>
                  </a:solidFill>
                  <a:latin typeface="Calibri" panose="020F0502020204030204" pitchFamily="34" charset="0"/>
                  <a:cs typeface="Calibri" panose="020F0502020204030204" pitchFamily="34" charset="0"/>
                </a:rPr>
                <a:t>Executive – </a:t>
              </a:r>
              <a:r>
                <a:rPr lang="en-US" sz="8000" b="1" dirty="0">
                  <a:solidFill>
                    <a:srgbClr val="ED1D78"/>
                  </a:solidFill>
                  <a:latin typeface="Calibri" panose="020F0502020204030204" pitchFamily="34" charset="0"/>
                  <a:cs typeface="Calibri" panose="020F0502020204030204" pitchFamily="34" charset="0"/>
                </a:rPr>
                <a:t>HealthTech Capability Programme</a:t>
              </a:r>
            </a:p>
          </p:txBody>
        </p:sp>
        <p:grpSp>
          <p:nvGrpSpPr>
            <p:cNvPr id="44" name="Group 44"/>
            <p:cNvGrpSpPr/>
            <p:nvPr/>
          </p:nvGrpSpPr>
          <p:grpSpPr>
            <a:xfrm>
              <a:off x="12573000" y="5143500"/>
              <a:ext cx="4583583" cy="2676305"/>
              <a:chOff x="0" y="-38100"/>
              <a:chExt cx="6111445" cy="3568406"/>
            </a:xfrm>
          </p:grpSpPr>
          <p:sp>
            <p:nvSpPr>
              <p:cNvPr id="45" name="TextBox 45"/>
              <p:cNvSpPr txBox="1"/>
              <p:nvPr/>
            </p:nvSpPr>
            <p:spPr>
              <a:xfrm>
                <a:off x="0" y="-38100"/>
                <a:ext cx="6100656" cy="512961"/>
              </a:xfrm>
              <a:prstGeom prst="rect">
                <a:avLst/>
              </a:prstGeom>
            </p:spPr>
            <p:txBody>
              <a:bodyPr lIns="0" tIns="0" rIns="0" bIns="0" rtlCol="0" anchor="t">
                <a:spAutoFit/>
              </a:bodyPr>
              <a:lstStyle/>
              <a:p>
                <a:pPr>
                  <a:lnSpc>
                    <a:spcPts val="2954"/>
                  </a:lnSpc>
                </a:pPr>
                <a:r>
                  <a:rPr lang="en-US" sz="2800" b="1">
                    <a:solidFill>
                      <a:srgbClr val="EC1E79"/>
                    </a:solidFill>
                    <a:latin typeface="Calibri" panose="020F0502020204030204" pitchFamily="34" charset="0"/>
                    <a:cs typeface="Calibri" panose="020F0502020204030204" pitchFamily="34" charset="0"/>
                  </a:rPr>
                  <a:t>Responsibilities</a:t>
                </a:r>
              </a:p>
            </p:txBody>
          </p:sp>
          <p:sp>
            <p:nvSpPr>
              <p:cNvPr id="46" name="TextBox 46"/>
              <p:cNvSpPr txBox="1"/>
              <p:nvPr/>
            </p:nvSpPr>
            <p:spPr>
              <a:xfrm>
                <a:off x="10789" y="651997"/>
                <a:ext cx="6100656" cy="2878309"/>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HTCP KPIs and outcomes and modules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Oversight of modules</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Accountability for programme budget</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Reporting to TTM Board + </a:t>
                </a:r>
                <a:r>
                  <a:rPr lang="en-US" sz="2400" err="1">
                    <a:solidFill>
                      <a:srgbClr val="151515"/>
                    </a:solidFill>
                    <a:latin typeface="Calibri Light" panose="020F0302020204030204" pitchFamily="34" charset="0"/>
                    <a:cs typeface="Calibri Light" panose="020F0302020204030204" pitchFamily="34" charset="0"/>
                  </a:rPr>
                  <a:t>UoA</a:t>
                </a:r>
                <a:endParaRPr lang="en-US" sz="2400">
                  <a:solidFill>
                    <a:srgbClr val="151515"/>
                  </a:solidFill>
                  <a:latin typeface="Calibri Light" panose="020F0302020204030204" pitchFamily="34" charset="0"/>
                  <a:cs typeface="Calibri Light" panose="020F0302020204030204" pitchFamily="34" charset="0"/>
                </a:endParaRP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Meets monthly</a:t>
                </a:r>
              </a:p>
            </p:txBody>
          </p:sp>
        </p:grpSp>
        <p:grpSp>
          <p:nvGrpSpPr>
            <p:cNvPr id="51" name="Group 2">
              <a:extLst>
                <a:ext uri="{FF2B5EF4-FFF2-40B4-BE49-F238E27FC236}">
                  <a16:creationId xmlns:a16="http://schemas.microsoft.com/office/drawing/2014/main" id="{77CA8346-08F9-834B-B3A5-D21E98B01187}"/>
                </a:ext>
              </a:extLst>
            </p:cNvPr>
            <p:cNvGrpSpPr/>
            <p:nvPr/>
          </p:nvGrpSpPr>
          <p:grpSpPr>
            <a:xfrm>
              <a:off x="3821142" y="5172075"/>
              <a:ext cx="2631996" cy="890581"/>
              <a:chOff x="0" y="0"/>
              <a:chExt cx="3688390" cy="1248029"/>
            </a:xfrm>
          </p:grpSpPr>
          <p:sp>
            <p:nvSpPr>
              <p:cNvPr id="52" name="Freeform 3">
                <a:extLst>
                  <a:ext uri="{FF2B5EF4-FFF2-40B4-BE49-F238E27FC236}">
                    <a16:creationId xmlns:a16="http://schemas.microsoft.com/office/drawing/2014/main" id="{734886A0-4E73-A841-A123-741D858E6FB2}"/>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3" name="Group 4">
              <a:extLst>
                <a:ext uri="{FF2B5EF4-FFF2-40B4-BE49-F238E27FC236}">
                  <a16:creationId xmlns:a16="http://schemas.microsoft.com/office/drawing/2014/main" id="{34794565-BE7D-D742-B2AD-9DFA43016812}"/>
                </a:ext>
              </a:extLst>
            </p:cNvPr>
            <p:cNvGrpSpPr/>
            <p:nvPr/>
          </p:nvGrpSpPr>
          <p:grpSpPr>
            <a:xfrm>
              <a:off x="6716300" y="5172075"/>
              <a:ext cx="2631996" cy="890581"/>
              <a:chOff x="0" y="0"/>
              <a:chExt cx="3688390" cy="1248029"/>
            </a:xfrm>
          </p:grpSpPr>
          <p:sp>
            <p:nvSpPr>
              <p:cNvPr id="54" name="Freeform 5">
                <a:extLst>
                  <a:ext uri="{FF2B5EF4-FFF2-40B4-BE49-F238E27FC236}">
                    <a16:creationId xmlns:a16="http://schemas.microsoft.com/office/drawing/2014/main" id="{AE5A3140-F02D-3D4C-9EDB-C5ED1F6DB637}"/>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5" name="Group 6">
              <a:extLst>
                <a:ext uri="{FF2B5EF4-FFF2-40B4-BE49-F238E27FC236}">
                  <a16:creationId xmlns:a16="http://schemas.microsoft.com/office/drawing/2014/main" id="{6B2A21B2-58D6-3345-9ABB-E4EF9154D376}"/>
                </a:ext>
              </a:extLst>
            </p:cNvPr>
            <p:cNvGrpSpPr>
              <a:grpSpLocks noChangeAspect="1"/>
            </p:cNvGrpSpPr>
            <p:nvPr/>
          </p:nvGrpSpPr>
          <p:grpSpPr>
            <a:xfrm>
              <a:off x="6932643" y="5312066"/>
              <a:ext cx="610602" cy="610600"/>
              <a:chOff x="0" y="0"/>
              <a:chExt cx="6350000" cy="6349975"/>
            </a:xfrm>
          </p:grpSpPr>
          <p:sp>
            <p:nvSpPr>
              <p:cNvPr id="56" name="Freeform 7">
                <a:extLst>
                  <a:ext uri="{FF2B5EF4-FFF2-40B4-BE49-F238E27FC236}">
                    <a16:creationId xmlns:a16="http://schemas.microsoft.com/office/drawing/2014/main" id="{E22E6E13-2496-5748-BE8E-3AB72F9962A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3564" t="-6782" r="-13564" b="-20347"/>
                </a:stretch>
              </a:blipFill>
            </p:spPr>
          </p:sp>
        </p:grpSp>
        <p:grpSp>
          <p:nvGrpSpPr>
            <p:cNvPr id="57" name="Group 8">
              <a:extLst>
                <a:ext uri="{FF2B5EF4-FFF2-40B4-BE49-F238E27FC236}">
                  <a16:creationId xmlns:a16="http://schemas.microsoft.com/office/drawing/2014/main" id="{F3D709B2-7E4F-374D-838E-AD06ACEC996A}"/>
                </a:ext>
              </a:extLst>
            </p:cNvPr>
            <p:cNvGrpSpPr/>
            <p:nvPr/>
          </p:nvGrpSpPr>
          <p:grpSpPr>
            <a:xfrm>
              <a:off x="9611459" y="5172075"/>
              <a:ext cx="2631996" cy="890581"/>
              <a:chOff x="0" y="0"/>
              <a:chExt cx="3688390" cy="1248029"/>
            </a:xfrm>
          </p:grpSpPr>
          <p:sp>
            <p:nvSpPr>
              <p:cNvPr id="58" name="Freeform 9">
                <a:extLst>
                  <a:ext uri="{FF2B5EF4-FFF2-40B4-BE49-F238E27FC236}">
                    <a16:creationId xmlns:a16="http://schemas.microsoft.com/office/drawing/2014/main" id="{C1494CF4-8310-9146-8C97-3995A0D3F131}"/>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59" name="Group 10">
              <a:extLst>
                <a:ext uri="{FF2B5EF4-FFF2-40B4-BE49-F238E27FC236}">
                  <a16:creationId xmlns:a16="http://schemas.microsoft.com/office/drawing/2014/main" id="{96BE9CF7-008F-C447-B282-516E4AB7866F}"/>
                </a:ext>
              </a:extLst>
            </p:cNvPr>
            <p:cNvGrpSpPr>
              <a:grpSpLocks noChangeAspect="1"/>
            </p:cNvGrpSpPr>
            <p:nvPr/>
          </p:nvGrpSpPr>
          <p:grpSpPr>
            <a:xfrm>
              <a:off x="9831086" y="5312066"/>
              <a:ext cx="610602" cy="610600"/>
              <a:chOff x="0" y="0"/>
              <a:chExt cx="6350000" cy="6349975"/>
            </a:xfrm>
          </p:grpSpPr>
          <p:sp>
            <p:nvSpPr>
              <p:cNvPr id="60" name="Freeform 11">
                <a:extLst>
                  <a:ext uri="{FF2B5EF4-FFF2-40B4-BE49-F238E27FC236}">
                    <a16:creationId xmlns:a16="http://schemas.microsoft.com/office/drawing/2014/main" id="{C9147EE0-4BC6-9B47-A93E-1BD593B0B965}"/>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grpSp>
          <p:nvGrpSpPr>
            <p:cNvPr id="61" name="Group 12">
              <a:extLst>
                <a:ext uri="{FF2B5EF4-FFF2-40B4-BE49-F238E27FC236}">
                  <a16:creationId xmlns:a16="http://schemas.microsoft.com/office/drawing/2014/main" id="{20C21DA4-336D-344C-B9F7-F0E3689CD50C}"/>
                </a:ext>
              </a:extLst>
            </p:cNvPr>
            <p:cNvGrpSpPr/>
            <p:nvPr/>
          </p:nvGrpSpPr>
          <p:grpSpPr>
            <a:xfrm>
              <a:off x="925983" y="6340819"/>
              <a:ext cx="2631996" cy="890581"/>
              <a:chOff x="0" y="0"/>
              <a:chExt cx="3688390" cy="1248029"/>
            </a:xfrm>
          </p:grpSpPr>
          <p:sp>
            <p:nvSpPr>
              <p:cNvPr id="62" name="Freeform 13">
                <a:extLst>
                  <a:ext uri="{FF2B5EF4-FFF2-40B4-BE49-F238E27FC236}">
                    <a16:creationId xmlns:a16="http://schemas.microsoft.com/office/drawing/2014/main" id="{2F2613BD-6D52-F341-AA0D-8CB57739CD70}"/>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3" name="Group 14">
              <a:extLst>
                <a:ext uri="{FF2B5EF4-FFF2-40B4-BE49-F238E27FC236}">
                  <a16:creationId xmlns:a16="http://schemas.microsoft.com/office/drawing/2014/main" id="{71BAB5B5-B976-4043-9B42-0CF84844FD8E}"/>
                </a:ext>
              </a:extLst>
            </p:cNvPr>
            <p:cNvGrpSpPr>
              <a:grpSpLocks noChangeAspect="1"/>
            </p:cNvGrpSpPr>
            <p:nvPr/>
          </p:nvGrpSpPr>
          <p:grpSpPr>
            <a:xfrm>
              <a:off x="1123897" y="6480809"/>
              <a:ext cx="610602" cy="610600"/>
              <a:chOff x="0" y="0"/>
              <a:chExt cx="6350000" cy="6349975"/>
            </a:xfrm>
          </p:grpSpPr>
          <p:sp>
            <p:nvSpPr>
              <p:cNvPr id="64" name="Freeform 15">
                <a:extLst>
                  <a:ext uri="{FF2B5EF4-FFF2-40B4-BE49-F238E27FC236}">
                    <a16:creationId xmlns:a16="http://schemas.microsoft.com/office/drawing/2014/main" id="{EED3B1E8-0EDC-A545-A883-84FE23AC6CEE}"/>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a:stretch>
              </a:blipFill>
            </p:spPr>
          </p:sp>
        </p:grpSp>
        <p:grpSp>
          <p:nvGrpSpPr>
            <p:cNvPr id="65" name="Group 16">
              <a:extLst>
                <a:ext uri="{FF2B5EF4-FFF2-40B4-BE49-F238E27FC236}">
                  <a16:creationId xmlns:a16="http://schemas.microsoft.com/office/drawing/2014/main" id="{9EACFB4A-FEC3-464F-9CD9-806C9B5D97D5}"/>
                </a:ext>
              </a:extLst>
            </p:cNvPr>
            <p:cNvGrpSpPr/>
            <p:nvPr/>
          </p:nvGrpSpPr>
          <p:grpSpPr>
            <a:xfrm>
              <a:off x="3821142" y="6340819"/>
              <a:ext cx="2631996" cy="890581"/>
              <a:chOff x="0" y="0"/>
              <a:chExt cx="3688390" cy="1248029"/>
            </a:xfrm>
          </p:grpSpPr>
          <p:sp>
            <p:nvSpPr>
              <p:cNvPr id="66" name="Freeform 17">
                <a:extLst>
                  <a:ext uri="{FF2B5EF4-FFF2-40B4-BE49-F238E27FC236}">
                    <a16:creationId xmlns:a16="http://schemas.microsoft.com/office/drawing/2014/main" id="{4E791C0D-408E-C84C-A8A7-7FCCF9AC810F}"/>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67" name="Group 18">
              <a:extLst>
                <a:ext uri="{FF2B5EF4-FFF2-40B4-BE49-F238E27FC236}">
                  <a16:creationId xmlns:a16="http://schemas.microsoft.com/office/drawing/2014/main" id="{2CB18EF3-8783-624B-A9EF-B84AD48E822C}"/>
                </a:ext>
              </a:extLst>
            </p:cNvPr>
            <p:cNvGrpSpPr>
              <a:grpSpLocks noChangeAspect="1"/>
            </p:cNvGrpSpPr>
            <p:nvPr/>
          </p:nvGrpSpPr>
          <p:grpSpPr>
            <a:xfrm>
              <a:off x="4019055" y="6480809"/>
              <a:ext cx="610602" cy="610600"/>
              <a:chOff x="0" y="0"/>
              <a:chExt cx="6350000" cy="6349975"/>
            </a:xfrm>
          </p:grpSpPr>
          <p:sp>
            <p:nvSpPr>
              <p:cNvPr id="68" name="Freeform 19">
                <a:extLst>
                  <a:ext uri="{FF2B5EF4-FFF2-40B4-BE49-F238E27FC236}">
                    <a16:creationId xmlns:a16="http://schemas.microsoft.com/office/drawing/2014/main" id="{74328275-5F87-4B4F-84D4-C057CC58AFF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3564" r="-8478" b="-22043"/>
                </a:stretch>
              </a:blipFill>
            </p:spPr>
          </p:sp>
        </p:grpSp>
        <p:grpSp>
          <p:nvGrpSpPr>
            <p:cNvPr id="69" name="Group 20">
              <a:extLst>
                <a:ext uri="{FF2B5EF4-FFF2-40B4-BE49-F238E27FC236}">
                  <a16:creationId xmlns:a16="http://schemas.microsoft.com/office/drawing/2014/main" id="{FA3534B9-D7B6-4640-990F-AA554CE8143D}"/>
                </a:ext>
              </a:extLst>
            </p:cNvPr>
            <p:cNvGrpSpPr/>
            <p:nvPr/>
          </p:nvGrpSpPr>
          <p:grpSpPr>
            <a:xfrm>
              <a:off x="6716300" y="6340819"/>
              <a:ext cx="2632902" cy="890581"/>
              <a:chOff x="0" y="0"/>
              <a:chExt cx="3689660" cy="1248029"/>
            </a:xfrm>
          </p:grpSpPr>
          <p:sp>
            <p:nvSpPr>
              <p:cNvPr id="70" name="Freeform 21">
                <a:extLst>
                  <a:ext uri="{FF2B5EF4-FFF2-40B4-BE49-F238E27FC236}">
                    <a16:creationId xmlns:a16="http://schemas.microsoft.com/office/drawing/2014/main" id="{E6A0A6C3-2C95-AA41-AB88-AB3CE0EB6FBA}"/>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3" name="Group 24">
              <a:extLst>
                <a:ext uri="{FF2B5EF4-FFF2-40B4-BE49-F238E27FC236}">
                  <a16:creationId xmlns:a16="http://schemas.microsoft.com/office/drawing/2014/main" id="{E5B3D7DD-B1F4-334C-8F1A-7A236F2894EF}"/>
                </a:ext>
              </a:extLst>
            </p:cNvPr>
            <p:cNvGrpSpPr/>
            <p:nvPr/>
          </p:nvGrpSpPr>
          <p:grpSpPr>
            <a:xfrm>
              <a:off x="9611459" y="6340819"/>
              <a:ext cx="2631996" cy="890581"/>
              <a:chOff x="0" y="0"/>
              <a:chExt cx="3688390" cy="1248029"/>
            </a:xfrm>
          </p:grpSpPr>
          <p:sp>
            <p:nvSpPr>
              <p:cNvPr id="74" name="Freeform 25">
                <a:extLst>
                  <a:ext uri="{FF2B5EF4-FFF2-40B4-BE49-F238E27FC236}">
                    <a16:creationId xmlns:a16="http://schemas.microsoft.com/office/drawing/2014/main" id="{DCF13864-D6B7-9540-808E-2D8472D723EE}"/>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75" name="Group 26">
              <a:extLst>
                <a:ext uri="{FF2B5EF4-FFF2-40B4-BE49-F238E27FC236}">
                  <a16:creationId xmlns:a16="http://schemas.microsoft.com/office/drawing/2014/main" id="{7FC5687D-457E-E24E-B47F-0D48A7DAEABB}"/>
                </a:ext>
              </a:extLst>
            </p:cNvPr>
            <p:cNvGrpSpPr>
              <a:grpSpLocks noChangeAspect="1"/>
            </p:cNvGrpSpPr>
            <p:nvPr/>
          </p:nvGrpSpPr>
          <p:grpSpPr>
            <a:xfrm>
              <a:off x="9809373" y="6480809"/>
              <a:ext cx="610602" cy="610600"/>
              <a:chOff x="0" y="0"/>
              <a:chExt cx="6350000" cy="6349975"/>
            </a:xfrm>
          </p:grpSpPr>
          <p:sp>
            <p:nvSpPr>
              <p:cNvPr id="76" name="Freeform 27">
                <a:extLst>
                  <a:ext uri="{FF2B5EF4-FFF2-40B4-BE49-F238E27FC236}">
                    <a16:creationId xmlns:a16="http://schemas.microsoft.com/office/drawing/2014/main" id="{685A9E1C-D3A4-3143-861C-E6841B7A6CE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p:spPr>
          </p:sp>
        </p:grpSp>
        <p:sp>
          <p:nvSpPr>
            <p:cNvPr id="77" name="TextBox 28">
              <a:extLst>
                <a:ext uri="{FF2B5EF4-FFF2-40B4-BE49-F238E27FC236}">
                  <a16:creationId xmlns:a16="http://schemas.microsoft.com/office/drawing/2014/main" id="{40B0FDA6-6219-744D-B89C-6F320D353A09}"/>
                </a:ext>
              </a:extLst>
            </p:cNvPr>
            <p:cNvSpPr txBox="1"/>
            <p:nvPr/>
          </p:nvSpPr>
          <p:spPr>
            <a:xfrm>
              <a:off x="4753732" y="5407816"/>
              <a:ext cx="1483063" cy="409575"/>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Natalie Solomona </a:t>
              </a:r>
              <a:r>
                <a:rPr lang="en-US" sz="1400">
                  <a:solidFill>
                    <a:srgbClr val="FFFFFF"/>
                  </a:solidFill>
                  <a:latin typeface="+mj-lt"/>
                </a:rPr>
                <a:t>Pacific (</a:t>
              </a:r>
              <a:r>
                <a:rPr lang="en-US" sz="1400" err="1">
                  <a:solidFill>
                    <a:srgbClr val="FFFFFF"/>
                  </a:solidFill>
                  <a:latin typeface="+mj-lt"/>
                </a:rPr>
                <a:t>UoA</a:t>
              </a:r>
              <a:r>
                <a:rPr lang="en-US" sz="1400">
                  <a:solidFill>
                    <a:srgbClr val="FFFFFF"/>
                  </a:solidFill>
                  <a:latin typeface="+mj-lt"/>
                </a:rPr>
                <a:t>)</a:t>
              </a:r>
            </a:p>
          </p:txBody>
        </p:sp>
        <p:grpSp>
          <p:nvGrpSpPr>
            <p:cNvPr id="78" name="Group 29">
              <a:extLst>
                <a:ext uri="{FF2B5EF4-FFF2-40B4-BE49-F238E27FC236}">
                  <a16:creationId xmlns:a16="http://schemas.microsoft.com/office/drawing/2014/main" id="{C36D4B7C-FAD9-C446-91AB-9360A54E0ADF}"/>
                </a:ext>
              </a:extLst>
            </p:cNvPr>
            <p:cNvGrpSpPr/>
            <p:nvPr/>
          </p:nvGrpSpPr>
          <p:grpSpPr>
            <a:xfrm>
              <a:off x="925983" y="5172075"/>
              <a:ext cx="2631996" cy="890581"/>
              <a:chOff x="0" y="0"/>
              <a:chExt cx="3509328" cy="1187441"/>
            </a:xfrm>
          </p:grpSpPr>
          <p:grpSp>
            <p:nvGrpSpPr>
              <p:cNvPr id="79" name="Group 30">
                <a:extLst>
                  <a:ext uri="{FF2B5EF4-FFF2-40B4-BE49-F238E27FC236}">
                    <a16:creationId xmlns:a16="http://schemas.microsoft.com/office/drawing/2014/main" id="{A0BA42A8-3603-1140-BC28-CE76F7C528C0}"/>
                  </a:ext>
                </a:extLst>
              </p:cNvPr>
              <p:cNvGrpSpPr/>
              <p:nvPr/>
            </p:nvGrpSpPr>
            <p:grpSpPr>
              <a:xfrm>
                <a:off x="0" y="0"/>
                <a:ext cx="3509328" cy="1187441"/>
                <a:chOff x="0" y="0"/>
                <a:chExt cx="3688390" cy="1248029"/>
              </a:xfrm>
            </p:grpSpPr>
            <p:sp>
              <p:nvSpPr>
                <p:cNvPr id="83" name="Freeform 31">
                  <a:extLst>
                    <a:ext uri="{FF2B5EF4-FFF2-40B4-BE49-F238E27FC236}">
                      <a16:creationId xmlns:a16="http://schemas.microsoft.com/office/drawing/2014/main" id="{8C249A8D-BAE5-D543-B71C-C3D2669F33D3}"/>
                    </a:ext>
                  </a:extLst>
                </p:cNvPr>
                <p:cNvSpPr/>
                <p:nvPr/>
              </p:nvSpPr>
              <p:spPr>
                <a:xfrm>
                  <a:off x="0" y="0"/>
                  <a:ext cx="3689660" cy="1248029"/>
                </a:xfrm>
                <a:custGeom>
                  <a:avLst/>
                  <a:gdLst/>
                  <a:ahLst/>
                  <a:cxnLst/>
                  <a:rect l="l" t="t" r="r" b="b"/>
                  <a:pathLst>
                    <a:path w="3689660" h="1248029">
                      <a:moveTo>
                        <a:pt x="3135940" y="1248029"/>
                      </a:moveTo>
                      <a:lnTo>
                        <a:pt x="553720" y="1248029"/>
                      </a:lnTo>
                      <a:cubicBezTo>
                        <a:pt x="247650" y="1248029"/>
                        <a:pt x="0" y="968640"/>
                        <a:pt x="0" y="624744"/>
                      </a:cubicBezTo>
                      <a:cubicBezTo>
                        <a:pt x="0" y="279415"/>
                        <a:pt x="247650" y="0"/>
                        <a:pt x="553720" y="0"/>
                      </a:cubicBezTo>
                      <a:lnTo>
                        <a:pt x="3135940" y="0"/>
                      </a:lnTo>
                      <a:cubicBezTo>
                        <a:pt x="3442010" y="0"/>
                        <a:pt x="3689660" y="279415"/>
                        <a:pt x="3689660" y="624744"/>
                      </a:cubicBezTo>
                      <a:cubicBezTo>
                        <a:pt x="3688390" y="968640"/>
                        <a:pt x="3440740" y="1248029"/>
                        <a:pt x="3135940" y="1248029"/>
                      </a:cubicBezTo>
                      <a:close/>
                    </a:path>
                  </a:pathLst>
                </a:custGeom>
                <a:solidFill>
                  <a:srgbClr val="EC1E79"/>
                </a:solidFill>
              </p:spPr>
            </p:sp>
          </p:grpSp>
          <p:grpSp>
            <p:nvGrpSpPr>
              <p:cNvPr id="80" name="Group 32">
                <a:extLst>
                  <a:ext uri="{FF2B5EF4-FFF2-40B4-BE49-F238E27FC236}">
                    <a16:creationId xmlns:a16="http://schemas.microsoft.com/office/drawing/2014/main" id="{61F595BF-7A16-D648-9356-83C7F1745192}"/>
                  </a:ext>
                </a:extLst>
              </p:cNvPr>
              <p:cNvGrpSpPr>
                <a:grpSpLocks noChangeAspect="1"/>
              </p:cNvGrpSpPr>
              <p:nvPr/>
            </p:nvGrpSpPr>
            <p:grpSpPr>
              <a:xfrm>
                <a:off x="302078" y="186654"/>
                <a:ext cx="814137" cy="814133"/>
                <a:chOff x="0" y="0"/>
                <a:chExt cx="6350000" cy="6349975"/>
              </a:xfrm>
            </p:grpSpPr>
            <p:sp>
              <p:nvSpPr>
                <p:cNvPr id="82" name="Freeform 33">
                  <a:extLst>
                    <a:ext uri="{FF2B5EF4-FFF2-40B4-BE49-F238E27FC236}">
                      <a16:creationId xmlns:a16="http://schemas.microsoft.com/office/drawing/2014/main" id="{B0174F03-BC08-BF44-A32F-77D3CF00A0D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l="-31835" t="-7959" r="-23876" b="-47753"/>
                  </a:stretch>
                </a:blipFill>
              </p:spPr>
            </p:sp>
          </p:grpSp>
          <p:sp>
            <p:nvSpPr>
              <p:cNvPr id="81" name="TextBox 34">
                <a:extLst>
                  <a:ext uri="{FF2B5EF4-FFF2-40B4-BE49-F238E27FC236}">
                    <a16:creationId xmlns:a16="http://schemas.microsoft.com/office/drawing/2014/main" id="{13B557FD-6BA7-444E-AFC7-8CAEF749ACB1}"/>
                  </a:ext>
                </a:extLst>
              </p:cNvPr>
              <p:cNvSpPr txBox="1"/>
              <p:nvPr/>
            </p:nvSpPr>
            <p:spPr>
              <a:xfrm>
                <a:off x="1229832" y="312818"/>
                <a:ext cx="1977418" cy="552281"/>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Diana Siew</a:t>
                </a:r>
              </a:p>
              <a:p>
                <a:pPr algn="ctr">
                  <a:lnSpc>
                    <a:spcPts val="1602"/>
                  </a:lnSpc>
                </a:pPr>
                <a:r>
                  <a:rPr lang="en-US" sz="1400">
                    <a:solidFill>
                      <a:srgbClr val="FFFFFF"/>
                    </a:solidFill>
                    <a:latin typeface="+mj-lt"/>
                  </a:rPr>
                  <a:t>(Co-Lead), </a:t>
                </a:r>
                <a:r>
                  <a:rPr lang="en-US" sz="1400" err="1">
                    <a:solidFill>
                      <a:srgbClr val="FFFFFF"/>
                    </a:solidFill>
                    <a:latin typeface="+mj-lt"/>
                  </a:rPr>
                  <a:t>UoA</a:t>
                </a:r>
                <a:endParaRPr lang="en-US" sz="1400">
                  <a:solidFill>
                    <a:srgbClr val="FFFFFF"/>
                  </a:solidFill>
                  <a:latin typeface="+mj-lt"/>
                </a:endParaRPr>
              </a:p>
            </p:txBody>
          </p:sp>
        </p:grpSp>
        <p:sp>
          <p:nvSpPr>
            <p:cNvPr id="84" name="TextBox 35">
              <a:extLst>
                <a:ext uri="{FF2B5EF4-FFF2-40B4-BE49-F238E27FC236}">
                  <a16:creationId xmlns:a16="http://schemas.microsoft.com/office/drawing/2014/main" id="{1AC11183-75EA-2E43-81D5-AF52F4300B72}"/>
                </a:ext>
              </a:extLst>
            </p:cNvPr>
            <p:cNvSpPr txBox="1"/>
            <p:nvPr/>
          </p:nvSpPr>
          <p:spPr>
            <a:xfrm>
              <a:off x="7648891" y="5404307"/>
              <a:ext cx="1483063" cy="416592"/>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Tim Woodfield</a:t>
              </a:r>
            </a:p>
            <a:p>
              <a:pPr algn="ctr">
                <a:lnSpc>
                  <a:spcPts val="1602"/>
                </a:lnSpc>
              </a:pPr>
              <a:r>
                <a:rPr lang="en-US" sz="1400">
                  <a:solidFill>
                    <a:srgbClr val="FFFFFF"/>
                  </a:solidFill>
                  <a:latin typeface="+mj-lt"/>
                </a:rPr>
                <a:t>Partner Rep (</a:t>
              </a:r>
              <a:r>
                <a:rPr lang="en-US" sz="1400" err="1">
                  <a:solidFill>
                    <a:srgbClr val="FFFFFF"/>
                  </a:solidFill>
                  <a:latin typeface="+mj-lt"/>
                </a:rPr>
                <a:t>UoO</a:t>
              </a:r>
              <a:r>
                <a:rPr lang="en-US" sz="1400">
                  <a:solidFill>
                    <a:srgbClr val="FFFFFF"/>
                  </a:solidFill>
                  <a:latin typeface="+mj-lt"/>
                </a:rPr>
                <a:t>)</a:t>
              </a:r>
            </a:p>
          </p:txBody>
        </p:sp>
        <p:sp>
          <p:nvSpPr>
            <p:cNvPr id="85" name="TextBox 36">
              <a:extLst>
                <a:ext uri="{FF2B5EF4-FFF2-40B4-BE49-F238E27FC236}">
                  <a16:creationId xmlns:a16="http://schemas.microsoft.com/office/drawing/2014/main" id="{6B1DFE75-976B-1049-88BA-E5CE39A8ADDB}"/>
                </a:ext>
              </a:extLst>
            </p:cNvPr>
            <p:cNvSpPr txBox="1"/>
            <p:nvPr/>
          </p:nvSpPr>
          <p:spPr>
            <a:xfrm>
              <a:off x="10540765" y="5404307"/>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Peter Thorne </a:t>
              </a:r>
            </a:p>
            <a:p>
              <a:pPr algn="ctr">
                <a:lnSpc>
                  <a:spcPts val="1602"/>
                </a:lnSpc>
              </a:pPr>
              <a:r>
                <a:rPr lang="en-US" sz="1400">
                  <a:solidFill>
                    <a:srgbClr val="FFFFFF"/>
                  </a:solidFill>
                </a:rPr>
                <a:t>Co-Lead (</a:t>
              </a:r>
              <a:r>
                <a:rPr lang="en-US" sz="1400" err="1">
                  <a:solidFill>
                    <a:srgbClr val="FFFFFF"/>
                  </a:solidFill>
                </a:rPr>
                <a:t>UoA</a:t>
              </a:r>
              <a:r>
                <a:rPr lang="en-US" sz="1400">
                  <a:solidFill>
                    <a:srgbClr val="FFFFFF"/>
                  </a:solidFill>
                </a:rPr>
                <a:t>)</a:t>
              </a:r>
            </a:p>
          </p:txBody>
        </p:sp>
        <p:sp>
          <p:nvSpPr>
            <p:cNvPr id="86" name="TextBox 37">
              <a:extLst>
                <a:ext uri="{FF2B5EF4-FFF2-40B4-BE49-F238E27FC236}">
                  <a16:creationId xmlns:a16="http://schemas.microsoft.com/office/drawing/2014/main" id="{83FCFA3C-E262-BE4A-96D9-93DA8AD91CD4}"/>
                </a:ext>
              </a:extLst>
            </p:cNvPr>
            <p:cNvSpPr txBox="1"/>
            <p:nvPr/>
          </p:nvSpPr>
          <p:spPr>
            <a:xfrm>
              <a:off x="1877002"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Suzanne Purdy</a:t>
              </a:r>
            </a:p>
            <a:p>
              <a:pPr algn="ctr">
                <a:lnSpc>
                  <a:spcPts val="1602"/>
                </a:lnSpc>
              </a:pPr>
              <a:r>
                <a:rPr lang="en-US" sz="1400">
                  <a:solidFill>
                    <a:srgbClr val="FFFFFF"/>
                  </a:solidFill>
                </a:rPr>
                <a:t> Maori (</a:t>
              </a:r>
              <a:r>
                <a:rPr lang="en-US" sz="1400" err="1">
                  <a:solidFill>
                    <a:srgbClr val="FFFFFF"/>
                  </a:solidFill>
                </a:rPr>
                <a:t>UoA</a:t>
              </a:r>
              <a:r>
                <a:rPr lang="en-US" sz="1400">
                  <a:solidFill>
                    <a:srgbClr val="FFFFFF"/>
                  </a:solidFill>
                </a:rPr>
                <a:t>)</a:t>
              </a:r>
            </a:p>
          </p:txBody>
        </p:sp>
        <p:sp>
          <p:nvSpPr>
            <p:cNvPr id="87" name="TextBox 42">
              <a:extLst>
                <a:ext uri="{FF2B5EF4-FFF2-40B4-BE49-F238E27FC236}">
                  <a16:creationId xmlns:a16="http://schemas.microsoft.com/office/drawing/2014/main" id="{539C7092-BA31-0643-8B44-6E4F585E8AFC}"/>
                </a:ext>
              </a:extLst>
            </p:cNvPr>
            <p:cNvSpPr txBox="1"/>
            <p:nvPr/>
          </p:nvSpPr>
          <p:spPr>
            <a:xfrm>
              <a:off x="4772161"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rPr>
                <a:t>Helen Murray</a:t>
              </a:r>
            </a:p>
            <a:p>
              <a:pPr algn="ctr">
                <a:lnSpc>
                  <a:spcPts val="1602"/>
                </a:lnSpc>
              </a:pPr>
              <a:r>
                <a:rPr lang="en-US" sz="1400">
                  <a:solidFill>
                    <a:srgbClr val="FFFFFF"/>
                  </a:solidFill>
                </a:rPr>
                <a:t>ECR (</a:t>
              </a:r>
              <a:r>
                <a:rPr lang="en-US" sz="1400" err="1">
                  <a:solidFill>
                    <a:srgbClr val="FFFFFF"/>
                  </a:solidFill>
                </a:rPr>
                <a:t>UoA</a:t>
              </a:r>
              <a:r>
                <a:rPr lang="en-US" sz="1400">
                  <a:solidFill>
                    <a:srgbClr val="FFFFFF"/>
                  </a:solidFill>
                </a:rPr>
                <a:t>)</a:t>
              </a:r>
            </a:p>
          </p:txBody>
        </p:sp>
        <p:sp>
          <p:nvSpPr>
            <p:cNvPr id="88" name="TextBox 43">
              <a:extLst>
                <a:ext uri="{FF2B5EF4-FFF2-40B4-BE49-F238E27FC236}">
                  <a16:creationId xmlns:a16="http://schemas.microsoft.com/office/drawing/2014/main" id="{2D665738-F367-DD42-B4CB-CB5913BE5BB0}"/>
                </a:ext>
              </a:extLst>
            </p:cNvPr>
            <p:cNvSpPr txBox="1"/>
            <p:nvPr/>
          </p:nvSpPr>
          <p:spPr>
            <a:xfrm>
              <a:off x="7667320" y="6573051"/>
              <a:ext cx="1483063" cy="416592"/>
            </a:xfrm>
            <a:prstGeom prst="rect">
              <a:avLst/>
            </a:prstGeom>
          </p:spPr>
          <p:txBody>
            <a:bodyPr lIns="0" tIns="0" rIns="0" bIns="0" rtlCol="0" anchor="t">
              <a:spAutoFit/>
            </a:bodyPr>
            <a:lstStyle/>
            <a:p>
              <a:pPr algn="ctr">
                <a:lnSpc>
                  <a:spcPts val="1602"/>
                </a:lnSpc>
              </a:pPr>
              <a:r>
                <a:rPr lang="en-US" sz="1400" b="1">
                  <a:solidFill>
                    <a:srgbClr val="FFFFFF"/>
                  </a:solidFill>
                  <a:latin typeface="+mj-lt"/>
                </a:rPr>
                <a:t>Gillian McCarthy</a:t>
              </a:r>
            </a:p>
            <a:p>
              <a:pPr algn="ctr">
                <a:lnSpc>
                  <a:spcPts val="1602"/>
                </a:lnSpc>
              </a:pPr>
              <a:r>
                <a:rPr lang="en-US" sz="1400">
                  <a:solidFill>
                    <a:srgbClr val="FFFFFF"/>
                  </a:solidFill>
                  <a:latin typeface="+mj-lt"/>
                </a:rPr>
                <a:t>MedTech ECR</a:t>
              </a:r>
            </a:p>
          </p:txBody>
        </p:sp>
        <p:sp>
          <p:nvSpPr>
            <p:cNvPr id="89" name="TextBox 44">
              <a:extLst>
                <a:ext uri="{FF2B5EF4-FFF2-40B4-BE49-F238E27FC236}">
                  <a16:creationId xmlns:a16="http://schemas.microsoft.com/office/drawing/2014/main" id="{3CCE80AD-28A7-6542-A6D3-588C87D825E8}"/>
                </a:ext>
              </a:extLst>
            </p:cNvPr>
            <p:cNvSpPr txBox="1"/>
            <p:nvPr/>
          </p:nvSpPr>
          <p:spPr>
            <a:xfrm>
              <a:off x="10562478" y="6471284"/>
              <a:ext cx="1461350" cy="620125"/>
            </a:xfrm>
            <a:prstGeom prst="rect">
              <a:avLst/>
            </a:prstGeom>
          </p:spPr>
          <p:txBody>
            <a:bodyPr lIns="0" tIns="0" rIns="0" bIns="0" rtlCol="0" anchor="t">
              <a:spAutoFit/>
            </a:bodyPr>
            <a:lstStyle/>
            <a:p>
              <a:pPr algn="ctr">
                <a:lnSpc>
                  <a:spcPts val="1602"/>
                </a:lnSpc>
              </a:pPr>
              <a:r>
                <a:rPr lang="en-US" sz="1400" b="1">
                  <a:solidFill>
                    <a:srgbClr val="FFFFFF"/>
                  </a:solidFill>
                </a:rPr>
                <a:t>To be confirmed </a:t>
              </a:r>
              <a:r>
                <a:rPr lang="en-US" sz="1400">
                  <a:solidFill>
                    <a:srgbClr val="FFFFFF"/>
                  </a:solidFill>
                </a:rPr>
                <a:t>Pacific &amp; </a:t>
              </a:r>
            </a:p>
            <a:p>
              <a:pPr algn="ctr">
                <a:lnSpc>
                  <a:spcPts val="1602"/>
                </a:lnSpc>
              </a:pPr>
              <a:r>
                <a:rPr lang="en-US" sz="1400">
                  <a:solidFill>
                    <a:srgbClr val="FFFFFF"/>
                  </a:solidFill>
                </a:rPr>
                <a:t>Partner Rep </a:t>
              </a:r>
            </a:p>
          </p:txBody>
        </p:sp>
        <p:grpSp>
          <p:nvGrpSpPr>
            <p:cNvPr id="90" name="Group 45">
              <a:extLst>
                <a:ext uri="{FF2B5EF4-FFF2-40B4-BE49-F238E27FC236}">
                  <a16:creationId xmlns:a16="http://schemas.microsoft.com/office/drawing/2014/main" id="{6F95A11B-AD34-CA41-80EE-62BD565AF6D4}"/>
                </a:ext>
              </a:extLst>
            </p:cNvPr>
            <p:cNvGrpSpPr>
              <a:grpSpLocks noChangeAspect="1"/>
            </p:cNvGrpSpPr>
            <p:nvPr/>
          </p:nvGrpSpPr>
          <p:grpSpPr>
            <a:xfrm>
              <a:off x="4019055" y="5312066"/>
              <a:ext cx="610602" cy="610600"/>
              <a:chOff x="0" y="0"/>
              <a:chExt cx="6350000" cy="6349975"/>
            </a:xfrm>
          </p:grpSpPr>
          <p:sp>
            <p:nvSpPr>
              <p:cNvPr id="91" name="Freeform 46">
                <a:extLst>
                  <a:ext uri="{FF2B5EF4-FFF2-40B4-BE49-F238E27FC236}">
                    <a16:creationId xmlns:a16="http://schemas.microsoft.com/office/drawing/2014/main" id="{D2238A92-636D-A040-8990-56D3005800ED}"/>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a:stretch>
              </a:blipFill>
            </p:spPr>
          </p:sp>
        </p:grpSp>
        <p:grpSp>
          <p:nvGrpSpPr>
            <p:cNvPr id="94" name="Group 49">
              <a:extLst>
                <a:ext uri="{FF2B5EF4-FFF2-40B4-BE49-F238E27FC236}">
                  <a16:creationId xmlns:a16="http://schemas.microsoft.com/office/drawing/2014/main" id="{DFB0C707-1625-1F42-8018-E30BA7827B35}"/>
                </a:ext>
              </a:extLst>
            </p:cNvPr>
            <p:cNvGrpSpPr>
              <a:grpSpLocks noChangeAspect="1"/>
            </p:cNvGrpSpPr>
            <p:nvPr/>
          </p:nvGrpSpPr>
          <p:grpSpPr>
            <a:xfrm>
              <a:off x="9809373" y="6505907"/>
              <a:ext cx="610602" cy="610600"/>
              <a:chOff x="0" y="0"/>
              <a:chExt cx="6350000" cy="6349975"/>
            </a:xfrm>
          </p:grpSpPr>
          <p:sp>
            <p:nvSpPr>
              <p:cNvPr id="95" name="Freeform 50">
                <a:extLst>
                  <a:ext uri="{FF2B5EF4-FFF2-40B4-BE49-F238E27FC236}">
                    <a16:creationId xmlns:a16="http://schemas.microsoft.com/office/drawing/2014/main" id="{4004CFF7-0D14-E84E-AF25-A71AA45ED52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9"/>
                <a:stretch>
                  <a:fillRect t="-2402" b="-2402"/>
                </a:stretch>
              </a:blipFill>
            </p:spPr>
          </p:sp>
        </p:grpSp>
      </p:grpSp>
      <p:pic>
        <p:nvPicPr>
          <p:cNvPr id="3" name="Picture 2" descr="A person smiling for the camera&#10;&#10;Description automatically generated with low confidence">
            <a:extLst>
              <a:ext uri="{FF2B5EF4-FFF2-40B4-BE49-F238E27FC236}">
                <a16:creationId xmlns:a16="http://schemas.microsoft.com/office/drawing/2014/main" id="{69347B59-C81B-4EB7-A2BD-9AD1BEF06E6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46327" y="4608508"/>
            <a:ext cx="610600" cy="610600"/>
          </a:xfrm>
          <a:prstGeom prst="ellipse">
            <a:avLst/>
          </a:prstGeom>
          <a:ln w="63500" cap="rnd">
            <a:noFill/>
          </a:ln>
          <a:effectLst>
            <a:outerShdw blurRad="381000" dist="292100" dir="5400000" sx="-80000" sy="-18000" rotWithShape="0">
              <a:srgbClr val="000000">
                <a:alpha val="22000"/>
              </a:srgbClr>
            </a:outerShdw>
          </a:effectLst>
        </p:spPr>
      </p:pic>
      <p:grpSp>
        <p:nvGrpSpPr>
          <p:cNvPr id="49" name="Group 48">
            <a:extLst>
              <a:ext uri="{FF2B5EF4-FFF2-40B4-BE49-F238E27FC236}">
                <a16:creationId xmlns:a16="http://schemas.microsoft.com/office/drawing/2014/main" id="{9945CF21-8485-4382-92EE-1C0FA1273302}"/>
              </a:ext>
            </a:extLst>
          </p:cNvPr>
          <p:cNvGrpSpPr/>
          <p:nvPr/>
        </p:nvGrpSpPr>
        <p:grpSpPr>
          <a:xfrm>
            <a:off x="677708" y="6706126"/>
            <a:ext cx="16230600" cy="2565751"/>
            <a:chOff x="1219200" y="2095500"/>
            <a:chExt cx="16230600" cy="2565751"/>
          </a:xfrm>
        </p:grpSpPr>
        <p:grpSp>
          <p:nvGrpSpPr>
            <p:cNvPr id="50" name="Group 53">
              <a:extLst>
                <a:ext uri="{FF2B5EF4-FFF2-40B4-BE49-F238E27FC236}">
                  <a16:creationId xmlns:a16="http://schemas.microsoft.com/office/drawing/2014/main" id="{E53B0B0E-2AC3-4A1D-9701-67CC4D30438B}"/>
                </a:ext>
              </a:extLst>
            </p:cNvPr>
            <p:cNvGrpSpPr/>
            <p:nvPr/>
          </p:nvGrpSpPr>
          <p:grpSpPr>
            <a:xfrm>
              <a:off x="1219200" y="3550095"/>
              <a:ext cx="3680465" cy="890581"/>
              <a:chOff x="0" y="0"/>
              <a:chExt cx="5157678" cy="1248029"/>
            </a:xfrm>
            <a:solidFill>
              <a:srgbClr val="545454"/>
            </a:solidFill>
          </p:grpSpPr>
          <p:sp>
            <p:nvSpPr>
              <p:cNvPr id="107" name="Freeform 54">
                <a:extLst>
                  <a:ext uri="{FF2B5EF4-FFF2-40B4-BE49-F238E27FC236}">
                    <a16:creationId xmlns:a16="http://schemas.microsoft.com/office/drawing/2014/main" id="{C98EA011-4BC5-4088-90BF-B2230EBE0365}"/>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grpFill/>
            </p:spPr>
          </p:sp>
        </p:grpSp>
        <p:grpSp>
          <p:nvGrpSpPr>
            <p:cNvPr id="71" name="Group 55">
              <a:extLst>
                <a:ext uri="{FF2B5EF4-FFF2-40B4-BE49-F238E27FC236}">
                  <a16:creationId xmlns:a16="http://schemas.microsoft.com/office/drawing/2014/main" id="{0CD76268-4CF0-4521-AF40-CFC95FE70470}"/>
                </a:ext>
              </a:extLst>
            </p:cNvPr>
            <p:cNvGrpSpPr>
              <a:grpSpLocks noChangeAspect="1"/>
            </p:cNvGrpSpPr>
            <p:nvPr/>
          </p:nvGrpSpPr>
          <p:grpSpPr>
            <a:xfrm>
              <a:off x="1435543" y="3690085"/>
              <a:ext cx="610602" cy="610600"/>
              <a:chOff x="0" y="0"/>
              <a:chExt cx="6350000" cy="6349975"/>
            </a:xfrm>
          </p:grpSpPr>
          <p:sp>
            <p:nvSpPr>
              <p:cNvPr id="106" name="Freeform 56">
                <a:extLst>
                  <a:ext uri="{FF2B5EF4-FFF2-40B4-BE49-F238E27FC236}">
                    <a16:creationId xmlns:a16="http://schemas.microsoft.com/office/drawing/2014/main" id="{8AC6EFF3-80FB-481A-80DA-2843908445A6}"/>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a:stretch>
              </a:blipFill>
            </p:spPr>
          </p:sp>
        </p:grpSp>
        <p:grpSp>
          <p:nvGrpSpPr>
            <p:cNvPr id="72" name="Group 57">
              <a:extLst>
                <a:ext uri="{FF2B5EF4-FFF2-40B4-BE49-F238E27FC236}">
                  <a16:creationId xmlns:a16="http://schemas.microsoft.com/office/drawing/2014/main" id="{3A2F45E2-E59B-4DC0-ACD2-42F738AC6814}"/>
                </a:ext>
              </a:extLst>
            </p:cNvPr>
            <p:cNvGrpSpPr/>
            <p:nvPr/>
          </p:nvGrpSpPr>
          <p:grpSpPr>
            <a:xfrm>
              <a:off x="5193857" y="3550095"/>
              <a:ext cx="3680465" cy="890581"/>
              <a:chOff x="0" y="0"/>
              <a:chExt cx="5157678" cy="1248029"/>
            </a:xfrm>
          </p:grpSpPr>
          <p:sp>
            <p:nvSpPr>
              <p:cNvPr id="105" name="Freeform 58">
                <a:extLst>
                  <a:ext uri="{FF2B5EF4-FFF2-40B4-BE49-F238E27FC236}">
                    <a16:creationId xmlns:a16="http://schemas.microsoft.com/office/drawing/2014/main" id="{A4D34A4F-18EE-4835-9E1C-5098F4C9C52C}"/>
                  </a:ext>
                </a:extLst>
              </p:cNvPr>
              <p:cNvSpPr/>
              <p:nvPr/>
            </p:nvSpPr>
            <p:spPr>
              <a:xfrm>
                <a:off x="0" y="0"/>
                <a:ext cx="5158948" cy="1248029"/>
              </a:xfrm>
              <a:custGeom>
                <a:avLst/>
                <a:gdLst/>
                <a:ahLst/>
                <a:cxnLst/>
                <a:rect l="l" t="t" r="r" b="b"/>
                <a:pathLst>
                  <a:path w="5158948" h="1248029">
                    <a:moveTo>
                      <a:pt x="4605228" y="1248029"/>
                    </a:moveTo>
                    <a:lnTo>
                      <a:pt x="553720" y="1248029"/>
                    </a:lnTo>
                    <a:cubicBezTo>
                      <a:pt x="247650" y="1248029"/>
                      <a:pt x="0" y="968640"/>
                      <a:pt x="0" y="624744"/>
                    </a:cubicBezTo>
                    <a:cubicBezTo>
                      <a:pt x="0" y="279415"/>
                      <a:pt x="247650" y="0"/>
                      <a:pt x="553720" y="0"/>
                    </a:cubicBezTo>
                    <a:lnTo>
                      <a:pt x="4605228" y="0"/>
                    </a:lnTo>
                    <a:cubicBezTo>
                      <a:pt x="4911298" y="0"/>
                      <a:pt x="5158948" y="279415"/>
                      <a:pt x="5158948" y="624744"/>
                    </a:cubicBezTo>
                    <a:cubicBezTo>
                      <a:pt x="5157678" y="968640"/>
                      <a:pt x="4910028" y="1248029"/>
                      <a:pt x="4605228" y="1248029"/>
                    </a:cubicBezTo>
                    <a:close/>
                  </a:path>
                </a:pathLst>
              </a:custGeom>
              <a:solidFill>
                <a:srgbClr val="545454"/>
              </a:solidFill>
            </p:spPr>
          </p:sp>
        </p:grpSp>
        <p:grpSp>
          <p:nvGrpSpPr>
            <p:cNvPr id="92" name="Group 59">
              <a:extLst>
                <a:ext uri="{FF2B5EF4-FFF2-40B4-BE49-F238E27FC236}">
                  <a16:creationId xmlns:a16="http://schemas.microsoft.com/office/drawing/2014/main" id="{C3CCFA75-ACE1-472D-A350-C09F47EAF651}"/>
                </a:ext>
              </a:extLst>
            </p:cNvPr>
            <p:cNvGrpSpPr>
              <a:grpSpLocks noChangeAspect="1"/>
            </p:cNvGrpSpPr>
            <p:nvPr/>
          </p:nvGrpSpPr>
          <p:grpSpPr>
            <a:xfrm>
              <a:off x="5410199" y="3690085"/>
              <a:ext cx="610602" cy="610600"/>
              <a:chOff x="0" y="0"/>
              <a:chExt cx="6350000" cy="6349975"/>
            </a:xfrm>
          </p:grpSpPr>
          <p:sp>
            <p:nvSpPr>
              <p:cNvPr id="104" name="Freeform 60">
                <a:extLst>
                  <a:ext uri="{FF2B5EF4-FFF2-40B4-BE49-F238E27FC236}">
                    <a16:creationId xmlns:a16="http://schemas.microsoft.com/office/drawing/2014/main" id="{989CB2FD-BCE4-4B96-8967-45DB88032AA2}"/>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solidFill>
                <a:srgbClr val="FFFFFF"/>
              </a:solidFill>
            </p:spPr>
          </p:sp>
        </p:grpSp>
        <p:sp>
          <p:nvSpPr>
            <p:cNvPr id="93" name="TextBox 65">
              <a:extLst>
                <a:ext uri="{FF2B5EF4-FFF2-40B4-BE49-F238E27FC236}">
                  <a16:creationId xmlns:a16="http://schemas.microsoft.com/office/drawing/2014/main" id="{7069102F-A3EB-46A2-BC1D-6328D0D56A07}"/>
                </a:ext>
              </a:extLst>
            </p:cNvPr>
            <p:cNvSpPr txBox="1"/>
            <p:nvPr/>
          </p:nvSpPr>
          <p:spPr>
            <a:xfrm>
              <a:off x="2151790" y="3777355"/>
              <a:ext cx="2595628"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Natalie Solomona </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Manager</a:t>
              </a:r>
            </a:p>
          </p:txBody>
        </p:sp>
        <p:sp>
          <p:nvSpPr>
            <p:cNvPr id="96" name="TextBox 66">
              <a:extLst>
                <a:ext uri="{FF2B5EF4-FFF2-40B4-BE49-F238E27FC236}">
                  <a16:creationId xmlns:a16="http://schemas.microsoft.com/office/drawing/2014/main" id="{20265502-FB8B-4D67-84AA-2109A528D55A}"/>
                </a:ext>
              </a:extLst>
            </p:cNvPr>
            <p:cNvSpPr txBox="1"/>
            <p:nvPr/>
          </p:nvSpPr>
          <p:spPr>
            <a:xfrm>
              <a:off x="1219200" y="2095500"/>
              <a:ext cx="7056436" cy="1011431"/>
            </a:xfrm>
            <a:prstGeom prst="rect">
              <a:avLst/>
            </a:prstGeom>
          </p:spPr>
          <p:txBody>
            <a:bodyPr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Operations</a:t>
              </a:r>
            </a:p>
          </p:txBody>
        </p:sp>
        <p:grpSp>
          <p:nvGrpSpPr>
            <p:cNvPr id="98" name="Group 67">
              <a:extLst>
                <a:ext uri="{FF2B5EF4-FFF2-40B4-BE49-F238E27FC236}">
                  <a16:creationId xmlns:a16="http://schemas.microsoft.com/office/drawing/2014/main" id="{1285D082-9F02-4F55-9475-FF42A992A562}"/>
                </a:ext>
              </a:extLst>
            </p:cNvPr>
            <p:cNvGrpSpPr/>
            <p:nvPr/>
          </p:nvGrpSpPr>
          <p:grpSpPr>
            <a:xfrm>
              <a:off x="9203866" y="3521520"/>
              <a:ext cx="8245934" cy="1139731"/>
              <a:chOff x="0" y="-38100"/>
              <a:chExt cx="10994578" cy="1519641"/>
            </a:xfrm>
          </p:grpSpPr>
          <p:sp>
            <p:nvSpPr>
              <p:cNvPr id="102" name="TextBox 68">
                <a:extLst>
                  <a:ext uri="{FF2B5EF4-FFF2-40B4-BE49-F238E27FC236}">
                    <a16:creationId xmlns:a16="http://schemas.microsoft.com/office/drawing/2014/main" id="{44728BEF-AB2D-4D77-A901-20A939ACD880}"/>
                  </a:ext>
                </a:extLst>
              </p:cNvPr>
              <p:cNvSpPr txBox="1"/>
              <p:nvPr/>
            </p:nvSpPr>
            <p:spPr>
              <a:xfrm>
                <a:off x="0" y="-38100"/>
                <a:ext cx="10975169" cy="512961"/>
              </a:xfrm>
              <a:prstGeom prst="rect">
                <a:avLst/>
              </a:prstGeom>
            </p:spPr>
            <p:txBody>
              <a:bodyPr lIns="0" tIns="0" rIns="0" bIns="0" rtlCol="0" anchor="t">
                <a:spAutoFit/>
              </a:bodyPr>
              <a:lstStyle/>
              <a:p>
                <a:pPr>
                  <a:lnSpc>
                    <a:spcPts val="2954"/>
                  </a:lnSpc>
                </a:pPr>
                <a:r>
                  <a:rPr lang="en-US" sz="2800" b="1">
                    <a:solidFill>
                      <a:srgbClr val="545454"/>
                    </a:solidFill>
                    <a:latin typeface="Calibri" panose="020F0502020204030204" pitchFamily="34" charset="0"/>
                    <a:cs typeface="Calibri" panose="020F0502020204030204" pitchFamily="34" charset="0"/>
                  </a:rPr>
                  <a:t>Responsibilities</a:t>
                </a:r>
              </a:p>
            </p:txBody>
          </p:sp>
          <p:sp>
            <p:nvSpPr>
              <p:cNvPr id="103" name="TextBox 69">
                <a:extLst>
                  <a:ext uri="{FF2B5EF4-FFF2-40B4-BE49-F238E27FC236}">
                    <a16:creationId xmlns:a16="http://schemas.microsoft.com/office/drawing/2014/main" id="{151E2777-A7A3-4023-8D08-E94D67A03CFD}"/>
                  </a:ext>
                </a:extLst>
              </p:cNvPr>
              <p:cNvSpPr txBox="1"/>
              <p:nvPr/>
            </p:nvSpPr>
            <p:spPr>
              <a:xfrm>
                <a:off x="19409" y="651997"/>
                <a:ext cx="10975169" cy="829544"/>
              </a:xfrm>
              <a:prstGeom prst="rect">
                <a:avLst/>
              </a:prstGeom>
            </p:spPr>
            <p:txBody>
              <a:bodyPr lIns="0" tIns="0" rIns="0" bIns="0" rtlCol="0" anchor="t">
                <a:spAutoFit/>
              </a:bodyPr>
              <a:lstStyle/>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Coordinating RAP processes, budget, reporting</a:t>
                </a:r>
              </a:p>
              <a:p>
                <a:pPr marL="472463" lvl="1" indent="-236232">
                  <a:lnSpc>
                    <a:spcPts val="2407"/>
                  </a:lnSpc>
                  <a:buFont typeface="Arial"/>
                  <a:buChar char="•"/>
                </a:pPr>
                <a:r>
                  <a:rPr lang="en-US" sz="2400">
                    <a:solidFill>
                      <a:srgbClr val="151515"/>
                    </a:solidFill>
                    <a:latin typeface="Calibri Light" panose="020F0302020204030204" pitchFamily="34" charset="0"/>
                    <a:cs typeface="Calibri Light" panose="020F0302020204030204" pitchFamily="34" charset="0"/>
                  </a:rPr>
                  <a:t>Executive &amp; administrative support</a:t>
                </a:r>
              </a:p>
            </p:txBody>
          </p:sp>
        </p:grpSp>
        <p:sp>
          <p:nvSpPr>
            <p:cNvPr id="99" name="TextBox 70">
              <a:extLst>
                <a:ext uri="{FF2B5EF4-FFF2-40B4-BE49-F238E27FC236}">
                  <a16:creationId xmlns:a16="http://schemas.microsoft.com/office/drawing/2014/main" id="{88D6AB9C-9586-499A-8ECF-7B5834DD4C82}"/>
                </a:ext>
              </a:extLst>
            </p:cNvPr>
            <p:cNvSpPr txBox="1"/>
            <p:nvPr/>
          </p:nvSpPr>
          <p:spPr>
            <a:xfrm>
              <a:off x="6020802" y="3777355"/>
              <a:ext cx="2747875" cy="409575"/>
            </a:xfrm>
            <a:prstGeom prst="rect">
              <a:avLst/>
            </a:prstGeom>
          </p:spPr>
          <p:txBody>
            <a:bodyPr lIns="0" tIns="0" rIns="0" bIns="0" rtlCol="0" anchor="t">
              <a:spAutoFit/>
            </a:bodyPr>
            <a:lstStyle/>
            <a:p>
              <a:pPr algn="ctr">
                <a:lnSpc>
                  <a:spcPts val="1602"/>
                </a:lnSpc>
              </a:pPr>
              <a:r>
                <a:rPr lang="en-US" sz="1400" b="1">
                  <a:solidFill>
                    <a:srgbClr val="FFFFFF"/>
                  </a:solidFill>
                  <a:latin typeface="Calibri" panose="020F0502020204030204" pitchFamily="34" charset="0"/>
                  <a:cs typeface="Calibri" panose="020F0502020204030204" pitchFamily="34" charset="0"/>
                </a:rPr>
                <a:t>Kate Ormerod</a:t>
              </a:r>
            </a:p>
            <a:p>
              <a:pPr algn="ctr">
                <a:lnSpc>
                  <a:spcPts val="1602"/>
                </a:lnSpc>
              </a:pPr>
              <a:r>
                <a:rPr lang="en-US" sz="1400">
                  <a:solidFill>
                    <a:srgbClr val="FFFFFF"/>
                  </a:solidFill>
                  <a:latin typeface="Calibri Light" panose="020F0302020204030204" pitchFamily="34" charset="0"/>
                  <a:cs typeface="Calibri Light" panose="020F0302020204030204" pitchFamily="34" charset="0"/>
                </a:rPr>
                <a:t>Research Operations Coordinator</a:t>
              </a:r>
            </a:p>
          </p:txBody>
        </p:sp>
        <p:grpSp>
          <p:nvGrpSpPr>
            <p:cNvPr id="100" name="Group 71">
              <a:extLst>
                <a:ext uri="{FF2B5EF4-FFF2-40B4-BE49-F238E27FC236}">
                  <a16:creationId xmlns:a16="http://schemas.microsoft.com/office/drawing/2014/main" id="{23F12CD7-1647-443A-B96C-2F8508817F51}"/>
                </a:ext>
              </a:extLst>
            </p:cNvPr>
            <p:cNvGrpSpPr>
              <a:grpSpLocks noChangeAspect="1"/>
            </p:cNvGrpSpPr>
            <p:nvPr/>
          </p:nvGrpSpPr>
          <p:grpSpPr>
            <a:xfrm>
              <a:off x="5410199" y="3690085"/>
              <a:ext cx="610602" cy="610600"/>
              <a:chOff x="0" y="0"/>
              <a:chExt cx="6350000" cy="6349975"/>
            </a:xfrm>
          </p:grpSpPr>
          <p:sp>
            <p:nvSpPr>
              <p:cNvPr id="101" name="Freeform 72">
                <a:extLst>
                  <a:ext uri="{FF2B5EF4-FFF2-40B4-BE49-F238E27FC236}">
                    <a16:creationId xmlns:a16="http://schemas.microsoft.com/office/drawing/2014/main" id="{432EEEAD-0B90-4B18-99F2-C1D944FEB583}"/>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1"/>
                <a:stretch>
                  <a:fillRect t="-9789" b="-23544"/>
                </a:stretch>
              </a:blipFill>
            </p:spPr>
          </p:sp>
        </p:grpSp>
      </p:grpSp>
    </p:spTree>
    <p:extLst>
      <p:ext uri="{BB962C8B-B14F-4D97-AF65-F5344CB8AC3E}">
        <p14:creationId xmlns:p14="http://schemas.microsoft.com/office/powerpoint/2010/main" val="401949412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sp>
        <p:nvSpPr>
          <p:cNvPr id="2" name="AutoShape 2"/>
          <p:cNvSpPr/>
          <p:nvPr/>
        </p:nvSpPr>
        <p:spPr>
          <a:xfrm>
            <a:off x="9144000" y="1895850"/>
            <a:ext cx="9686" cy="6495299"/>
          </a:xfrm>
          <a:prstGeom prst="rect">
            <a:avLst/>
          </a:prstGeom>
          <a:solidFill>
            <a:srgbClr val="FFFBF5"/>
          </a:solidFill>
        </p:spPr>
      </p:sp>
      <p:sp>
        <p:nvSpPr>
          <p:cNvPr id="3" name="TextBox 3"/>
          <p:cNvSpPr txBox="1"/>
          <p:nvPr/>
        </p:nvSpPr>
        <p:spPr>
          <a:xfrm>
            <a:off x="1323122" y="3695700"/>
            <a:ext cx="6497747" cy="1011431"/>
          </a:xfrm>
          <a:prstGeom prst="rect">
            <a:avLst/>
          </a:prstGeom>
        </p:spPr>
        <p:txBody>
          <a:bodyPr lIns="0" tIns="0" rIns="0" bIns="0" rtlCol="0" anchor="t">
            <a:spAutoFit/>
          </a:bodyPr>
          <a:lstStyle/>
          <a:p>
            <a:pPr algn="ctr">
              <a:lnSpc>
                <a:spcPts val="7699"/>
              </a:lnSpc>
            </a:pPr>
            <a:r>
              <a:rPr lang="en-US" sz="8000" b="1">
                <a:solidFill>
                  <a:srgbClr val="FFFBF5"/>
                </a:solidFill>
                <a:latin typeface="Calibri" panose="020F0502020204030204" pitchFamily="34" charset="0"/>
                <a:cs typeface="Calibri" panose="020F0502020204030204" pitchFamily="34" charset="0"/>
              </a:rPr>
              <a:t>Let's </a:t>
            </a:r>
            <a:r>
              <a:rPr lang="en-US" sz="8000" b="1">
                <a:solidFill>
                  <a:srgbClr val="ED1E79"/>
                </a:solidFill>
                <a:latin typeface="Calibri" panose="020F0502020204030204" pitchFamily="34" charset="0"/>
                <a:cs typeface="Calibri" panose="020F0502020204030204" pitchFamily="34" charset="0"/>
              </a:rPr>
              <a:t>connect!</a:t>
            </a:r>
          </a:p>
        </p:txBody>
      </p:sp>
      <p:sp>
        <p:nvSpPr>
          <p:cNvPr id="4" name="TextBox 4"/>
          <p:cNvSpPr txBox="1"/>
          <p:nvPr/>
        </p:nvSpPr>
        <p:spPr>
          <a:xfrm>
            <a:off x="10806362" y="2101872"/>
            <a:ext cx="5819276" cy="384721"/>
          </a:xfrm>
          <a:prstGeom prst="rect">
            <a:avLst/>
          </a:prstGeom>
        </p:spPr>
        <p:txBody>
          <a:bodyPr lIns="0" tIns="0" rIns="0" bIns="0" rtlCol="0" anchor="t">
            <a:spAutoFit/>
          </a:bodyPr>
          <a:lstStyle/>
          <a:p>
            <a:pPr>
              <a:lnSpc>
                <a:spcPts val="2970"/>
              </a:lnSpc>
            </a:pPr>
            <a:r>
              <a:rPr lang="en-US" sz="2699" b="1">
                <a:solidFill>
                  <a:srgbClr val="FF7841"/>
                </a:solidFill>
                <a:latin typeface="Calibri" panose="020F0502020204030204" pitchFamily="34" charset="0"/>
                <a:cs typeface="Calibri" panose="020F0502020204030204" pitchFamily="34" charset="0"/>
              </a:rPr>
              <a:t>Diana Siew</a:t>
            </a:r>
          </a:p>
        </p:txBody>
      </p:sp>
      <p:sp>
        <p:nvSpPr>
          <p:cNvPr id="5" name="TextBox 5"/>
          <p:cNvSpPr txBox="1"/>
          <p:nvPr/>
        </p:nvSpPr>
        <p:spPr>
          <a:xfrm>
            <a:off x="10806362" y="2664488"/>
            <a:ext cx="5819276" cy="312073"/>
          </a:xfrm>
          <a:prstGeom prst="rect">
            <a:avLst/>
          </a:prstGeom>
        </p:spPr>
        <p:txBody>
          <a:bodyPr lIns="0" tIns="0" rIns="0" bIns="0" rtlCol="0" anchor="t">
            <a:spAutoFit/>
          </a:bodyPr>
          <a:lstStyle/>
          <a:p>
            <a:pPr>
              <a:lnSpc>
                <a:spcPts val="2420"/>
              </a:lnSpc>
            </a:pPr>
            <a:r>
              <a:rPr lang="en-US" sz="2200" err="1">
                <a:solidFill>
                  <a:srgbClr val="FFFBF5"/>
                </a:solidFill>
                <a:latin typeface="Calibri Light" panose="020F0302020204030204" pitchFamily="34" charset="0"/>
                <a:cs typeface="Calibri Light" panose="020F0302020204030204" pitchFamily="34" charset="0"/>
              </a:rPr>
              <a:t>diana.siew@auckland.ac.nz</a:t>
            </a:r>
            <a:endParaRPr lang="en-US" sz="2200">
              <a:solidFill>
                <a:srgbClr val="FFFBF5"/>
              </a:solidFill>
              <a:latin typeface="Calibri Light" panose="020F0302020204030204" pitchFamily="34" charset="0"/>
              <a:cs typeface="Calibri Light" panose="020F0302020204030204" pitchFamily="34" charset="0"/>
            </a:endParaRPr>
          </a:p>
        </p:txBody>
      </p:sp>
      <p:sp>
        <p:nvSpPr>
          <p:cNvPr id="6" name="TextBox 6"/>
          <p:cNvSpPr txBox="1"/>
          <p:nvPr/>
        </p:nvSpPr>
        <p:spPr>
          <a:xfrm>
            <a:off x="10806362" y="3808823"/>
            <a:ext cx="5819276" cy="389402"/>
          </a:xfrm>
          <a:prstGeom prst="rect">
            <a:avLst/>
          </a:prstGeom>
        </p:spPr>
        <p:txBody>
          <a:bodyPr lIns="0" tIns="0" rIns="0" bIns="0" rtlCol="0" anchor="t">
            <a:spAutoFit/>
          </a:bodyPr>
          <a:lstStyle/>
          <a:p>
            <a:pPr>
              <a:lnSpc>
                <a:spcPts val="2970"/>
              </a:lnSpc>
            </a:pPr>
            <a:r>
              <a:rPr lang="en-US" sz="2699" b="1" dirty="0">
                <a:solidFill>
                  <a:srgbClr val="FF7841"/>
                </a:solidFill>
                <a:latin typeface="Calibri" panose="020F0502020204030204" pitchFamily="34" charset="0"/>
                <a:cs typeface="Calibri" panose="020F0502020204030204" pitchFamily="34" charset="0"/>
              </a:rPr>
              <a:t>Denise Taylor</a:t>
            </a:r>
          </a:p>
        </p:txBody>
      </p:sp>
      <p:sp>
        <p:nvSpPr>
          <p:cNvPr id="7" name="TextBox 7"/>
          <p:cNvSpPr txBox="1"/>
          <p:nvPr/>
        </p:nvSpPr>
        <p:spPr>
          <a:xfrm>
            <a:off x="10806362" y="4371439"/>
            <a:ext cx="5819276" cy="312971"/>
          </a:xfrm>
          <a:prstGeom prst="rect">
            <a:avLst/>
          </a:prstGeom>
        </p:spPr>
        <p:txBody>
          <a:bodyPr lIns="0" tIns="0" rIns="0" bIns="0" rtlCol="0" anchor="t">
            <a:spAutoFit/>
          </a:bodyPr>
          <a:lstStyle/>
          <a:p>
            <a:pPr>
              <a:lnSpc>
                <a:spcPts val="2420"/>
              </a:lnSpc>
            </a:pPr>
            <a:r>
              <a:rPr lang="en-US" sz="2200" dirty="0">
                <a:solidFill>
                  <a:srgbClr val="FFFBF5"/>
                </a:solidFill>
                <a:latin typeface="Calibri Light" panose="020F0302020204030204" pitchFamily="34" charset="0"/>
                <a:cs typeface="Calibri Light" panose="020F0302020204030204" pitchFamily="34" charset="0"/>
              </a:rPr>
              <a:t>denise.taylor@aut.ac.nz</a:t>
            </a:r>
          </a:p>
        </p:txBody>
      </p:sp>
      <p:sp>
        <p:nvSpPr>
          <p:cNvPr id="8" name="TextBox 8"/>
          <p:cNvSpPr txBox="1"/>
          <p:nvPr/>
        </p:nvSpPr>
        <p:spPr>
          <a:xfrm>
            <a:off x="10806362" y="5515774"/>
            <a:ext cx="5819276" cy="389402"/>
          </a:xfrm>
          <a:prstGeom prst="rect">
            <a:avLst/>
          </a:prstGeom>
        </p:spPr>
        <p:txBody>
          <a:bodyPr lIns="0" tIns="0" rIns="0" bIns="0" rtlCol="0" anchor="t">
            <a:spAutoFit/>
          </a:bodyPr>
          <a:lstStyle/>
          <a:p>
            <a:pPr>
              <a:lnSpc>
                <a:spcPts val="2970"/>
              </a:lnSpc>
            </a:pPr>
            <a:r>
              <a:rPr lang="en-US" sz="2699" b="1" dirty="0">
                <a:solidFill>
                  <a:srgbClr val="FF7841"/>
                </a:solidFill>
                <a:latin typeface="Calibri" panose="020F0502020204030204" pitchFamily="34" charset="0"/>
                <a:cs typeface="Calibri" panose="020F0502020204030204" pitchFamily="34" charset="0"/>
              </a:rPr>
              <a:t>Geoff Chase</a:t>
            </a:r>
          </a:p>
        </p:txBody>
      </p:sp>
      <p:sp>
        <p:nvSpPr>
          <p:cNvPr id="9" name="TextBox 9"/>
          <p:cNvSpPr txBox="1"/>
          <p:nvPr/>
        </p:nvSpPr>
        <p:spPr>
          <a:xfrm>
            <a:off x="10806362" y="6078390"/>
            <a:ext cx="5819276" cy="312971"/>
          </a:xfrm>
          <a:prstGeom prst="rect">
            <a:avLst/>
          </a:prstGeom>
        </p:spPr>
        <p:txBody>
          <a:bodyPr lIns="0" tIns="0" rIns="0" bIns="0" rtlCol="0" anchor="t">
            <a:spAutoFit/>
          </a:bodyPr>
          <a:lstStyle/>
          <a:p>
            <a:pPr>
              <a:lnSpc>
                <a:spcPts val="2420"/>
              </a:lnSpc>
            </a:pPr>
            <a:r>
              <a:rPr lang="en-US" sz="2200" dirty="0">
                <a:solidFill>
                  <a:srgbClr val="FFFBF5"/>
                </a:solidFill>
                <a:latin typeface="Calibri Light" panose="020F0302020204030204" pitchFamily="34" charset="0"/>
                <a:cs typeface="Calibri Light" panose="020F0302020204030204" pitchFamily="34" charset="0"/>
              </a:rPr>
              <a:t>g.chase@canterbury.ac.nz</a:t>
            </a:r>
          </a:p>
        </p:txBody>
      </p:sp>
      <p:sp>
        <p:nvSpPr>
          <p:cNvPr id="10" name="TextBox 10"/>
          <p:cNvSpPr txBox="1"/>
          <p:nvPr/>
        </p:nvSpPr>
        <p:spPr>
          <a:xfrm>
            <a:off x="10806362" y="7222725"/>
            <a:ext cx="5819276" cy="389402"/>
          </a:xfrm>
          <a:prstGeom prst="rect">
            <a:avLst/>
          </a:prstGeom>
        </p:spPr>
        <p:txBody>
          <a:bodyPr lIns="0" tIns="0" rIns="0" bIns="0" rtlCol="0" anchor="t">
            <a:spAutoFit/>
          </a:bodyPr>
          <a:lstStyle/>
          <a:p>
            <a:pPr>
              <a:lnSpc>
                <a:spcPts val="2970"/>
              </a:lnSpc>
            </a:pPr>
            <a:r>
              <a:rPr lang="en-US" sz="2699" b="1">
                <a:solidFill>
                  <a:srgbClr val="FF7841"/>
                </a:solidFill>
                <a:latin typeface="Calibri" panose="020F0502020204030204" pitchFamily="34" charset="0"/>
                <a:cs typeface="Calibri" panose="020F0502020204030204" pitchFamily="34" charset="0"/>
              </a:rPr>
              <a:t>Peter Thorne</a:t>
            </a:r>
          </a:p>
        </p:txBody>
      </p:sp>
      <p:sp>
        <p:nvSpPr>
          <p:cNvPr id="11" name="TextBox 11"/>
          <p:cNvSpPr txBox="1"/>
          <p:nvPr/>
        </p:nvSpPr>
        <p:spPr>
          <a:xfrm>
            <a:off x="10806362" y="7785341"/>
            <a:ext cx="5819276" cy="312971"/>
          </a:xfrm>
          <a:prstGeom prst="rect">
            <a:avLst/>
          </a:prstGeom>
        </p:spPr>
        <p:txBody>
          <a:bodyPr lIns="0" tIns="0" rIns="0" bIns="0" rtlCol="0" anchor="t">
            <a:spAutoFit/>
          </a:bodyPr>
          <a:lstStyle/>
          <a:p>
            <a:pPr>
              <a:lnSpc>
                <a:spcPts val="2420"/>
              </a:lnSpc>
            </a:pPr>
            <a:r>
              <a:rPr lang="en-US" sz="2200">
                <a:solidFill>
                  <a:srgbClr val="FFFBF5"/>
                </a:solidFill>
                <a:latin typeface="Calibri Light" panose="020F0302020204030204" pitchFamily="34" charset="0"/>
                <a:cs typeface="Calibri Light" panose="020F0302020204030204" pitchFamily="34" charset="0"/>
              </a:rPr>
              <a:t>pr.thorne@auckland.ac.nz</a:t>
            </a:r>
          </a:p>
        </p:txBody>
      </p:sp>
      <p:pic>
        <p:nvPicPr>
          <p:cNvPr id="13" name="Picture 12" descr="Icon&#10;&#10;Description automatically generated">
            <a:extLst>
              <a:ext uri="{FF2B5EF4-FFF2-40B4-BE49-F238E27FC236}">
                <a16:creationId xmlns:a16="http://schemas.microsoft.com/office/drawing/2014/main" id="{C2B89666-A4D0-6840-8392-DC46A1CCB138}"/>
              </a:ext>
            </a:extLst>
          </p:cNvPr>
          <p:cNvPicPr>
            <a:picLocks noChangeAspect="1"/>
          </p:cNvPicPr>
          <p:nvPr/>
        </p:nvPicPr>
        <p:blipFill rotWithShape="1">
          <a:blip r:embed="rId3">
            <a:extLst>
              <a:ext uri="{28A0092B-C50C-407E-A947-70E740481C1C}">
                <a14:useLocalDpi xmlns:a14="http://schemas.microsoft.com/office/drawing/2010/main" val="0"/>
              </a:ext>
            </a:extLst>
          </a:blip>
          <a:srcRect l="43785"/>
          <a:stretch/>
        </p:blipFill>
        <p:spPr>
          <a:xfrm>
            <a:off x="15773400" y="520191"/>
            <a:ext cx="2130611" cy="1152111"/>
          </a:xfrm>
          <a:prstGeom prst="rect">
            <a:avLst/>
          </a:prstGeom>
        </p:spPr>
      </p:pic>
      <p:sp>
        <p:nvSpPr>
          <p:cNvPr id="14" name="TextBox 13">
            <a:extLst>
              <a:ext uri="{FF2B5EF4-FFF2-40B4-BE49-F238E27FC236}">
                <a16:creationId xmlns:a16="http://schemas.microsoft.com/office/drawing/2014/main" id="{C4748366-EDE8-439C-9840-24323FA2D30E}"/>
              </a:ext>
            </a:extLst>
          </p:cNvPr>
          <p:cNvSpPr txBox="1"/>
          <p:nvPr/>
        </p:nvSpPr>
        <p:spPr>
          <a:xfrm>
            <a:off x="1066800" y="6405648"/>
            <a:ext cx="7467601" cy="1077218"/>
          </a:xfrm>
          <a:prstGeom prst="rect">
            <a:avLst/>
          </a:prstGeom>
          <a:noFill/>
        </p:spPr>
        <p:txBody>
          <a:bodyPr wrap="square">
            <a:spAutoFit/>
          </a:bodyPr>
          <a:lstStyle/>
          <a:p>
            <a:pPr algn="ctr"/>
            <a:r>
              <a:rPr lang="en-NZ" sz="3200">
                <a:solidFill>
                  <a:schemeClr val="bg1"/>
                </a:solidFill>
              </a:rPr>
              <a:t>medtechresearchnetwork@auckland.ac.nz</a:t>
            </a:r>
          </a:p>
          <a:p>
            <a:pPr algn="ctr"/>
            <a:r>
              <a:rPr lang="en-NZ" sz="3200">
                <a:solidFill>
                  <a:srgbClr val="FFFFFF"/>
                </a:solidFill>
              </a:rPr>
              <a:t>www.cmtd.org.nz</a:t>
            </a:r>
          </a:p>
        </p:txBody>
      </p:sp>
      <p:pic>
        <p:nvPicPr>
          <p:cNvPr id="12" name="Picture 11">
            <a:extLst>
              <a:ext uri="{FF2B5EF4-FFF2-40B4-BE49-F238E27FC236}">
                <a16:creationId xmlns:a16="http://schemas.microsoft.com/office/drawing/2014/main" id="{E3A9FC78-604B-4397-818F-0D1321609148}"/>
              </a:ext>
            </a:extLst>
          </p:cNvPr>
          <p:cNvPicPr>
            <a:picLocks noChangeAspect="1"/>
          </p:cNvPicPr>
          <p:nvPr/>
        </p:nvPicPr>
        <p:blipFill>
          <a:blip r:embed="rId4"/>
          <a:stretch>
            <a:fillRect/>
          </a:stretch>
        </p:blipFill>
        <p:spPr>
          <a:xfrm>
            <a:off x="2362200" y="5067015"/>
            <a:ext cx="4586038" cy="913701"/>
          </a:xfrm>
          <a:prstGeom prst="rect">
            <a:avLst/>
          </a:prstGeom>
        </p:spPr>
      </p:pic>
    </p:spTree>
    <p:extLst>
      <p:ext uri="{BB962C8B-B14F-4D97-AF65-F5344CB8AC3E}">
        <p14:creationId xmlns:p14="http://schemas.microsoft.com/office/powerpoint/2010/main" val="375032133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6617A0-FADD-4C1F-BB06-6C6EC8F28211}"/>
              </a:ext>
            </a:extLst>
          </p:cNvPr>
          <p:cNvSpPr/>
          <p:nvPr/>
        </p:nvSpPr>
        <p:spPr>
          <a:xfrm>
            <a:off x="0" y="0"/>
            <a:ext cx="18288000" cy="10677525"/>
          </a:xfrm>
          <a:prstGeom prst="rect">
            <a:avLst/>
          </a:prstGeom>
          <a:solidFill>
            <a:srgbClr val="4024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6">
            <a:extLst>
              <a:ext uri="{FF2B5EF4-FFF2-40B4-BE49-F238E27FC236}">
                <a16:creationId xmlns:a16="http://schemas.microsoft.com/office/drawing/2014/main" id="{91E2E69C-B37A-4170-AE7B-C2B3BAA127A8}"/>
              </a:ext>
            </a:extLst>
          </p:cNvPr>
          <p:cNvPicPr>
            <a:picLocks noChangeAspect="1"/>
          </p:cNvPicPr>
          <p:nvPr/>
        </p:nvPicPr>
        <p:blipFill>
          <a:blip r:embed="rId3"/>
          <a:stretch>
            <a:fillRect/>
          </a:stretch>
        </p:blipFill>
        <p:spPr>
          <a:xfrm>
            <a:off x="736372" y="3655828"/>
            <a:ext cx="14351228" cy="2859272"/>
          </a:xfrm>
          <a:prstGeom prst="rect">
            <a:avLst/>
          </a:prstGeom>
        </p:spPr>
      </p:pic>
      <p:sp>
        <p:nvSpPr>
          <p:cNvPr id="9" name="Rectangle 8">
            <a:extLst>
              <a:ext uri="{FF2B5EF4-FFF2-40B4-BE49-F238E27FC236}">
                <a16:creationId xmlns:a16="http://schemas.microsoft.com/office/drawing/2014/main" id="{2435BEE8-E888-40A6-AC37-D777B366B775}"/>
              </a:ext>
            </a:extLst>
          </p:cNvPr>
          <p:cNvSpPr/>
          <p:nvPr/>
        </p:nvSpPr>
        <p:spPr>
          <a:xfrm>
            <a:off x="2400300" y="0"/>
            <a:ext cx="13487400" cy="10287000"/>
          </a:xfrm>
          <a:prstGeom prst="rect">
            <a:avLst/>
          </a:prstGeom>
          <a:solidFill>
            <a:srgbClr val="402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AutoShape 2">
            <a:extLst>
              <a:ext uri="{FF2B5EF4-FFF2-40B4-BE49-F238E27FC236}">
                <a16:creationId xmlns:a16="http://schemas.microsoft.com/office/drawing/2014/main" id="{3747234B-CA9E-46A8-B689-24042C861FB9}"/>
              </a:ext>
            </a:extLst>
          </p:cNvPr>
          <p:cNvSpPr/>
          <p:nvPr/>
        </p:nvSpPr>
        <p:spPr>
          <a:xfrm>
            <a:off x="9924913" y="1895850"/>
            <a:ext cx="9686" cy="6495299"/>
          </a:xfrm>
          <a:prstGeom prst="rect">
            <a:avLst/>
          </a:prstGeom>
          <a:solidFill>
            <a:srgbClr val="FFFBF5"/>
          </a:solidFill>
        </p:spPr>
      </p:sp>
      <p:grpSp>
        <p:nvGrpSpPr>
          <p:cNvPr id="11" name="Group 3">
            <a:extLst>
              <a:ext uri="{FF2B5EF4-FFF2-40B4-BE49-F238E27FC236}">
                <a16:creationId xmlns:a16="http://schemas.microsoft.com/office/drawing/2014/main" id="{8283D21D-8DB2-441D-82C3-347D78D11B1F}"/>
              </a:ext>
            </a:extLst>
          </p:cNvPr>
          <p:cNvGrpSpPr/>
          <p:nvPr/>
        </p:nvGrpSpPr>
        <p:grpSpPr>
          <a:xfrm>
            <a:off x="12054271" y="1864836"/>
            <a:ext cx="5395529" cy="1749458"/>
            <a:chOff x="0" y="-38100"/>
            <a:chExt cx="7194039" cy="2332610"/>
          </a:xfrm>
        </p:grpSpPr>
        <p:sp>
          <p:nvSpPr>
            <p:cNvPr id="12" name="TextBox 4">
              <a:extLst>
                <a:ext uri="{FF2B5EF4-FFF2-40B4-BE49-F238E27FC236}">
                  <a16:creationId xmlns:a16="http://schemas.microsoft.com/office/drawing/2014/main" id="{8712A430-4840-443A-8A45-E0FCD758777E}"/>
                </a:ext>
              </a:extLst>
            </p:cNvPr>
            <p:cNvSpPr txBox="1"/>
            <p:nvPr/>
          </p:nvSpPr>
          <p:spPr>
            <a:xfrm>
              <a:off x="0" y="-38100"/>
              <a:ext cx="7181339" cy="529205"/>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Mataora</a:t>
              </a:r>
              <a:endParaRPr lang="en-US" sz="3000" b="1">
                <a:solidFill>
                  <a:srgbClr val="ED1D78"/>
                </a:solidFill>
                <a:latin typeface="Calibri" panose="020F0502020204030204" pitchFamily="34" charset="0"/>
                <a:cs typeface="Calibri" panose="020F0502020204030204" pitchFamily="34" charset="0"/>
              </a:endParaRPr>
            </a:p>
          </p:txBody>
        </p:sp>
        <p:sp>
          <p:nvSpPr>
            <p:cNvPr id="13" name="TextBox 5">
              <a:extLst>
                <a:ext uri="{FF2B5EF4-FFF2-40B4-BE49-F238E27FC236}">
                  <a16:creationId xmlns:a16="http://schemas.microsoft.com/office/drawing/2014/main" id="{43E289FC-91AB-47CB-B3A9-16A85B3B53A9}"/>
                </a:ext>
              </a:extLst>
            </p:cNvPr>
            <p:cNvSpPr txBox="1"/>
            <p:nvPr/>
          </p:nvSpPr>
          <p:spPr>
            <a:xfrm>
              <a:off x="12700" y="653035"/>
              <a:ext cx="7181339" cy="1641475"/>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Refers to wedges used in the construction of waka. The </a:t>
              </a:r>
              <a:r>
                <a:rPr lang="en-US" sz="2199" err="1">
                  <a:solidFill>
                    <a:srgbClr val="FFFBF5"/>
                  </a:solidFill>
                  <a:latin typeface="Calibri Light" panose="020F0302020204030204" pitchFamily="34" charset="0"/>
                  <a:cs typeface="Calibri Light" panose="020F0302020204030204" pitchFamily="34" charset="0"/>
                </a:rPr>
                <a:t>mataora</a:t>
              </a:r>
              <a:r>
                <a:rPr lang="en-US" sz="2199">
                  <a:solidFill>
                    <a:srgbClr val="FFFBF5"/>
                  </a:solidFill>
                  <a:latin typeface="Calibri Light" panose="020F0302020204030204" pitchFamily="34" charset="0"/>
                  <a:cs typeface="Calibri Light" panose="020F0302020204030204" pitchFamily="34" charset="0"/>
                </a:rPr>
                <a:t> are a traditional technology used to give effect to the bindings of the waka, and thereby establish its structural integrity.</a:t>
              </a:r>
            </a:p>
          </p:txBody>
        </p:sp>
      </p:grpSp>
      <p:sp>
        <p:nvSpPr>
          <p:cNvPr id="14" name="TextBox 6">
            <a:extLst>
              <a:ext uri="{FF2B5EF4-FFF2-40B4-BE49-F238E27FC236}">
                <a16:creationId xmlns:a16="http://schemas.microsoft.com/office/drawing/2014/main" id="{BAA60625-B1F7-41EC-BD1E-0762C28F992F}"/>
              </a:ext>
            </a:extLst>
          </p:cNvPr>
          <p:cNvSpPr txBox="1"/>
          <p:nvPr/>
        </p:nvSpPr>
        <p:spPr>
          <a:xfrm>
            <a:off x="2639500" y="3129071"/>
            <a:ext cx="5905774" cy="1998881"/>
          </a:xfrm>
          <a:prstGeom prst="rect">
            <a:avLst/>
          </a:prstGeom>
        </p:spPr>
        <p:txBody>
          <a:bodyPr lIns="0" tIns="0" rIns="0" bIns="0" rtlCol="0" anchor="t">
            <a:spAutoFit/>
          </a:bodyPr>
          <a:lstStyle/>
          <a:p>
            <a:pPr>
              <a:lnSpc>
                <a:spcPts val="7699"/>
              </a:lnSpc>
            </a:pPr>
            <a:r>
              <a:rPr lang="en-US" sz="8000" b="1" err="1">
                <a:solidFill>
                  <a:srgbClr val="FFFBF5"/>
                </a:solidFill>
                <a:latin typeface="Calibri" panose="020F0502020204030204" pitchFamily="34" charset="0"/>
                <a:cs typeface="Calibri" panose="020F0502020204030204" pitchFamily="34" charset="0"/>
              </a:rPr>
              <a:t>Te</a:t>
            </a:r>
            <a:r>
              <a:rPr lang="en-US" sz="8000" b="1">
                <a:solidFill>
                  <a:srgbClr val="FFFBF5"/>
                </a:solidFill>
                <a:latin typeface="Calibri" panose="020F0502020204030204" pitchFamily="34" charset="0"/>
                <a:cs typeface="Calibri" panose="020F0502020204030204" pitchFamily="34" charset="0"/>
              </a:rPr>
              <a:t> </a:t>
            </a:r>
            <a:r>
              <a:rPr lang="en-US" sz="8000" b="1" err="1">
                <a:solidFill>
                  <a:srgbClr val="FFFBF5"/>
                </a:solidFill>
                <a:latin typeface="Calibri" panose="020F0502020204030204" pitchFamily="34" charset="0"/>
                <a:cs typeface="Calibri" panose="020F0502020204030204" pitchFamily="34" charset="0"/>
              </a:rPr>
              <a:t>T</a:t>
            </a:r>
            <a:r>
              <a:rPr lang="en-US" sz="8000" b="1" err="1">
                <a:solidFill>
                  <a:schemeClr val="bg1"/>
                </a:solidFill>
                <a:latin typeface="Calibri" panose="020F0502020204030204" pitchFamily="34" charset="0"/>
                <a:cs typeface="Calibri" panose="020F0502020204030204" pitchFamily="34" charset="0"/>
              </a:rPr>
              <a:t>ī</a:t>
            </a:r>
            <a:r>
              <a:rPr lang="en-US" sz="8000" b="1" err="1">
                <a:solidFill>
                  <a:srgbClr val="FFFBF5"/>
                </a:solidFill>
                <a:latin typeface="Calibri" panose="020F0502020204030204" pitchFamily="34" charset="0"/>
                <a:cs typeface="Calibri" panose="020F0502020204030204" pitchFamily="34" charset="0"/>
              </a:rPr>
              <a:t>toki</a:t>
            </a:r>
            <a:r>
              <a:rPr lang="en-US" sz="8000" b="1">
                <a:solidFill>
                  <a:srgbClr val="FFFBF5"/>
                </a:solidFill>
                <a:latin typeface="Calibri" panose="020F0502020204030204" pitchFamily="34" charset="0"/>
                <a:cs typeface="Calibri" panose="020F0502020204030204" pitchFamily="34" charset="0"/>
              </a:rPr>
              <a:t> </a:t>
            </a:r>
            <a:r>
              <a:rPr lang="en-US" sz="8000" b="1" err="1">
                <a:solidFill>
                  <a:srgbClr val="FFFBF5"/>
                </a:solidFill>
                <a:latin typeface="Calibri" panose="020F0502020204030204" pitchFamily="34" charset="0"/>
                <a:cs typeface="Calibri" panose="020F0502020204030204" pitchFamily="34" charset="0"/>
              </a:rPr>
              <a:t>Mataora</a:t>
            </a:r>
            <a:endParaRPr lang="en-US" sz="8000" b="1">
              <a:solidFill>
                <a:srgbClr val="FFFBF5"/>
              </a:solidFill>
              <a:latin typeface="Calibri" panose="020F0502020204030204" pitchFamily="34" charset="0"/>
              <a:cs typeface="Calibri" panose="020F0502020204030204" pitchFamily="34" charset="0"/>
            </a:endParaRPr>
          </a:p>
        </p:txBody>
      </p:sp>
      <p:sp>
        <p:nvSpPr>
          <p:cNvPr id="15" name="TextBox 7">
            <a:extLst>
              <a:ext uri="{FF2B5EF4-FFF2-40B4-BE49-F238E27FC236}">
                <a16:creationId xmlns:a16="http://schemas.microsoft.com/office/drawing/2014/main" id="{AE94FEB4-131D-41B6-82B9-B20A52B93DF5}"/>
              </a:ext>
            </a:extLst>
          </p:cNvPr>
          <p:cNvSpPr txBox="1"/>
          <p:nvPr/>
        </p:nvSpPr>
        <p:spPr>
          <a:xfrm>
            <a:off x="2639500" y="5339289"/>
            <a:ext cx="5905774" cy="1894840"/>
          </a:xfrm>
          <a:prstGeom prst="rect">
            <a:avLst/>
          </a:prstGeom>
        </p:spPr>
        <p:txBody>
          <a:bodyPr lIns="0" tIns="0" rIns="0" bIns="0" rtlCol="0" anchor="t">
            <a:spAutoFit/>
          </a:bodyPr>
          <a:lstStyle/>
          <a:p>
            <a:pPr>
              <a:lnSpc>
                <a:spcPts val="2419"/>
              </a:lnSpc>
            </a:pPr>
            <a:r>
              <a:rPr lang="en-US" sz="2199">
                <a:solidFill>
                  <a:srgbClr val="FFFFFF"/>
                </a:solidFill>
                <a:latin typeface="Calibri Light" panose="020F0302020204030204" pitchFamily="34" charset="0"/>
                <a:cs typeface="Calibri Light" panose="020F0302020204030204" pitchFamily="34" charset="0"/>
              </a:rPr>
              <a:t>The name “</a:t>
            </a:r>
            <a:r>
              <a:rPr lang="en-US" sz="2199" err="1">
                <a:solidFill>
                  <a:srgbClr val="FFFFFF"/>
                </a:solidFill>
                <a:latin typeface="Calibri Light" panose="020F0302020204030204" pitchFamily="34" charset="0"/>
                <a:cs typeface="Calibri Light" panose="020F0302020204030204" pitchFamily="34" charset="0"/>
              </a:rPr>
              <a:t>Te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Tītoki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Mataora</a:t>
            </a:r>
            <a:r>
              <a:rPr lang="en-US" sz="2199">
                <a:solidFill>
                  <a:srgbClr val="FFFFFF"/>
                </a:solidFill>
                <a:latin typeface="Calibri Light" panose="020F0302020204030204" pitchFamily="34" charset="0"/>
                <a:cs typeface="Calibri Light" panose="020F0302020204030204" pitchFamily="34" charset="0"/>
              </a:rPr>
              <a:t>” was conceived by Matua </a:t>
            </a:r>
            <a:r>
              <a:rPr lang="en-US" sz="2199" err="1">
                <a:solidFill>
                  <a:srgbClr val="FFFFFF"/>
                </a:solidFill>
                <a:latin typeface="Calibri Light" panose="020F0302020204030204" pitchFamily="34" charset="0"/>
                <a:cs typeface="Calibri Light" panose="020F0302020204030204" pitchFamily="34" charset="0"/>
              </a:rPr>
              <a:t>Te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Wharekōtua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Turuwhenua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Tūhoe</a:t>
            </a:r>
            <a:r>
              <a:rPr lang="en-US" sz="2199">
                <a:solidFill>
                  <a:srgbClr val="FFFFFF"/>
                </a:solidFill>
                <a:latin typeface="Calibri Light" panose="020F0302020204030204" pitchFamily="34" charset="0"/>
                <a:cs typeface="Calibri Light" panose="020F0302020204030204" pitchFamily="34" charset="0"/>
              </a:rPr>
              <a:t>) following </a:t>
            </a:r>
            <a:r>
              <a:rPr lang="en-US" sz="2199" err="1">
                <a:solidFill>
                  <a:srgbClr val="FFFFFF"/>
                </a:solidFill>
                <a:latin typeface="Calibri Light" panose="020F0302020204030204" pitchFamily="34" charset="0"/>
                <a:cs typeface="Calibri Light" panose="020F0302020204030204" pitchFamily="34" charset="0"/>
              </a:rPr>
              <a:t>kōrerorero</a:t>
            </a:r>
            <a:r>
              <a:rPr lang="en-US" sz="2199">
                <a:solidFill>
                  <a:srgbClr val="FFFFFF"/>
                </a:solidFill>
                <a:latin typeface="Calibri Light" panose="020F0302020204030204" pitchFamily="34" charset="0"/>
                <a:cs typeface="Calibri Light" panose="020F0302020204030204" pitchFamily="34" charset="0"/>
              </a:rPr>
              <a:t> with Jason </a:t>
            </a:r>
            <a:r>
              <a:rPr lang="en-US" sz="2199" err="1">
                <a:solidFill>
                  <a:srgbClr val="FFFFFF"/>
                </a:solidFill>
                <a:latin typeface="Calibri Light" panose="020F0302020204030204" pitchFamily="34" charset="0"/>
                <a:cs typeface="Calibri Light" panose="020F0302020204030204" pitchFamily="34" charset="0"/>
              </a:rPr>
              <a:t>Turuwhenua</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Tūhoe</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Ngāti</a:t>
            </a:r>
            <a:r>
              <a:rPr lang="en-US" sz="2199">
                <a:solidFill>
                  <a:srgbClr val="FFFFFF"/>
                </a:solidFill>
                <a:latin typeface="Calibri Light" panose="020F0302020204030204" pitchFamily="34" charset="0"/>
                <a:cs typeface="Calibri Light" panose="020F0302020204030204" pitchFamily="34" charset="0"/>
              </a:rPr>
              <a:t> </a:t>
            </a:r>
            <a:r>
              <a:rPr lang="en-US" sz="2199" err="1">
                <a:solidFill>
                  <a:srgbClr val="FFFFFF"/>
                </a:solidFill>
                <a:latin typeface="Calibri Light" panose="020F0302020204030204" pitchFamily="34" charset="0"/>
                <a:cs typeface="Calibri Light" panose="020F0302020204030204" pitchFamily="34" charset="0"/>
              </a:rPr>
              <a:t>Porou</a:t>
            </a:r>
            <a:r>
              <a:rPr lang="en-US" sz="2199">
                <a:solidFill>
                  <a:srgbClr val="FFFFFF"/>
                </a:solidFill>
                <a:latin typeface="Calibri Light" panose="020F0302020204030204" pitchFamily="34" charset="0"/>
                <a:cs typeface="Calibri Light" panose="020F0302020204030204" pitchFamily="34" charset="0"/>
              </a:rPr>
              <a:t>), and the wider </a:t>
            </a:r>
            <a:r>
              <a:rPr lang="en-US" sz="2199" err="1">
                <a:solidFill>
                  <a:srgbClr val="FFFFFF"/>
                </a:solidFill>
                <a:latin typeface="Calibri Light" panose="020F0302020204030204" pitchFamily="34" charset="0"/>
                <a:cs typeface="Calibri Light" panose="020F0302020204030204" pitchFamily="34" charset="0"/>
              </a:rPr>
              <a:t>whānau</a:t>
            </a:r>
            <a:r>
              <a:rPr lang="en-US" sz="2199">
                <a:solidFill>
                  <a:srgbClr val="FFFFFF"/>
                </a:solidFill>
                <a:latin typeface="Calibri Light" panose="020F0302020204030204" pitchFamily="34" charset="0"/>
                <a:cs typeface="Calibri Light" panose="020F0302020204030204" pitchFamily="34" charset="0"/>
              </a:rPr>
              <a:t>. Jason is the Auckland Bioengineering Institute’s Associate Director Māori.</a:t>
            </a:r>
          </a:p>
        </p:txBody>
      </p:sp>
      <p:grpSp>
        <p:nvGrpSpPr>
          <p:cNvPr id="16" name="Group 8">
            <a:extLst>
              <a:ext uri="{FF2B5EF4-FFF2-40B4-BE49-F238E27FC236}">
                <a16:creationId xmlns:a16="http://schemas.microsoft.com/office/drawing/2014/main" id="{A6A905D9-D5AA-4DB8-A602-A1D4B9521A28}"/>
              </a:ext>
            </a:extLst>
          </p:cNvPr>
          <p:cNvGrpSpPr/>
          <p:nvPr/>
        </p:nvGrpSpPr>
        <p:grpSpPr>
          <a:xfrm>
            <a:off x="12059034" y="4221982"/>
            <a:ext cx="5386004" cy="1731770"/>
            <a:chOff x="0" y="-38100"/>
            <a:chExt cx="7181339" cy="2309026"/>
          </a:xfrm>
        </p:grpSpPr>
        <p:sp>
          <p:nvSpPr>
            <p:cNvPr id="17" name="TextBox 9">
              <a:extLst>
                <a:ext uri="{FF2B5EF4-FFF2-40B4-BE49-F238E27FC236}">
                  <a16:creationId xmlns:a16="http://schemas.microsoft.com/office/drawing/2014/main" id="{5BCE3D87-69ED-4673-882A-21140FC1A5D0}"/>
                </a:ext>
              </a:extLst>
            </p:cNvPr>
            <p:cNvSpPr txBox="1"/>
            <p:nvPr/>
          </p:nvSpPr>
          <p:spPr>
            <a:xfrm>
              <a:off x="0" y="-38100"/>
              <a:ext cx="7181339" cy="520143"/>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Tītoki</a:t>
              </a:r>
              <a:endParaRPr lang="en-US" sz="3000" b="1">
                <a:solidFill>
                  <a:srgbClr val="ED1D78"/>
                </a:solidFill>
                <a:latin typeface="Calibri" panose="020F0502020204030204" pitchFamily="34" charset="0"/>
                <a:cs typeface="Calibri" panose="020F0502020204030204" pitchFamily="34" charset="0"/>
              </a:endParaRPr>
            </a:p>
          </p:txBody>
        </p:sp>
        <p:sp>
          <p:nvSpPr>
            <p:cNvPr id="18" name="TextBox 10">
              <a:extLst>
                <a:ext uri="{FF2B5EF4-FFF2-40B4-BE49-F238E27FC236}">
                  <a16:creationId xmlns:a16="http://schemas.microsoft.com/office/drawing/2014/main" id="{C004D722-8C71-452F-8749-9FF0E41A1F94}"/>
                </a:ext>
              </a:extLst>
            </p:cNvPr>
            <p:cNvSpPr txBox="1"/>
            <p:nvPr/>
          </p:nvSpPr>
          <p:spPr>
            <a:xfrm>
              <a:off x="0" y="629451"/>
              <a:ext cx="7181339" cy="1641475"/>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Refers to Alectryon excelsus, the NZ native tree. The extracted oil was traditionally valued for its health-giving properties. </a:t>
              </a:r>
              <a:r>
                <a:rPr lang="en-US" sz="2199" err="1">
                  <a:solidFill>
                    <a:srgbClr val="FFFBF5"/>
                  </a:solidFill>
                  <a:latin typeface="Calibri Light" panose="020F0302020204030204" pitchFamily="34" charset="0"/>
                  <a:cs typeface="Calibri Light" panose="020F0302020204030204" pitchFamily="34" charset="0"/>
                </a:rPr>
                <a:t>Tītoki</a:t>
              </a:r>
              <a:r>
                <a:rPr lang="en-US" sz="2199">
                  <a:solidFill>
                    <a:srgbClr val="FFFBF5"/>
                  </a:solidFill>
                  <a:latin typeface="Calibri Light" panose="020F0302020204030204" pitchFamily="34" charset="0"/>
                  <a:cs typeface="Calibri Light" panose="020F0302020204030204" pitchFamily="34" charset="0"/>
                </a:rPr>
                <a:t> conveys the ideas of strength and healing.</a:t>
              </a:r>
            </a:p>
          </p:txBody>
        </p:sp>
      </p:grpSp>
      <p:sp>
        <p:nvSpPr>
          <p:cNvPr id="19" name="TextBox 11">
            <a:extLst>
              <a:ext uri="{FF2B5EF4-FFF2-40B4-BE49-F238E27FC236}">
                <a16:creationId xmlns:a16="http://schemas.microsoft.com/office/drawing/2014/main" id="{2F1C0011-89A8-44FA-8FE7-AD2761BDACD2}"/>
              </a:ext>
            </a:extLst>
          </p:cNvPr>
          <p:cNvSpPr txBox="1"/>
          <p:nvPr/>
        </p:nvSpPr>
        <p:spPr>
          <a:xfrm>
            <a:off x="12063796" y="6641019"/>
            <a:ext cx="5386004" cy="390235"/>
          </a:xfrm>
          <a:prstGeom prst="rect">
            <a:avLst/>
          </a:prstGeom>
        </p:spPr>
        <p:txBody>
          <a:bodyPr lIns="0" tIns="0" rIns="0" bIns="0" rtlCol="0" anchor="t">
            <a:spAutoFit/>
          </a:bodyPr>
          <a:lstStyle/>
          <a:p>
            <a:pPr>
              <a:lnSpc>
                <a:spcPts val="2970"/>
              </a:lnSpc>
            </a:pPr>
            <a:r>
              <a:rPr lang="en-US" sz="3000" b="1" err="1">
                <a:solidFill>
                  <a:srgbClr val="ED1D78"/>
                </a:solidFill>
                <a:latin typeface="Calibri" panose="020F0502020204030204" pitchFamily="34" charset="0"/>
                <a:cs typeface="Calibri" panose="020F0502020204030204" pitchFamily="34" charset="0"/>
              </a:rPr>
              <a:t>Te</a:t>
            </a:r>
            <a:r>
              <a:rPr lang="en-US" sz="3000" b="1">
                <a:solidFill>
                  <a:srgbClr val="ED1D78"/>
                </a:solidFill>
                <a:latin typeface="Calibri" panose="020F0502020204030204" pitchFamily="34" charset="0"/>
                <a:cs typeface="Calibri" panose="020F0502020204030204" pitchFamily="34" charset="0"/>
              </a:rPr>
              <a:t> </a:t>
            </a:r>
            <a:r>
              <a:rPr lang="en-US" sz="3000" b="1" err="1">
                <a:solidFill>
                  <a:srgbClr val="ED1D78"/>
                </a:solidFill>
                <a:latin typeface="Calibri" panose="020F0502020204030204" pitchFamily="34" charset="0"/>
                <a:cs typeface="Calibri" panose="020F0502020204030204" pitchFamily="34" charset="0"/>
              </a:rPr>
              <a:t>Tītoki</a:t>
            </a:r>
            <a:r>
              <a:rPr lang="en-US" sz="3000" b="1">
                <a:solidFill>
                  <a:srgbClr val="ED1D78"/>
                </a:solidFill>
                <a:latin typeface="Calibri" panose="020F0502020204030204" pitchFamily="34" charset="0"/>
                <a:cs typeface="Calibri" panose="020F0502020204030204" pitchFamily="34" charset="0"/>
              </a:rPr>
              <a:t> </a:t>
            </a:r>
            <a:r>
              <a:rPr lang="en-US" sz="3000" b="1" err="1">
                <a:solidFill>
                  <a:srgbClr val="ED1D78"/>
                </a:solidFill>
                <a:latin typeface="Calibri" panose="020F0502020204030204" pitchFamily="34" charset="0"/>
                <a:cs typeface="Calibri" panose="020F0502020204030204" pitchFamily="34" charset="0"/>
              </a:rPr>
              <a:t>Mataora</a:t>
            </a:r>
            <a:endParaRPr lang="en-US" sz="3000" b="1">
              <a:solidFill>
                <a:srgbClr val="ED1D78"/>
              </a:solidFill>
              <a:latin typeface="Calibri" panose="020F0502020204030204" pitchFamily="34" charset="0"/>
              <a:cs typeface="Calibri" panose="020F0502020204030204" pitchFamily="34" charset="0"/>
            </a:endParaRPr>
          </a:p>
        </p:txBody>
      </p:sp>
      <p:sp>
        <p:nvSpPr>
          <p:cNvPr id="20" name="TextBox 12">
            <a:extLst>
              <a:ext uri="{FF2B5EF4-FFF2-40B4-BE49-F238E27FC236}">
                <a16:creationId xmlns:a16="http://schemas.microsoft.com/office/drawing/2014/main" id="{E64F88FC-B0EE-41E9-92B6-0246E899E4F7}"/>
              </a:ext>
            </a:extLst>
          </p:cNvPr>
          <p:cNvSpPr txBox="1"/>
          <p:nvPr/>
        </p:nvSpPr>
        <p:spPr>
          <a:xfrm>
            <a:off x="12054271" y="7175541"/>
            <a:ext cx="5386004" cy="1248628"/>
          </a:xfrm>
          <a:prstGeom prst="rect">
            <a:avLst/>
          </a:prstGeom>
        </p:spPr>
        <p:txBody>
          <a:bodyPr lIns="0" tIns="0" rIns="0" bIns="0" rtlCol="0" anchor="t">
            <a:spAutoFit/>
          </a:bodyPr>
          <a:lstStyle/>
          <a:p>
            <a:pPr>
              <a:lnSpc>
                <a:spcPts val="2420"/>
              </a:lnSpc>
            </a:pPr>
            <a:r>
              <a:rPr lang="en-US" sz="2199">
                <a:solidFill>
                  <a:srgbClr val="FFFBF5"/>
                </a:solidFill>
                <a:latin typeface="Calibri Light" panose="020F0302020204030204" pitchFamily="34" charset="0"/>
                <a:cs typeface="Calibri Light" panose="020F0302020204030204" pitchFamily="34" charset="0"/>
              </a:rPr>
              <a:t>Therefore embodies the concepts of health and technology bound together to restore well-being – a perfect description for the MedTech Research Translator.</a:t>
            </a:r>
          </a:p>
        </p:txBody>
      </p:sp>
    </p:spTree>
    <p:extLst>
      <p:ext uri="{BB962C8B-B14F-4D97-AF65-F5344CB8AC3E}">
        <p14:creationId xmlns:p14="http://schemas.microsoft.com/office/powerpoint/2010/main" val="6356937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1028700" y="4689475"/>
            <a:ext cx="7011288" cy="1011431"/>
          </a:xfrm>
          <a:prstGeom prst="rect">
            <a:avLst/>
          </a:prstGeom>
        </p:spPr>
        <p:txBody>
          <a:bodyPr lIns="0" tIns="0" rIns="0" bIns="0" rtlCol="0" anchor="t">
            <a:spAutoFit/>
          </a:bodyPr>
          <a:lstStyle/>
          <a:p>
            <a:pPr>
              <a:lnSpc>
                <a:spcPts val="7699"/>
              </a:lnSpc>
            </a:pPr>
            <a:r>
              <a:rPr lang="en-US" sz="8000" b="1">
                <a:solidFill>
                  <a:srgbClr val="3B3B3B"/>
                </a:solidFill>
                <a:latin typeface="Calibri" panose="020F0502020204030204" pitchFamily="34" charset="0"/>
                <a:cs typeface="Calibri" panose="020F0502020204030204" pitchFamily="34" charset="0"/>
              </a:rPr>
              <a:t>Objectives</a:t>
            </a:r>
          </a:p>
        </p:txBody>
      </p:sp>
      <p:sp>
        <p:nvSpPr>
          <p:cNvPr id="4" name="TextBox 4"/>
          <p:cNvSpPr txBox="1"/>
          <p:nvPr/>
        </p:nvSpPr>
        <p:spPr>
          <a:xfrm>
            <a:off x="11390869" y="901066"/>
            <a:ext cx="5860407" cy="1538883"/>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Build effective research translation capability and a pipeline of new deep tech companies for New Zealand </a:t>
            </a:r>
            <a:r>
              <a:rPr lang="en-US" sz="2199">
                <a:solidFill>
                  <a:srgbClr val="3B3B3B"/>
                </a:solidFill>
                <a:latin typeface="Calibri Light" panose="020F0302020204030204" pitchFamily="34" charset="0"/>
                <a:cs typeface="Calibri Light" panose="020F0302020204030204" pitchFamily="34" charset="0"/>
              </a:rPr>
              <a:t>(devices and digital health e.g. model-based and AI-driven platforms) that can scale  significantly and contribute to productivity and exports. </a:t>
            </a:r>
          </a:p>
        </p:txBody>
      </p:sp>
      <p:sp>
        <p:nvSpPr>
          <p:cNvPr id="5" name="TextBox 5"/>
          <p:cNvSpPr txBox="1"/>
          <p:nvPr/>
        </p:nvSpPr>
        <p:spPr>
          <a:xfrm>
            <a:off x="8837048" y="1304447"/>
            <a:ext cx="953868" cy="732123"/>
          </a:xfrm>
          <a:prstGeom prst="rect">
            <a:avLst/>
          </a:prstGeom>
        </p:spPr>
        <p:txBody>
          <a:bodyPr lIns="0" tIns="0" rIns="0" bIns="0" rtlCol="0" anchor="t">
            <a:spAutoFit/>
          </a:bodyPr>
          <a:lstStyle/>
          <a:p>
            <a:pPr>
              <a:lnSpc>
                <a:spcPts val="5500"/>
              </a:lnSpc>
            </a:pPr>
            <a:r>
              <a:rPr lang="en-US" sz="5400" b="1">
                <a:solidFill>
                  <a:srgbClr val="40245E"/>
                </a:solidFill>
                <a:latin typeface="Calibri" panose="020F0502020204030204" pitchFamily="34" charset="0"/>
                <a:cs typeface="Calibri" panose="020F0502020204030204" pitchFamily="34" charset="0"/>
              </a:rPr>
              <a:t>01</a:t>
            </a:r>
          </a:p>
        </p:txBody>
      </p:sp>
      <p:sp>
        <p:nvSpPr>
          <p:cNvPr id="6" name="AutoShape 6"/>
          <p:cNvSpPr/>
          <p:nvPr/>
        </p:nvSpPr>
        <p:spPr>
          <a:xfrm rot="16200000">
            <a:off x="10453851" y="1176490"/>
            <a:ext cx="9525" cy="952827"/>
          </a:xfrm>
          <a:prstGeom prst="rect">
            <a:avLst/>
          </a:prstGeom>
          <a:solidFill>
            <a:srgbClr val="3B3B3B"/>
          </a:solidFill>
        </p:spPr>
      </p:sp>
      <p:sp>
        <p:nvSpPr>
          <p:cNvPr id="8" name="AutoShape 8"/>
          <p:cNvSpPr/>
          <p:nvPr/>
        </p:nvSpPr>
        <p:spPr>
          <a:xfrm rot="16200000">
            <a:off x="10453851" y="3448045"/>
            <a:ext cx="9525" cy="952827"/>
          </a:xfrm>
          <a:prstGeom prst="rect">
            <a:avLst/>
          </a:prstGeom>
          <a:solidFill>
            <a:srgbClr val="3B3B3B"/>
          </a:solidFill>
        </p:spPr>
      </p:sp>
      <p:sp>
        <p:nvSpPr>
          <p:cNvPr id="9" name="TextBox 9"/>
          <p:cNvSpPr txBox="1"/>
          <p:nvPr/>
        </p:nvSpPr>
        <p:spPr>
          <a:xfrm>
            <a:off x="8837048" y="3585527"/>
            <a:ext cx="953868" cy="723107"/>
          </a:xfrm>
          <a:prstGeom prst="rect">
            <a:avLst/>
          </a:prstGeom>
        </p:spPr>
        <p:txBody>
          <a:bodyPr lIns="0" tIns="0" rIns="0" bIns="0" rtlCol="0" anchor="t">
            <a:spAutoFit/>
          </a:bodyPr>
          <a:lstStyle/>
          <a:p>
            <a:pPr>
              <a:lnSpc>
                <a:spcPts val="5500"/>
              </a:lnSpc>
            </a:pPr>
            <a:r>
              <a:rPr lang="en-US" sz="5400" b="1">
                <a:solidFill>
                  <a:srgbClr val="ED1E79"/>
                </a:solidFill>
                <a:latin typeface="Calibri" panose="020F0502020204030204" pitchFamily="34" charset="0"/>
                <a:cs typeface="Calibri" panose="020F0502020204030204" pitchFamily="34" charset="0"/>
              </a:rPr>
              <a:t>02</a:t>
            </a:r>
          </a:p>
        </p:txBody>
      </p:sp>
      <p:sp>
        <p:nvSpPr>
          <p:cNvPr id="10" name="TextBox 10"/>
          <p:cNvSpPr txBox="1"/>
          <p:nvPr/>
        </p:nvSpPr>
        <p:spPr>
          <a:xfrm>
            <a:off x="11390869" y="3147359"/>
            <a:ext cx="5860407" cy="1580515"/>
          </a:xfrm>
          <a:prstGeom prst="rect">
            <a:avLst/>
          </a:prstGeom>
        </p:spPr>
        <p:txBody>
          <a:bodyPr lIns="0" tIns="0" rIns="0" bIns="0" rtlCol="0" anchor="t">
            <a:spAutoFit/>
          </a:bodyPr>
          <a:lstStyle/>
          <a:p>
            <a:pPr>
              <a:lnSpc>
                <a:spcPts val="2419"/>
              </a:lnSpc>
            </a:pPr>
            <a:r>
              <a:rPr lang="en-US" sz="2199" b="1">
                <a:solidFill>
                  <a:srgbClr val="ED1E79"/>
                </a:solidFill>
                <a:latin typeface="Calibri Light" panose="020F0302020204030204" pitchFamily="34" charset="0"/>
                <a:cs typeface="Calibri Light" panose="020F0302020204030204" pitchFamily="34" charset="0"/>
              </a:rPr>
              <a:t>Fulfill </a:t>
            </a:r>
            <a:r>
              <a:rPr lang="en-US" sz="2199" b="1" err="1">
                <a:solidFill>
                  <a:srgbClr val="ED1E79"/>
                </a:solidFill>
                <a:latin typeface="Calibri Light" panose="020F0302020204030204" pitchFamily="34" charset="0"/>
                <a:cs typeface="Calibri Light" panose="020F0302020204030204" pitchFamily="34" charset="0"/>
              </a:rPr>
              <a:t>Te</a:t>
            </a:r>
            <a:r>
              <a:rPr lang="en-US" sz="2199" b="1">
                <a:solidFill>
                  <a:srgbClr val="ED1E79"/>
                </a:solidFill>
                <a:latin typeface="Calibri Light" panose="020F0302020204030204" pitchFamily="34" charset="0"/>
                <a:cs typeface="Calibri Light" panose="020F0302020204030204" pitchFamily="34" charset="0"/>
              </a:rPr>
              <a:t> </a:t>
            </a:r>
            <a:r>
              <a:rPr lang="en-US" sz="2199" b="1" err="1">
                <a:solidFill>
                  <a:srgbClr val="ED1E79"/>
                </a:solidFill>
                <a:latin typeface="Calibri Light" panose="020F0302020204030204" pitchFamily="34" charset="0"/>
                <a:cs typeface="Calibri Light" panose="020F0302020204030204" pitchFamily="34" charset="0"/>
              </a:rPr>
              <a:t>Tiriti</a:t>
            </a:r>
            <a:r>
              <a:rPr lang="en-US" sz="2199" b="1">
                <a:solidFill>
                  <a:srgbClr val="ED1E79"/>
                </a:solidFill>
                <a:latin typeface="Calibri Light" panose="020F0302020204030204" pitchFamily="34" charset="0"/>
                <a:cs typeface="Calibri Light" panose="020F0302020204030204" pitchFamily="34" charset="0"/>
              </a:rPr>
              <a:t> requirements </a:t>
            </a:r>
            <a:r>
              <a:rPr lang="en-US" sz="2199">
                <a:solidFill>
                  <a:srgbClr val="3B3B3B"/>
                </a:solidFill>
                <a:latin typeface="Calibri Light" panose="020F0302020204030204" pitchFamily="34" charset="0"/>
                <a:cs typeface="Calibri Light" panose="020F0302020204030204" pitchFamily="34" charset="0"/>
              </a:rPr>
              <a:t>by addressing inequities in health and wellbeing experienced by Māori through partnership, co-development of technologies and new opportunities in research, training and business. </a:t>
            </a:r>
          </a:p>
        </p:txBody>
      </p:sp>
      <p:sp>
        <p:nvSpPr>
          <p:cNvPr id="12" name="TextBox 12"/>
          <p:cNvSpPr txBox="1"/>
          <p:nvPr/>
        </p:nvSpPr>
        <p:spPr>
          <a:xfrm>
            <a:off x="8837048" y="5404644"/>
            <a:ext cx="953868" cy="723107"/>
          </a:xfrm>
          <a:prstGeom prst="rect">
            <a:avLst/>
          </a:prstGeom>
        </p:spPr>
        <p:txBody>
          <a:bodyPr lIns="0" tIns="0" rIns="0" bIns="0" rtlCol="0" anchor="t">
            <a:spAutoFit/>
          </a:bodyPr>
          <a:lstStyle/>
          <a:p>
            <a:pPr>
              <a:lnSpc>
                <a:spcPts val="5500"/>
              </a:lnSpc>
            </a:pPr>
            <a:r>
              <a:rPr lang="en-US" sz="5400" b="1">
                <a:solidFill>
                  <a:srgbClr val="40255D"/>
                </a:solidFill>
                <a:latin typeface="Calibri" panose="020F0502020204030204" pitchFamily="34" charset="0"/>
                <a:cs typeface="Calibri" panose="020F0502020204030204" pitchFamily="34" charset="0"/>
              </a:rPr>
              <a:t>03</a:t>
            </a:r>
          </a:p>
        </p:txBody>
      </p:sp>
      <p:sp>
        <p:nvSpPr>
          <p:cNvPr id="13" name="AutoShape 13"/>
          <p:cNvSpPr/>
          <p:nvPr/>
        </p:nvSpPr>
        <p:spPr>
          <a:xfrm rot="16200000">
            <a:off x="10453851" y="5271924"/>
            <a:ext cx="9525" cy="952827"/>
          </a:xfrm>
          <a:prstGeom prst="rect">
            <a:avLst/>
          </a:prstGeom>
          <a:solidFill>
            <a:srgbClr val="3B3B3B"/>
          </a:solidFill>
        </p:spPr>
      </p:sp>
      <p:sp>
        <p:nvSpPr>
          <p:cNvPr id="14" name="TextBox 14"/>
          <p:cNvSpPr txBox="1"/>
          <p:nvPr/>
        </p:nvSpPr>
        <p:spPr>
          <a:xfrm>
            <a:off x="11390869" y="5253355"/>
            <a:ext cx="5860407" cy="923330"/>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Build a skilled and diverse workforce </a:t>
            </a:r>
            <a:r>
              <a:rPr lang="en-US" sz="2199">
                <a:solidFill>
                  <a:srgbClr val="3B3B3B"/>
                </a:solidFill>
                <a:latin typeface="Calibri Light" panose="020F0302020204030204" pitchFamily="34" charset="0"/>
                <a:cs typeface="Calibri Light" panose="020F0302020204030204" pitchFamily="34" charset="0"/>
              </a:rPr>
              <a:t>with expertise and capability in </a:t>
            </a:r>
            <a:r>
              <a:rPr lang="en-US" sz="2199" err="1">
                <a:solidFill>
                  <a:srgbClr val="3B3B3B"/>
                </a:solidFill>
                <a:latin typeface="Calibri Light" panose="020F0302020204030204" pitchFamily="34" charset="0"/>
                <a:cs typeface="Calibri Light" panose="020F0302020204030204" pitchFamily="34" charset="0"/>
              </a:rPr>
              <a:t>medtech</a:t>
            </a:r>
            <a:r>
              <a:rPr lang="en-US" sz="2199">
                <a:solidFill>
                  <a:srgbClr val="3B3B3B"/>
                </a:solidFill>
                <a:latin typeface="Calibri Light" panose="020F0302020204030204" pitchFamily="34" charset="0"/>
                <a:cs typeface="Calibri Light" panose="020F0302020204030204" pitchFamily="34" charset="0"/>
              </a:rPr>
              <a:t> to help accelerate industry growth. </a:t>
            </a:r>
          </a:p>
        </p:txBody>
      </p:sp>
      <p:sp>
        <p:nvSpPr>
          <p:cNvPr id="16" name="TextBox 16"/>
          <p:cNvSpPr txBox="1"/>
          <p:nvPr/>
        </p:nvSpPr>
        <p:spPr>
          <a:xfrm>
            <a:off x="8837048" y="7076123"/>
            <a:ext cx="953868" cy="723107"/>
          </a:xfrm>
          <a:prstGeom prst="rect">
            <a:avLst/>
          </a:prstGeom>
        </p:spPr>
        <p:txBody>
          <a:bodyPr lIns="0" tIns="0" rIns="0" bIns="0" rtlCol="0" anchor="t">
            <a:spAutoFit/>
          </a:bodyPr>
          <a:lstStyle/>
          <a:p>
            <a:pPr>
              <a:lnSpc>
                <a:spcPts val="5500"/>
              </a:lnSpc>
            </a:pPr>
            <a:r>
              <a:rPr lang="en-US" sz="5400" b="1">
                <a:solidFill>
                  <a:srgbClr val="ED1E79"/>
                </a:solidFill>
                <a:latin typeface="Calibri" panose="020F0502020204030204" pitchFamily="34" charset="0"/>
                <a:cs typeface="Calibri" panose="020F0502020204030204" pitchFamily="34" charset="0"/>
              </a:rPr>
              <a:t>04</a:t>
            </a:r>
          </a:p>
        </p:txBody>
      </p:sp>
      <p:sp>
        <p:nvSpPr>
          <p:cNvPr id="17" name="AutoShape 17"/>
          <p:cNvSpPr/>
          <p:nvPr/>
        </p:nvSpPr>
        <p:spPr>
          <a:xfrm rot="16200000">
            <a:off x="10453851" y="6943403"/>
            <a:ext cx="9525" cy="952827"/>
          </a:xfrm>
          <a:prstGeom prst="rect">
            <a:avLst/>
          </a:prstGeom>
          <a:solidFill>
            <a:srgbClr val="3B3B3B"/>
          </a:solidFill>
        </p:spPr>
      </p:sp>
      <p:sp>
        <p:nvSpPr>
          <p:cNvPr id="18" name="TextBox 18"/>
          <p:cNvSpPr txBox="1"/>
          <p:nvPr/>
        </p:nvSpPr>
        <p:spPr>
          <a:xfrm>
            <a:off x="11390869" y="6924834"/>
            <a:ext cx="5860407" cy="923330"/>
          </a:xfrm>
          <a:prstGeom prst="rect">
            <a:avLst/>
          </a:prstGeom>
        </p:spPr>
        <p:txBody>
          <a:bodyPr lIns="0" tIns="0" rIns="0" bIns="0" rtlCol="0" anchor="t">
            <a:spAutoFit/>
          </a:bodyPr>
          <a:lstStyle/>
          <a:p>
            <a:pPr>
              <a:lnSpc>
                <a:spcPts val="2419"/>
              </a:lnSpc>
            </a:pPr>
            <a:r>
              <a:rPr lang="en-US" sz="2199" b="1">
                <a:solidFill>
                  <a:srgbClr val="ED1E79"/>
                </a:solidFill>
                <a:latin typeface="Calibri Light" panose="020F0302020204030204" pitchFamily="34" charset="0"/>
                <a:cs typeface="Calibri Light" panose="020F0302020204030204" pitchFamily="34" charset="0"/>
              </a:rPr>
              <a:t>Consolidate and better connect the national </a:t>
            </a:r>
            <a:r>
              <a:rPr lang="en-US" sz="2199" b="1" err="1">
                <a:solidFill>
                  <a:srgbClr val="ED1E79"/>
                </a:solidFill>
                <a:latin typeface="Calibri Light" panose="020F0302020204030204" pitchFamily="34" charset="0"/>
                <a:cs typeface="Calibri Light" panose="020F0302020204030204" pitchFamily="34" charset="0"/>
              </a:rPr>
              <a:t>medtech</a:t>
            </a:r>
            <a:r>
              <a:rPr lang="en-US" sz="2199" b="1">
                <a:solidFill>
                  <a:srgbClr val="ED1E79"/>
                </a:solidFill>
                <a:latin typeface="Calibri Light" panose="020F0302020204030204" pitchFamily="34" charset="0"/>
                <a:cs typeface="Calibri Light" panose="020F0302020204030204" pitchFamily="34" charset="0"/>
              </a:rPr>
              <a:t> innovation ecosystem</a:t>
            </a:r>
            <a:r>
              <a:rPr lang="en-US" sz="2199" b="1">
                <a:solidFill>
                  <a:srgbClr val="3B3B3B"/>
                </a:solidFill>
                <a:latin typeface="Calibri Light" panose="020F0302020204030204" pitchFamily="34" charset="0"/>
                <a:cs typeface="Calibri Light" panose="020F0302020204030204" pitchFamily="34" charset="0"/>
              </a:rPr>
              <a:t> </a:t>
            </a:r>
            <a:r>
              <a:rPr lang="en-US" sz="2199">
                <a:solidFill>
                  <a:srgbClr val="3B3B3B"/>
                </a:solidFill>
                <a:latin typeface="Calibri Light" panose="020F0302020204030204" pitchFamily="34" charset="0"/>
                <a:cs typeface="Calibri Light" panose="020F0302020204030204" pitchFamily="34" charset="0"/>
              </a:rPr>
              <a:t>across Auckland, Wellington, Christchurch and Dunedin. </a:t>
            </a:r>
          </a:p>
        </p:txBody>
      </p:sp>
      <p:sp>
        <p:nvSpPr>
          <p:cNvPr id="20" name="TextBox 20"/>
          <p:cNvSpPr txBox="1"/>
          <p:nvPr/>
        </p:nvSpPr>
        <p:spPr>
          <a:xfrm>
            <a:off x="8837048" y="8747603"/>
            <a:ext cx="953868" cy="723107"/>
          </a:xfrm>
          <a:prstGeom prst="rect">
            <a:avLst/>
          </a:prstGeom>
        </p:spPr>
        <p:txBody>
          <a:bodyPr lIns="0" tIns="0" rIns="0" bIns="0" rtlCol="0" anchor="t">
            <a:spAutoFit/>
          </a:bodyPr>
          <a:lstStyle/>
          <a:p>
            <a:pPr>
              <a:lnSpc>
                <a:spcPts val="5500"/>
              </a:lnSpc>
            </a:pPr>
            <a:r>
              <a:rPr lang="en-US" sz="5400" b="1">
                <a:solidFill>
                  <a:srgbClr val="40255D"/>
                </a:solidFill>
                <a:latin typeface="Calibri" panose="020F0502020204030204" pitchFamily="34" charset="0"/>
                <a:cs typeface="Calibri" panose="020F0502020204030204" pitchFamily="34" charset="0"/>
              </a:rPr>
              <a:t>05</a:t>
            </a:r>
          </a:p>
        </p:txBody>
      </p:sp>
      <p:sp>
        <p:nvSpPr>
          <p:cNvPr id="21" name="TextBox 21"/>
          <p:cNvSpPr txBox="1"/>
          <p:nvPr/>
        </p:nvSpPr>
        <p:spPr>
          <a:xfrm>
            <a:off x="11390869" y="8596314"/>
            <a:ext cx="5860407" cy="923330"/>
          </a:xfrm>
          <a:prstGeom prst="rect">
            <a:avLst/>
          </a:prstGeom>
        </p:spPr>
        <p:txBody>
          <a:bodyPr lIns="0" tIns="0" rIns="0" bIns="0" rtlCol="0" anchor="t">
            <a:spAutoFit/>
          </a:bodyPr>
          <a:lstStyle/>
          <a:p>
            <a:pPr>
              <a:lnSpc>
                <a:spcPts val="2419"/>
              </a:lnSpc>
            </a:pPr>
            <a:r>
              <a:rPr lang="en-US" sz="2199" b="1">
                <a:solidFill>
                  <a:srgbClr val="40245E"/>
                </a:solidFill>
                <a:latin typeface="Calibri Light" panose="020F0302020204030204" pitchFamily="34" charset="0"/>
                <a:cs typeface="Calibri Light" panose="020F0302020204030204" pitchFamily="34" charset="0"/>
              </a:rPr>
              <a:t>Make New Zealand a destination </a:t>
            </a:r>
            <a:r>
              <a:rPr lang="en-US" sz="2199">
                <a:solidFill>
                  <a:srgbClr val="3B3B3B"/>
                </a:solidFill>
                <a:latin typeface="Calibri Light" panose="020F0302020204030204" pitchFamily="34" charset="0"/>
                <a:cs typeface="Calibri Light" panose="020F0302020204030204" pitchFamily="34" charset="0"/>
              </a:rPr>
              <a:t>that overseas talent, investors, researchers and companies want </a:t>
            </a:r>
            <a:r>
              <a:rPr lang="en-US" sz="2199">
                <a:solidFill>
                  <a:srgbClr val="40245E"/>
                </a:solidFill>
                <a:latin typeface="Calibri Light" panose="020F0302020204030204" pitchFamily="34" charset="0"/>
                <a:cs typeface="Calibri Light" panose="020F0302020204030204" pitchFamily="34" charset="0"/>
              </a:rPr>
              <a:t>to come and play</a:t>
            </a:r>
            <a:r>
              <a:rPr lang="en-US" sz="2199">
                <a:solidFill>
                  <a:srgbClr val="3B3B3B"/>
                </a:solidFill>
                <a:latin typeface="Calibri Light" panose="020F0302020204030204" pitchFamily="34" charset="0"/>
                <a:cs typeface="Calibri Light" panose="020F0302020204030204" pitchFamily="34" charset="0"/>
              </a:rPr>
              <a:t>.</a:t>
            </a:r>
          </a:p>
        </p:txBody>
      </p:sp>
      <p:sp>
        <p:nvSpPr>
          <p:cNvPr id="22" name="AutoShape 22"/>
          <p:cNvSpPr/>
          <p:nvPr/>
        </p:nvSpPr>
        <p:spPr>
          <a:xfrm rot="16200000">
            <a:off x="10453851" y="8610120"/>
            <a:ext cx="9525" cy="952827"/>
          </a:xfrm>
          <a:prstGeom prst="rect">
            <a:avLst/>
          </a:prstGeom>
          <a:solidFill>
            <a:srgbClr val="3B3B3B"/>
          </a:solidFill>
        </p:spPr>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grpSp>
        <p:nvGrpSpPr>
          <p:cNvPr id="53" name="Group 22">
            <a:extLst>
              <a:ext uri="{FF2B5EF4-FFF2-40B4-BE49-F238E27FC236}">
                <a16:creationId xmlns:a16="http://schemas.microsoft.com/office/drawing/2014/main" id="{8B66AEDC-7465-47DB-AAC5-ED191939FEFD}"/>
              </a:ext>
            </a:extLst>
          </p:cNvPr>
          <p:cNvGrpSpPr/>
          <p:nvPr/>
        </p:nvGrpSpPr>
        <p:grpSpPr>
          <a:xfrm>
            <a:off x="4772476" y="5075080"/>
            <a:ext cx="3498675" cy="743393"/>
            <a:chOff x="0" y="0"/>
            <a:chExt cx="3269861" cy="711831"/>
          </a:xfrm>
          <a:solidFill>
            <a:srgbClr val="FF924C"/>
          </a:solidFill>
        </p:grpSpPr>
        <p:sp>
          <p:nvSpPr>
            <p:cNvPr id="55" name="Freeform 23">
              <a:extLst>
                <a:ext uri="{FF2B5EF4-FFF2-40B4-BE49-F238E27FC236}">
                  <a16:creationId xmlns:a16="http://schemas.microsoft.com/office/drawing/2014/main" id="{5681CD1F-F1C8-4E75-B275-070F702B50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46" name="AutoShape 46"/>
          <p:cNvSpPr/>
          <p:nvPr/>
        </p:nvSpPr>
        <p:spPr>
          <a:xfrm rot="10229050" flipV="1">
            <a:off x="8223967" y="5904869"/>
            <a:ext cx="5239580" cy="134702"/>
          </a:xfrm>
          <a:prstGeom prst="line">
            <a:avLst/>
          </a:prstGeom>
          <a:ln w="30625" cap="rnd">
            <a:solidFill>
              <a:schemeClr val="bg1"/>
            </a:solidFill>
            <a:prstDash val="sysDash"/>
            <a:headEnd type="none" w="sm" len="sm"/>
            <a:tailEnd type="none" w="sm" len="sm"/>
          </a:ln>
        </p:spPr>
      </p:sp>
      <p:sp>
        <p:nvSpPr>
          <p:cNvPr id="51" name="Flowchart: Connector 50">
            <a:extLst>
              <a:ext uri="{FF2B5EF4-FFF2-40B4-BE49-F238E27FC236}">
                <a16:creationId xmlns:a16="http://schemas.microsoft.com/office/drawing/2014/main" id="{07C3B3D1-AF58-4EE0-9B38-1979066EA300}"/>
              </a:ext>
            </a:extLst>
          </p:cNvPr>
          <p:cNvSpPr/>
          <p:nvPr/>
        </p:nvSpPr>
        <p:spPr>
          <a:xfrm>
            <a:off x="4578340" y="3577372"/>
            <a:ext cx="388694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2"/>
          <p:cNvSpPr txBox="1"/>
          <p:nvPr/>
        </p:nvSpPr>
        <p:spPr>
          <a:xfrm>
            <a:off x="1028700" y="5359400"/>
            <a:ext cx="9592246" cy="2986330"/>
          </a:xfrm>
          <a:prstGeom prst="rect">
            <a:avLst/>
          </a:prstGeom>
        </p:spPr>
        <p:txBody>
          <a:bodyPr lIns="0" tIns="0" rIns="0" bIns="0" rtlCol="0" anchor="t">
            <a:spAutoFit/>
          </a:bodyPr>
          <a:lstStyle/>
          <a:p>
            <a:pPr>
              <a:lnSpc>
                <a:spcPts val="7699"/>
              </a:lnSpc>
            </a:pPr>
            <a:r>
              <a:rPr lang="en-US" sz="8000" b="1">
                <a:solidFill>
                  <a:srgbClr val="FFFFFF"/>
                </a:solidFill>
                <a:latin typeface="Calibri" panose="020F0502020204030204" pitchFamily="34" charset="0"/>
                <a:cs typeface="Calibri" panose="020F0502020204030204" pitchFamily="34" charset="0"/>
              </a:rPr>
              <a:t>The</a:t>
            </a:r>
            <a:r>
              <a:rPr lang="en-US" sz="8000" b="1">
                <a:solidFill>
                  <a:srgbClr val="FF7841"/>
                </a:solidFill>
                <a:latin typeface="Calibri" panose="020F0502020204030204" pitchFamily="34" charset="0"/>
                <a:cs typeface="Calibri" panose="020F0502020204030204" pitchFamily="34" charset="0"/>
              </a:rPr>
              <a:t> </a:t>
            </a:r>
          </a:p>
          <a:p>
            <a:pPr>
              <a:lnSpc>
                <a:spcPts val="7699"/>
              </a:lnSpc>
            </a:pPr>
            <a:r>
              <a:rPr lang="en-US" sz="8000" b="1">
                <a:solidFill>
                  <a:srgbClr val="EC1E79"/>
                </a:solidFill>
                <a:latin typeface="Calibri" panose="020F0502020204030204" pitchFamily="34" charset="0"/>
                <a:cs typeface="Calibri" panose="020F0502020204030204" pitchFamily="34" charset="0"/>
              </a:rPr>
              <a:t>Big</a:t>
            </a:r>
          </a:p>
          <a:p>
            <a:pPr>
              <a:lnSpc>
                <a:spcPts val="7699"/>
              </a:lnSpc>
            </a:pPr>
            <a:r>
              <a:rPr lang="en-US" sz="8000" b="1">
                <a:solidFill>
                  <a:srgbClr val="FFFFFF"/>
                </a:solidFill>
                <a:latin typeface="Calibri" panose="020F0502020204030204" pitchFamily="34" charset="0"/>
                <a:cs typeface="Calibri" panose="020F0502020204030204" pitchFamily="34" charset="0"/>
              </a:rPr>
              <a:t>Picture</a:t>
            </a:r>
          </a:p>
        </p:txBody>
      </p:sp>
      <p:grpSp>
        <p:nvGrpSpPr>
          <p:cNvPr id="20" name="Group 20"/>
          <p:cNvGrpSpPr/>
          <p:nvPr/>
        </p:nvGrpSpPr>
        <p:grpSpPr>
          <a:xfrm>
            <a:off x="13433175" y="4914913"/>
            <a:ext cx="3847416" cy="2819387"/>
            <a:chOff x="0" y="0"/>
            <a:chExt cx="4471738" cy="3276890"/>
          </a:xfrm>
          <a:solidFill>
            <a:srgbClr val="FF924C"/>
          </a:solidFill>
        </p:grpSpPr>
        <p:sp>
          <p:nvSpPr>
            <p:cNvPr id="21" name="Freeform 21"/>
            <p:cNvSpPr/>
            <p:nvPr/>
          </p:nvSpPr>
          <p:spPr>
            <a:xfrm>
              <a:off x="0" y="0"/>
              <a:ext cx="4471738" cy="3276891"/>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grpFill/>
          </p:spPr>
        </p:sp>
      </p:grpSp>
      <p:grpSp>
        <p:nvGrpSpPr>
          <p:cNvPr id="24" name="Group 24"/>
          <p:cNvGrpSpPr/>
          <p:nvPr/>
        </p:nvGrpSpPr>
        <p:grpSpPr>
          <a:xfrm>
            <a:off x="4772476" y="6055292"/>
            <a:ext cx="3498675" cy="800809"/>
            <a:chOff x="0" y="0"/>
            <a:chExt cx="3269861" cy="930756"/>
          </a:xfrm>
          <a:solidFill>
            <a:srgbClr val="FF924C"/>
          </a:solidFill>
        </p:grpSpPr>
        <p:sp>
          <p:nvSpPr>
            <p:cNvPr id="25" name="Freeform 25"/>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sp>
        <p:nvSpPr>
          <p:cNvPr id="31" name="TextBox 31"/>
          <p:cNvSpPr txBox="1"/>
          <p:nvPr/>
        </p:nvSpPr>
        <p:spPr>
          <a:xfrm>
            <a:off x="13794204" y="5066069"/>
            <a:ext cx="3125359" cy="491352"/>
          </a:xfrm>
          <a:prstGeom prst="rect">
            <a:avLst/>
          </a:prstGeom>
        </p:spPr>
        <p:txBody>
          <a:bodyPr lIns="0" tIns="0" rIns="0" bIns="0" rtlCol="0" anchor="t">
            <a:spAutoFit/>
          </a:bodyPr>
          <a:lstStyle/>
          <a:p>
            <a:pPr algn="ctr">
              <a:lnSpc>
                <a:spcPts val="2033"/>
              </a:lnSpc>
            </a:pPr>
            <a:r>
              <a:rPr lang="en-US" sz="2000" b="1" dirty="0">
                <a:solidFill>
                  <a:srgbClr val="FFFFFF"/>
                </a:solidFill>
                <a:latin typeface="Calibri" panose="020F0502020204030204" pitchFamily="34" charset="0"/>
                <a:cs typeface="Calibri" panose="020F0502020204030204" pitchFamily="34" charset="0"/>
              </a:rPr>
              <a:t>Te Tītoki Mataora</a:t>
            </a:r>
          </a:p>
          <a:p>
            <a:pPr algn="ctr">
              <a:lnSpc>
                <a:spcPts val="1794"/>
              </a:lnSpc>
            </a:pPr>
            <a:r>
              <a:rPr lang="en-US" sz="1600" dirty="0">
                <a:solidFill>
                  <a:srgbClr val="FFFFFF"/>
                </a:solidFill>
                <a:latin typeface="Calibri Light" panose="020F0302020204030204" pitchFamily="34" charset="0"/>
                <a:cs typeface="Calibri Light" panose="020F0302020204030204" pitchFamily="34" charset="0"/>
              </a:rPr>
              <a:t>MedTech Research Translator </a:t>
            </a:r>
          </a:p>
        </p:txBody>
      </p:sp>
      <p:sp>
        <p:nvSpPr>
          <p:cNvPr id="32" name="TextBox 32"/>
          <p:cNvSpPr txBox="1"/>
          <p:nvPr/>
        </p:nvSpPr>
        <p:spPr>
          <a:xfrm>
            <a:off x="5115144" y="5223858"/>
            <a:ext cx="2813339"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MedTech Research Network</a:t>
            </a:r>
          </a:p>
        </p:txBody>
      </p:sp>
      <p:sp>
        <p:nvSpPr>
          <p:cNvPr id="33" name="TextBox 33"/>
          <p:cNvSpPr txBox="1"/>
          <p:nvPr/>
        </p:nvSpPr>
        <p:spPr>
          <a:xfrm>
            <a:off x="5262602" y="6227834"/>
            <a:ext cx="2518423"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Aotearoa Brain Network</a:t>
            </a:r>
          </a:p>
        </p:txBody>
      </p:sp>
      <p:grpSp>
        <p:nvGrpSpPr>
          <p:cNvPr id="34" name="Group 34"/>
          <p:cNvGrpSpPr/>
          <p:nvPr/>
        </p:nvGrpSpPr>
        <p:grpSpPr>
          <a:xfrm>
            <a:off x="13607546" y="5783942"/>
            <a:ext cx="3498675" cy="800809"/>
            <a:chOff x="0" y="0"/>
            <a:chExt cx="4012761" cy="918477"/>
          </a:xfrm>
        </p:grpSpPr>
        <p:sp>
          <p:nvSpPr>
            <p:cNvPr id="35" name="Freeform 35"/>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6" name="TextBox 36"/>
          <p:cNvSpPr txBox="1"/>
          <p:nvPr/>
        </p:nvSpPr>
        <p:spPr>
          <a:xfrm>
            <a:off x="13794204" y="5956484"/>
            <a:ext cx="3125359" cy="461665"/>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Research Acceleration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37" name="Group 37"/>
          <p:cNvGrpSpPr/>
          <p:nvPr/>
        </p:nvGrpSpPr>
        <p:grpSpPr>
          <a:xfrm>
            <a:off x="13607546" y="6759121"/>
            <a:ext cx="3498675" cy="800809"/>
            <a:chOff x="0" y="0"/>
            <a:chExt cx="4012761" cy="918477"/>
          </a:xfrm>
        </p:grpSpPr>
        <p:sp>
          <p:nvSpPr>
            <p:cNvPr id="38" name="Freeform 38"/>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9" name="TextBox 39"/>
          <p:cNvSpPr txBox="1"/>
          <p:nvPr/>
        </p:nvSpPr>
        <p:spPr>
          <a:xfrm>
            <a:off x="13794204" y="6972300"/>
            <a:ext cx="3125359" cy="230832"/>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HealthTech Capability Programme</a:t>
            </a:r>
          </a:p>
        </p:txBody>
      </p:sp>
      <p:sp>
        <p:nvSpPr>
          <p:cNvPr id="47" name="AutoShape 47"/>
          <p:cNvSpPr/>
          <p:nvPr/>
        </p:nvSpPr>
        <p:spPr>
          <a:xfrm rot="10800000" flipV="1">
            <a:off x="8271150" y="5446775"/>
            <a:ext cx="5145215" cy="0"/>
          </a:xfrm>
          <a:prstGeom prst="line">
            <a:avLst/>
          </a:prstGeom>
          <a:ln w="30625" cap="rnd">
            <a:solidFill>
              <a:schemeClr val="bg1"/>
            </a:solidFill>
            <a:prstDash val="sysDash"/>
            <a:headEnd type="none" w="sm" len="sm"/>
            <a:tailEnd type="none" w="sm" len="sm"/>
          </a:ln>
        </p:spPr>
      </p:sp>
      <p:sp>
        <p:nvSpPr>
          <p:cNvPr id="13" name="TextBox 13"/>
          <p:cNvSpPr txBox="1"/>
          <p:nvPr/>
        </p:nvSpPr>
        <p:spPr>
          <a:xfrm>
            <a:off x="5115144" y="3704169"/>
            <a:ext cx="2813339" cy="861774"/>
          </a:xfrm>
          <a:prstGeom prst="rect">
            <a:avLst/>
          </a:prstGeom>
        </p:spPr>
        <p:txBody>
          <a:bodyPr lIns="0" tIns="0" rIns="0" bIns="0" rtlCol="0" anchor="t">
            <a:spAutoFit/>
          </a:bodyPr>
          <a:lstStyle/>
          <a:p>
            <a:pPr algn="ctr"/>
            <a:r>
              <a:rPr lang="en-US" sz="2800" b="1">
                <a:solidFill>
                  <a:srgbClr val="FFFFFF"/>
                </a:solidFill>
                <a:latin typeface="Calibri" panose="020F0502020204030204" pitchFamily="34" charset="0"/>
                <a:cs typeface="Calibri" panose="020F0502020204030204" pitchFamily="34" charset="0"/>
              </a:rPr>
              <a:t>Networks and Culture</a:t>
            </a:r>
          </a:p>
        </p:txBody>
      </p:sp>
      <p:sp>
        <p:nvSpPr>
          <p:cNvPr id="52" name="Flowchart: Connector 51">
            <a:extLst>
              <a:ext uri="{FF2B5EF4-FFF2-40B4-BE49-F238E27FC236}">
                <a16:creationId xmlns:a16="http://schemas.microsoft.com/office/drawing/2014/main" id="{082C855A-7653-45D9-8DB2-599CB8375A0B}"/>
              </a:ext>
            </a:extLst>
          </p:cNvPr>
          <p:cNvSpPr/>
          <p:nvPr/>
        </p:nvSpPr>
        <p:spPr>
          <a:xfrm>
            <a:off x="13433175" y="3577372"/>
            <a:ext cx="384741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9"/>
          <p:cNvSpPr txBox="1"/>
          <p:nvPr/>
        </p:nvSpPr>
        <p:spPr>
          <a:xfrm>
            <a:off x="13933403" y="3874413"/>
            <a:ext cx="2813339" cy="430887"/>
          </a:xfrm>
          <a:prstGeom prst="rect">
            <a:avLst/>
          </a:prstGeom>
        </p:spPr>
        <p:txBody>
          <a:bodyPr lIns="0" tIns="0" rIns="0" bIns="0" rtlCol="0" anchor="t">
            <a:spAutoFit/>
          </a:bodyPr>
          <a:lstStyle/>
          <a:p>
            <a:pPr algn="ctr"/>
            <a:r>
              <a:rPr lang="en-US" sz="2800" b="1" err="1">
                <a:solidFill>
                  <a:srgbClr val="FFFFFF"/>
                </a:solidFill>
                <a:latin typeface="Calibri" panose="020F0502020204030204" pitchFamily="34" charset="0"/>
                <a:cs typeface="Calibri" panose="020F0502020204030204" pitchFamily="34" charset="0"/>
              </a:rPr>
              <a:t>Programmes</a:t>
            </a:r>
            <a:endParaRPr lang="en-US" sz="2800" b="1">
              <a:solidFill>
                <a:srgbClr val="FFFFFF"/>
              </a:solidFill>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7F40E9F9-3FF9-43C0-8095-9E47F843B33E}"/>
              </a:ext>
            </a:extLst>
          </p:cNvPr>
          <p:cNvCxnSpPr>
            <a:cxnSpLocks/>
          </p:cNvCxnSpPr>
          <p:nvPr/>
        </p:nvCxnSpPr>
        <p:spPr>
          <a:xfrm>
            <a:off x="8153400" y="4135056"/>
            <a:ext cx="5796814" cy="0"/>
          </a:xfrm>
          <a:prstGeom prst="line">
            <a:avLst/>
          </a:prstGeom>
          <a:ln w="76200">
            <a:solidFill>
              <a:srgbClr val="ED1D7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4339953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0245E"/>
        </a:solidFill>
        <a:effectLst/>
      </p:bgPr>
    </p:bg>
    <p:spTree>
      <p:nvGrpSpPr>
        <p:cNvPr id="1" name=""/>
        <p:cNvGrpSpPr/>
        <p:nvPr/>
      </p:nvGrpSpPr>
      <p:grpSpPr>
        <a:xfrm>
          <a:off x="0" y="0"/>
          <a:ext cx="0" cy="0"/>
          <a:chOff x="0" y="0"/>
          <a:chExt cx="0" cy="0"/>
        </a:xfrm>
      </p:grpSpPr>
      <p:grpSp>
        <p:nvGrpSpPr>
          <p:cNvPr id="53" name="Group 22">
            <a:extLst>
              <a:ext uri="{FF2B5EF4-FFF2-40B4-BE49-F238E27FC236}">
                <a16:creationId xmlns:a16="http://schemas.microsoft.com/office/drawing/2014/main" id="{8B66AEDC-7465-47DB-AAC5-ED191939FEFD}"/>
              </a:ext>
            </a:extLst>
          </p:cNvPr>
          <p:cNvGrpSpPr/>
          <p:nvPr/>
        </p:nvGrpSpPr>
        <p:grpSpPr>
          <a:xfrm>
            <a:off x="4772476" y="5075080"/>
            <a:ext cx="3498675" cy="743393"/>
            <a:chOff x="0" y="0"/>
            <a:chExt cx="3269861" cy="711831"/>
          </a:xfrm>
          <a:solidFill>
            <a:srgbClr val="FF924C"/>
          </a:solidFill>
        </p:grpSpPr>
        <p:sp>
          <p:nvSpPr>
            <p:cNvPr id="55" name="Freeform 23">
              <a:extLst>
                <a:ext uri="{FF2B5EF4-FFF2-40B4-BE49-F238E27FC236}">
                  <a16:creationId xmlns:a16="http://schemas.microsoft.com/office/drawing/2014/main" id="{5681CD1F-F1C8-4E75-B275-070F702B50A6}"/>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46" name="AutoShape 46"/>
          <p:cNvSpPr/>
          <p:nvPr/>
        </p:nvSpPr>
        <p:spPr>
          <a:xfrm rot="10229050" flipV="1">
            <a:off x="8223967" y="5904869"/>
            <a:ext cx="5239580" cy="134702"/>
          </a:xfrm>
          <a:prstGeom prst="line">
            <a:avLst/>
          </a:prstGeom>
          <a:ln w="30625" cap="rnd">
            <a:solidFill>
              <a:schemeClr val="bg1"/>
            </a:solidFill>
            <a:prstDash val="sysDash"/>
            <a:headEnd type="none" w="sm" len="sm"/>
            <a:tailEnd type="none" w="sm" len="sm"/>
          </a:ln>
        </p:spPr>
      </p:sp>
      <p:cxnSp>
        <p:nvCxnSpPr>
          <p:cNvPr id="48" name="Straight Connector 47">
            <a:extLst>
              <a:ext uri="{FF2B5EF4-FFF2-40B4-BE49-F238E27FC236}">
                <a16:creationId xmlns:a16="http://schemas.microsoft.com/office/drawing/2014/main" id="{AF257BD4-16B3-403C-8895-012245BA5D2E}"/>
              </a:ext>
            </a:extLst>
          </p:cNvPr>
          <p:cNvCxnSpPr>
            <a:cxnSpLocks/>
          </p:cNvCxnSpPr>
          <p:nvPr/>
        </p:nvCxnSpPr>
        <p:spPr>
          <a:xfrm>
            <a:off x="10921061" y="1876024"/>
            <a:ext cx="0" cy="480119"/>
          </a:xfrm>
          <a:prstGeom prst="line">
            <a:avLst/>
          </a:prstGeom>
          <a:ln w="28575">
            <a:solidFill>
              <a:srgbClr val="D9D9D8"/>
            </a:solidFill>
            <a:prstDash val="dash"/>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07C3B3D1-AF58-4EE0-9B38-1979066EA300}"/>
              </a:ext>
            </a:extLst>
          </p:cNvPr>
          <p:cNvSpPr/>
          <p:nvPr/>
        </p:nvSpPr>
        <p:spPr>
          <a:xfrm>
            <a:off x="4578340" y="3577372"/>
            <a:ext cx="388694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Rectangle: Rounded Corners 3">
            <a:extLst>
              <a:ext uri="{FF2B5EF4-FFF2-40B4-BE49-F238E27FC236}">
                <a16:creationId xmlns:a16="http://schemas.microsoft.com/office/drawing/2014/main" id="{FD4D3FB9-6F8D-4CED-96BE-CA4F277660C7}"/>
              </a:ext>
            </a:extLst>
          </p:cNvPr>
          <p:cNvSpPr/>
          <p:nvPr/>
        </p:nvSpPr>
        <p:spPr>
          <a:xfrm>
            <a:off x="4578340" y="429359"/>
            <a:ext cx="12685442" cy="1369004"/>
          </a:xfrm>
          <a:prstGeom prst="roundRect">
            <a:avLst/>
          </a:prstGeom>
          <a:solidFill>
            <a:srgbClr val="ED1D78"/>
          </a:solidFill>
          <a:ln>
            <a:solidFill>
              <a:srgbClr val="ED1D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2"/>
          <p:cNvSpPr txBox="1"/>
          <p:nvPr/>
        </p:nvSpPr>
        <p:spPr>
          <a:xfrm>
            <a:off x="1028700" y="5359400"/>
            <a:ext cx="9592246" cy="3949799"/>
          </a:xfrm>
          <a:prstGeom prst="rect">
            <a:avLst/>
          </a:prstGeom>
        </p:spPr>
        <p:txBody>
          <a:bodyPr lIns="0" tIns="0" rIns="0" bIns="0" rtlCol="0" anchor="t">
            <a:spAutoFit/>
          </a:bodyPr>
          <a:lstStyle/>
          <a:p>
            <a:pPr>
              <a:lnSpc>
                <a:spcPts val="7699"/>
              </a:lnSpc>
            </a:pPr>
            <a:r>
              <a:rPr lang="en-US" sz="8000" b="1">
                <a:solidFill>
                  <a:srgbClr val="FFFFFF"/>
                </a:solidFill>
                <a:latin typeface="Calibri" panose="020F0502020204030204" pitchFamily="34" charset="0"/>
                <a:cs typeface="Calibri" panose="020F0502020204030204" pitchFamily="34" charset="0"/>
              </a:rPr>
              <a:t>The</a:t>
            </a:r>
            <a:r>
              <a:rPr lang="en-US" sz="8000" b="1">
                <a:solidFill>
                  <a:srgbClr val="FF7841"/>
                </a:solidFill>
                <a:latin typeface="Calibri" panose="020F0502020204030204" pitchFamily="34" charset="0"/>
                <a:cs typeface="Calibri" panose="020F0502020204030204" pitchFamily="34" charset="0"/>
              </a:rPr>
              <a:t> </a:t>
            </a:r>
          </a:p>
          <a:p>
            <a:pPr>
              <a:lnSpc>
                <a:spcPts val="7699"/>
              </a:lnSpc>
            </a:pPr>
            <a:r>
              <a:rPr lang="en-US" sz="8000" b="1">
                <a:solidFill>
                  <a:srgbClr val="ED1E79"/>
                </a:solidFill>
                <a:latin typeface="Calibri" panose="020F0502020204030204" pitchFamily="34" charset="0"/>
                <a:cs typeface="Calibri" panose="020F0502020204030204" pitchFamily="34" charset="0"/>
              </a:rPr>
              <a:t>Even </a:t>
            </a:r>
          </a:p>
          <a:p>
            <a:pPr>
              <a:lnSpc>
                <a:spcPts val="7699"/>
              </a:lnSpc>
            </a:pPr>
            <a:r>
              <a:rPr lang="en-US" sz="8000" b="1">
                <a:solidFill>
                  <a:srgbClr val="EC1E79"/>
                </a:solidFill>
                <a:latin typeface="Calibri" panose="020F0502020204030204" pitchFamily="34" charset="0"/>
                <a:cs typeface="Calibri" panose="020F0502020204030204" pitchFamily="34" charset="0"/>
              </a:rPr>
              <a:t>Bigger</a:t>
            </a:r>
          </a:p>
          <a:p>
            <a:pPr>
              <a:lnSpc>
                <a:spcPts val="7699"/>
              </a:lnSpc>
            </a:pPr>
            <a:r>
              <a:rPr lang="en-US" sz="8000" b="1">
                <a:solidFill>
                  <a:srgbClr val="FFFFFF"/>
                </a:solidFill>
                <a:latin typeface="Calibri" panose="020F0502020204030204" pitchFamily="34" charset="0"/>
                <a:cs typeface="Calibri" panose="020F0502020204030204" pitchFamily="34" charset="0"/>
              </a:rPr>
              <a:t>Picture</a:t>
            </a:r>
          </a:p>
        </p:txBody>
      </p:sp>
      <p:grpSp>
        <p:nvGrpSpPr>
          <p:cNvPr id="8" name="Group 8"/>
          <p:cNvGrpSpPr/>
          <p:nvPr/>
        </p:nvGrpSpPr>
        <p:grpSpPr>
          <a:xfrm>
            <a:off x="8781883" y="2324100"/>
            <a:ext cx="4278357" cy="1602824"/>
            <a:chOff x="0" y="0"/>
            <a:chExt cx="4972608" cy="1427527"/>
          </a:xfrm>
          <a:solidFill>
            <a:schemeClr val="bg1">
              <a:lumMod val="85000"/>
            </a:schemeClr>
          </a:solidFill>
        </p:grpSpPr>
        <p:sp>
          <p:nvSpPr>
            <p:cNvPr id="9" name="Freeform 9"/>
            <p:cNvSpPr/>
            <p:nvPr/>
          </p:nvSpPr>
          <p:spPr>
            <a:xfrm>
              <a:off x="0" y="0"/>
              <a:ext cx="4972608" cy="1427527"/>
            </a:xfrm>
            <a:custGeom>
              <a:avLst/>
              <a:gdLst/>
              <a:ahLst/>
              <a:cxnLst/>
              <a:rect l="l" t="t" r="r" b="b"/>
              <a:pathLst>
                <a:path w="4972608" h="1427527">
                  <a:moveTo>
                    <a:pt x="4848147" y="1427527"/>
                  </a:moveTo>
                  <a:lnTo>
                    <a:pt x="124460" y="1427527"/>
                  </a:lnTo>
                  <a:cubicBezTo>
                    <a:pt x="55880" y="1427527"/>
                    <a:pt x="0" y="1371647"/>
                    <a:pt x="0" y="1303067"/>
                  </a:cubicBezTo>
                  <a:lnTo>
                    <a:pt x="0" y="124460"/>
                  </a:lnTo>
                  <a:cubicBezTo>
                    <a:pt x="0" y="55880"/>
                    <a:pt x="55880" y="0"/>
                    <a:pt x="124460" y="0"/>
                  </a:cubicBezTo>
                  <a:lnTo>
                    <a:pt x="4848148" y="0"/>
                  </a:lnTo>
                  <a:cubicBezTo>
                    <a:pt x="4916728" y="0"/>
                    <a:pt x="4972608" y="55880"/>
                    <a:pt x="4972608" y="124460"/>
                  </a:cubicBezTo>
                  <a:lnTo>
                    <a:pt x="4972608" y="1303067"/>
                  </a:lnTo>
                  <a:cubicBezTo>
                    <a:pt x="4972608" y="1371647"/>
                    <a:pt x="4916728" y="1427527"/>
                    <a:pt x="4848148" y="1427527"/>
                  </a:cubicBezTo>
                  <a:close/>
                </a:path>
              </a:pathLst>
            </a:custGeom>
            <a:grpFill/>
          </p:spPr>
        </p:sp>
      </p:grpSp>
      <p:grpSp>
        <p:nvGrpSpPr>
          <p:cNvPr id="20" name="Group 20"/>
          <p:cNvGrpSpPr/>
          <p:nvPr/>
        </p:nvGrpSpPr>
        <p:grpSpPr>
          <a:xfrm>
            <a:off x="13433175" y="4914913"/>
            <a:ext cx="3847416" cy="2819387"/>
            <a:chOff x="0" y="0"/>
            <a:chExt cx="4471738" cy="3276890"/>
          </a:xfrm>
          <a:solidFill>
            <a:srgbClr val="FF924C"/>
          </a:solidFill>
        </p:grpSpPr>
        <p:sp>
          <p:nvSpPr>
            <p:cNvPr id="21" name="Freeform 21"/>
            <p:cNvSpPr/>
            <p:nvPr/>
          </p:nvSpPr>
          <p:spPr>
            <a:xfrm>
              <a:off x="0" y="0"/>
              <a:ext cx="4471738" cy="3276891"/>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grpFill/>
          </p:spPr>
        </p:sp>
      </p:grpSp>
      <p:grpSp>
        <p:nvGrpSpPr>
          <p:cNvPr id="24" name="Group 24"/>
          <p:cNvGrpSpPr/>
          <p:nvPr/>
        </p:nvGrpSpPr>
        <p:grpSpPr>
          <a:xfrm>
            <a:off x="4772476" y="6055292"/>
            <a:ext cx="3498675" cy="800809"/>
            <a:chOff x="0" y="0"/>
            <a:chExt cx="3269861" cy="930756"/>
          </a:xfrm>
          <a:solidFill>
            <a:srgbClr val="FF924C"/>
          </a:solidFill>
        </p:grpSpPr>
        <p:sp>
          <p:nvSpPr>
            <p:cNvPr id="25" name="Freeform 25"/>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p:spPr>
        </p:sp>
      </p:grpSp>
      <p:sp>
        <p:nvSpPr>
          <p:cNvPr id="28" name="TextBox 28"/>
          <p:cNvSpPr txBox="1"/>
          <p:nvPr/>
        </p:nvSpPr>
        <p:spPr>
          <a:xfrm>
            <a:off x="8856087" y="2495630"/>
            <a:ext cx="4129949" cy="1338828"/>
          </a:xfrm>
          <a:prstGeom prst="rect">
            <a:avLst/>
          </a:prstGeom>
        </p:spPr>
        <p:txBody>
          <a:bodyPr lIns="0" tIns="0" rIns="0" bIns="0" rtlCol="0" anchor="t">
            <a:spAutoFit/>
          </a:bodyPr>
          <a:lstStyle/>
          <a:p>
            <a:pPr algn="ctr">
              <a:lnSpc>
                <a:spcPts val="1794"/>
              </a:lnSpc>
            </a:pPr>
            <a:r>
              <a:rPr lang="en-US" sz="2000" b="1">
                <a:solidFill>
                  <a:srgbClr val="151515"/>
                </a:solidFill>
                <a:latin typeface="Calibri" panose="020F0502020204030204" pitchFamily="34" charset="0"/>
                <a:cs typeface="Calibri" panose="020F0502020204030204" pitchFamily="34" charset="0"/>
              </a:rPr>
              <a:t>CMDT Partnership</a:t>
            </a:r>
          </a:p>
          <a:p>
            <a:pPr algn="ctr"/>
            <a:r>
              <a:rPr lang="en-US">
                <a:solidFill>
                  <a:srgbClr val="151515"/>
                </a:solidFill>
                <a:latin typeface="Calibri Light" panose="020F0302020204030204" pitchFamily="34" charset="0"/>
                <a:cs typeface="Calibri Light" panose="020F0302020204030204" pitchFamily="34" charset="0"/>
              </a:rPr>
              <a:t>Universities of Auckland</a:t>
            </a:r>
          </a:p>
          <a:p>
            <a:pPr algn="ctr"/>
            <a:r>
              <a:rPr lang="en-US">
                <a:solidFill>
                  <a:srgbClr val="151515"/>
                </a:solidFill>
                <a:latin typeface="Calibri Light" panose="020F0302020204030204" pitchFamily="34" charset="0"/>
                <a:cs typeface="Calibri Light" panose="020F0302020204030204" pitchFamily="34" charset="0"/>
              </a:rPr>
              <a:t>Canterbury and Otago, AUT, Victoria University of Wellington, Callaghan Innovation </a:t>
            </a:r>
          </a:p>
        </p:txBody>
      </p:sp>
      <p:sp>
        <p:nvSpPr>
          <p:cNvPr id="31" name="TextBox 31"/>
          <p:cNvSpPr txBox="1"/>
          <p:nvPr/>
        </p:nvSpPr>
        <p:spPr>
          <a:xfrm>
            <a:off x="13794204" y="5066069"/>
            <a:ext cx="3125359" cy="491352"/>
          </a:xfrm>
          <a:prstGeom prst="rect">
            <a:avLst/>
          </a:prstGeom>
        </p:spPr>
        <p:txBody>
          <a:bodyPr lIns="0" tIns="0" rIns="0" bIns="0" rtlCol="0" anchor="t">
            <a:spAutoFit/>
          </a:bodyPr>
          <a:lstStyle/>
          <a:p>
            <a:pPr algn="ctr">
              <a:lnSpc>
                <a:spcPts val="2033"/>
              </a:lnSpc>
            </a:pPr>
            <a:r>
              <a:rPr lang="en-US" sz="2000" b="1" dirty="0">
                <a:solidFill>
                  <a:srgbClr val="FFFFFF"/>
                </a:solidFill>
                <a:latin typeface="Calibri" panose="020F0502020204030204" pitchFamily="34" charset="0"/>
                <a:cs typeface="Calibri" panose="020F0502020204030204" pitchFamily="34" charset="0"/>
              </a:rPr>
              <a:t>Te Tītoki Mataora</a:t>
            </a:r>
          </a:p>
          <a:p>
            <a:pPr algn="ctr">
              <a:lnSpc>
                <a:spcPts val="1794"/>
              </a:lnSpc>
            </a:pPr>
            <a:r>
              <a:rPr lang="en-US" sz="1600" dirty="0">
                <a:solidFill>
                  <a:srgbClr val="FFFFFF"/>
                </a:solidFill>
                <a:latin typeface="Calibri Light" panose="020F0302020204030204" pitchFamily="34" charset="0"/>
                <a:cs typeface="Calibri Light" panose="020F0302020204030204" pitchFamily="34" charset="0"/>
              </a:rPr>
              <a:t>MedTech Research Translator </a:t>
            </a:r>
          </a:p>
        </p:txBody>
      </p:sp>
      <p:sp>
        <p:nvSpPr>
          <p:cNvPr id="32" name="TextBox 32"/>
          <p:cNvSpPr txBox="1"/>
          <p:nvPr/>
        </p:nvSpPr>
        <p:spPr>
          <a:xfrm>
            <a:off x="5115144" y="5223858"/>
            <a:ext cx="2813339"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MedTech Research Network</a:t>
            </a:r>
          </a:p>
        </p:txBody>
      </p:sp>
      <p:sp>
        <p:nvSpPr>
          <p:cNvPr id="33" name="TextBox 33"/>
          <p:cNvSpPr txBox="1"/>
          <p:nvPr/>
        </p:nvSpPr>
        <p:spPr>
          <a:xfrm>
            <a:off x="5262602" y="6227834"/>
            <a:ext cx="2518423" cy="471668"/>
          </a:xfrm>
          <a:prstGeom prst="rect">
            <a:avLst/>
          </a:prstGeom>
        </p:spPr>
        <p:txBody>
          <a:bodyPr lIns="0" tIns="0" rIns="0" bIns="0" rtlCol="0" anchor="t">
            <a:spAutoFit/>
          </a:bodyPr>
          <a:lstStyle/>
          <a:p>
            <a:pPr algn="ctr">
              <a:lnSpc>
                <a:spcPts val="1794"/>
              </a:lnSpc>
            </a:pPr>
            <a:r>
              <a:rPr lang="en-US" sz="2000" b="1">
                <a:solidFill>
                  <a:schemeClr val="bg1"/>
                </a:solidFill>
                <a:latin typeface="Calibri" panose="020F0502020204030204" pitchFamily="34" charset="0"/>
                <a:cs typeface="Calibri" panose="020F0502020204030204" pitchFamily="34" charset="0"/>
              </a:rPr>
              <a:t>Aotearoa Brain Network</a:t>
            </a:r>
          </a:p>
        </p:txBody>
      </p:sp>
      <p:grpSp>
        <p:nvGrpSpPr>
          <p:cNvPr id="34" name="Group 34"/>
          <p:cNvGrpSpPr/>
          <p:nvPr/>
        </p:nvGrpSpPr>
        <p:grpSpPr>
          <a:xfrm>
            <a:off x="13607546" y="5783942"/>
            <a:ext cx="3498675" cy="800809"/>
            <a:chOff x="0" y="0"/>
            <a:chExt cx="4012761" cy="918477"/>
          </a:xfrm>
        </p:grpSpPr>
        <p:sp>
          <p:nvSpPr>
            <p:cNvPr id="35" name="Freeform 35"/>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6" name="TextBox 36"/>
          <p:cNvSpPr txBox="1"/>
          <p:nvPr/>
        </p:nvSpPr>
        <p:spPr>
          <a:xfrm>
            <a:off x="13794204" y="5956484"/>
            <a:ext cx="3125359" cy="461665"/>
          </a:xfrm>
          <a:prstGeom prst="rect">
            <a:avLst/>
          </a:prstGeom>
        </p:spPr>
        <p:txBody>
          <a:bodyPr lIns="0" tIns="0" rIns="0" bIns="0" rtlCol="0" anchor="t">
            <a:spAutoFit/>
          </a:bodyPr>
          <a:lstStyle/>
          <a:p>
            <a:pPr algn="ctr">
              <a:lnSpc>
                <a:spcPts val="1794"/>
              </a:lnSpc>
            </a:pPr>
            <a:r>
              <a:rPr lang="en-US" sz="1600" b="1">
                <a:solidFill>
                  <a:srgbClr val="FFFFFF"/>
                </a:solidFill>
                <a:latin typeface="Calibri" panose="020F0502020204030204" pitchFamily="34" charset="0"/>
                <a:cs typeface="Calibri" panose="020F0502020204030204" pitchFamily="34" charset="0"/>
              </a:rPr>
              <a:t>Research Acceleration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37" name="Group 37"/>
          <p:cNvGrpSpPr/>
          <p:nvPr/>
        </p:nvGrpSpPr>
        <p:grpSpPr>
          <a:xfrm>
            <a:off x="13607546" y="6759121"/>
            <a:ext cx="3498675" cy="800809"/>
            <a:chOff x="0" y="0"/>
            <a:chExt cx="4012761" cy="918477"/>
          </a:xfrm>
        </p:grpSpPr>
        <p:sp>
          <p:nvSpPr>
            <p:cNvPr id="38" name="Freeform 38"/>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39" name="TextBox 39"/>
          <p:cNvSpPr txBox="1"/>
          <p:nvPr/>
        </p:nvSpPr>
        <p:spPr>
          <a:xfrm>
            <a:off x="13794204" y="6931663"/>
            <a:ext cx="3125359" cy="461665"/>
          </a:xfrm>
          <a:prstGeom prst="rect">
            <a:avLst/>
          </a:prstGeom>
        </p:spPr>
        <p:txBody>
          <a:bodyPr lIns="0" tIns="0" rIns="0" bIns="0" rtlCol="0" anchor="t">
            <a:spAutoFit/>
          </a:bodyPr>
          <a:lstStyle/>
          <a:p>
            <a:pPr algn="ctr">
              <a:lnSpc>
                <a:spcPts val="1794"/>
              </a:lnSpc>
            </a:pPr>
            <a:r>
              <a:rPr lang="en-US" sz="1600" b="1" err="1">
                <a:solidFill>
                  <a:srgbClr val="FFFFFF"/>
                </a:solidFill>
                <a:latin typeface="Calibri" panose="020F0502020204030204" pitchFamily="34" charset="0"/>
                <a:cs typeface="Calibri" panose="020F0502020204030204" pitchFamily="34" charset="0"/>
              </a:rPr>
              <a:t>HealthTech</a:t>
            </a:r>
            <a:r>
              <a:rPr lang="en-US" sz="1600" b="1">
                <a:solidFill>
                  <a:srgbClr val="FFFFFF"/>
                </a:solidFill>
                <a:latin typeface="Calibri" panose="020F0502020204030204" pitchFamily="34" charset="0"/>
                <a:cs typeface="Calibri" panose="020F0502020204030204" pitchFamily="34" charset="0"/>
              </a:rPr>
              <a:t> Capability </a:t>
            </a:r>
            <a:r>
              <a:rPr lang="en-US" sz="1600" b="1" err="1">
                <a:solidFill>
                  <a:srgbClr val="FFFFFF"/>
                </a:solidFill>
                <a:latin typeface="Calibri" panose="020F0502020204030204" pitchFamily="34" charset="0"/>
                <a:cs typeface="Calibri" panose="020F0502020204030204" pitchFamily="34" charset="0"/>
              </a:rPr>
              <a:t>Programme</a:t>
            </a:r>
            <a:endParaRPr lang="en-US" sz="16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MedTech RN and ABP</a:t>
            </a:r>
          </a:p>
        </p:txBody>
      </p:sp>
      <p:grpSp>
        <p:nvGrpSpPr>
          <p:cNvPr id="40" name="Group 40"/>
          <p:cNvGrpSpPr/>
          <p:nvPr/>
        </p:nvGrpSpPr>
        <p:grpSpPr>
          <a:xfrm>
            <a:off x="13607546" y="7939512"/>
            <a:ext cx="3498675" cy="800809"/>
            <a:chOff x="0" y="0"/>
            <a:chExt cx="4012761" cy="918477"/>
          </a:xfrm>
        </p:grpSpPr>
        <p:sp>
          <p:nvSpPr>
            <p:cNvPr id="41" name="Freeform 41"/>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42" name="TextBox 42"/>
          <p:cNvSpPr txBox="1"/>
          <p:nvPr/>
        </p:nvSpPr>
        <p:spPr>
          <a:xfrm>
            <a:off x="13794204" y="8112054"/>
            <a:ext cx="3125359" cy="461665"/>
          </a:xfrm>
          <a:prstGeom prst="rect">
            <a:avLst/>
          </a:prstGeom>
        </p:spPr>
        <p:txBody>
          <a:bodyPr lIns="0" tIns="0" rIns="0" bIns="0" rtlCol="0" anchor="t">
            <a:spAutoFit/>
          </a:bodyPr>
          <a:lstStyle/>
          <a:p>
            <a:pPr algn="ctr">
              <a:lnSpc>
                <a:spcPts val="1794"/>
              </a:lnSpc>
            </a:pPr>
            <a:r>
              <a:rPr lang="en-US" sz="2000" b="1">
                <a:solidFill>
                  <a:srgbClr val="FFFFFF"/>
                </a:solidFill>
                <a:latin typeface="Calibri" panose="020F0502020204030204" pitchFamily="34" charset="0"/>
                <a:cs typeface="Calibri" panose="020F0502020204030204" pitchFamily="34" charset="0"/>
              </a:rPr>
              <a:t>Trans-Tasman </a:t>
            </a:r>
            <a:r>
              <a:rPr lang="en-US" sz="2000" b="1" err="1">
                <a:solidFill>
                  <a:srgbClr val="FFFFFF"/>
                </a:solidFill>
                <a:latin typeface="Calibri" panose="020F0502020204030204" pitchFamily="34" charset="0"/>
                <a:cs typeface="Calibri" panose="020F0502020204030204" pitchFamily="34" charset="0"/>
              </a:rPr>
              <a:t>BioBridge</a:t>
            </a:r>
            <a:endParaRPr lang="en-US" sz="20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CMDT</a:t>
            </a:r>
          </a:p>
        </p:txBody>
      </p:sp>
      <p:grpSp>
        <p:nvGrpSpPr>
          <p:cNvPr id="43" name="Group 43"/>
          <p:cNvGrpSpPr/>
          <p:nvPr/>
        </p:nvGrpSpPr>
        <p:grpSpPr>
          <a:xfrm>
            <a:off x="13607546" y="8914691"/>
            <a:ext cx="3498675" cy="800809"/>
            <a:chOff x="0" y="0"/>
            <a:chExt cx="4012761" cy="918477"/>
          </a:xfrm>
        </p:grpSpPr>
        <p:sp>
          <p:nvSpPr>
            <p:cNvPr id="44" name="Freeform 44"/>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solidFill>
              <a:srgbClr val="FFFFFF"/>
            </a:solidFill>
          </p:spPr>
        </p:sp>
      </p:grpSp>
      <p:sp>
        <p:nvSpPr>
          <p:cNvPr id="45" name="TextBox 45"/>
          <p:cNvSpPr txBox="1"/>
          <p:nvPr/>
        </p:nvSpPr>
        <p:spPr>
          <a:xfrm>
            <a:off x="13794204" y="9087233"/>
            <a:ext cx="3125359" cy="461665"/>
          </a:xfrm>
          <a:prstGeom prst="rect">
            <a:avLst/>
          </a:prstGeom>
        </p:spPr>
        <p:txBody>
          <a:bodyPr lIns="0" tIns="0" rIns="0" bIns="0" rtlCol="0" anchor="t">
            <a:spAutoFit/>
          </a:bodyPr>
          <a:lstStyle/>
          <a:p>
            <a:pPr algn="ctr">
              <a:lnSpc>
                <a:spcPts val="1794"/>
              </a:lnSpc>
            </a:pPr>
            <a:r>
              <a:rPr lang="en-US" sz="2000" b="1">
                <a:solidFill>
                  <a:srgbClr val="FFFFFF"/>
                </a:solidFill>
                <a:latin typeface="Calibri" panose="020F0502020204030204" pitchFamily="34" charset="0"/>
                <a:cs typeface="Calibri" panose="020F0502020204030204" pitchFamily="34" charset="0"/>
              </a:rPr>
              <a:t>12 </a:t>
            </a:r>
            <a:r>
              <a:rPr lang="en-US" sz="2000" b="1" err="1">
                <a:solidFill>
                  <a:srgbClr val="FFFFFF"/>
                </a:solidFill>
                <a:latin typeface="Calibri" panose="020F0502020204030204" pitchFamily="34" charset="0"/>
                <a:cs typeface="Calibri" panose="020F0502020204030204" pitchFamily="34" charset="0"/>
              </a:rPr>
              <a:t>Labours</a:t>
            </a:r>
            <a:r>
              <a:rPr lang="en-US" sz="2000" b="1">
                <a:solidFill>
                  <a:srgbClr val="FFFFFF"/>
                </a:solidFill>
                <a:latin typeface="Calibri" panose="020F0502020204030204" pitchFamily="34" charset="0"/>
                <a:cs typeface="Calibri" panose="020F0502020204030204" pitchFamily="34" charset="0"/>
              </a:rPr>
              <a:t> </a:t>
            </a:r>
            <a:r>
              <a:rPr lang="en-US" sz="2000" b="1" err="1">
                <a:solidFill>
                  <a:srgbClr val="FFFFFF"/>
                </a:solidFill>
                <a:latin typeface="Calibri" panose="020F0502020204030204" pitchFamily="34" charset="0"/>
                <a:cs typeface="Calibri" panose="020F0502020204030204" pitchFamily="34" charset="0"/>
              </a:rPr>
              <a:t>Programme</a:t>
            </a:r>
            <a:endParaRPr lang="en-US" sz="2000" b="1">
              <a:solidFill>
                <a:srgbClr val="FFFFFF"/>
              </a:solidFill>
              <a:latin typeface="Calibri" panose="020F0502020204030204" pitchFamily="34" charset="0"/>
              <a:cs typeface="Calibri" panose="020F0502020204030204" pitchFamily="34" charset="0"/>
            </a:endParaRPr>
          </a:p>
          <a:p>
            <a:pPr algn="ctr">
              <a:lnSpc>
                <a:spcPts val="1794"/>
              </a:lnSpc>
            </a:pPr>
            <a:r>
              <a:rPr lang="en-US" sz="1600">
                <a:solidFill>
                  <a:srgbClr val="FFFFFF"/>
                </a:solidFill>
                <a:latin typeface="Calibri Light" panose="020F0302020204030204" pitchFamily="34" charset="0"/>
                <a:cs typeface="Calibri Light" panose="020F0302020204030204" pitchFamily="34" charset="0"/>
              </a:rPr>
              <a:t>ABI</a:t>
            </a:r>
          </a:p>
        </p:txBody>
      </p:sp>
      <p:sp>
        <p:nvSpPr>
          <p:cNvPr id="47" name="AutoShape 47"/>
          <p:cNvSpPr/>
          <p:nvPr/>
        </p:nvSpPr>
        <p:spPr>
          <a:xfrm rot="10800000" flipV="1">
            <a:off x="8271150" y="5446775"/>
            <a:ext cx="5145215" cy="0"/>
          </a:xfrm>
          <a:prstGeom prst="line">
            <a:avLst/>
          </a:prstGeom>
          <a:ln w="30625" cap="rnd">
            <a:solidFill>
              <a:schemeClr val="bg1"/>
            </a:solidFill>
            <a:prstDash val="sysDash"/>
            <a:headEnd type="none" w="sm" len="sm"/>
            <a:tailEnd type="none" w="sm" len="sm"/>
          </a:ln>
        </p:spPr>
      </p:sp>
      <p:sp>
        <p:nvSpPr>
          <p:cNvPr id="6" name="TextBox 5">
            <a:extLst>
              <a:ext uri="{FF2B5EF4-FFF2-40B4-BE49-F238E27FC236}">
                <a16:creationId xmlns:a16="http://schemas.microsoft.com/office/drawing/2014/main" id="{44014443-2EB1-48D7-AA38-6194BC90A387}"/>
              </a:ext>
            </a:extLst>
          </p:cNvPr>
          <p:cNvSpPr txBox="1"/>
          <p:nvPr/>
        </p:nvSpPr>
        <p:spPr>
          <a:xfrm>
            <a:off x="8913334" y="641432"/>
            <a:ext cx="4015455" cy="646331"/>
          </a:xfrm>
          <a:prstGeom prst="rect">
            <a:avLst/>
          </a:prstGeom>
          <a:noFill/>
        </p:spPr>
        <p:txBody>
          <a:bodyPr wrap="square" rtlCol="0">
            <a:spAutoFit/>
          </a:bodyPr>
          <a:lstStyle/>
          <a:p>
            <a:pPr algn="ctr"/>
            <a:r>
              <a:rPr lang="en-US" sz="3600" b="1" err="1">
                <a:solidFill>
                  <a:schemeClr val="bg1"/>
                </a:solidFill>
              </a:rPr>
              <a:t>Medtech-iQ</a:t>
            </a:r>
            <a:endParaRPr lang="en-NZ" sz="3600" b="1">
              <a:solidFill>
                <a:schemeClr val="bg1"/>
              </a:solidFill>
            </a:endParaRPr>
          </a:p>
        </p:txBody>
      </p:sp>
      <p:sp>
        <p:nvSpPr>
          <p:cNvPr id="18" name="TextBox 17">
            <a:extLst>
              <a:ext uri="{FF2B5EF4-FFF2-40B4-BE49-F238E27FC236}">
                <a16:creationId xmlns:a16="http://schemas.microsoft.com/office/drawing/2014/main" id="{EE1BD52C-B035-4F31-9CA4-7C3EAABA88C0}"/>
              </a:ext>
            </a:extLst>
          </p:cNvPr>
          <p:cNvSpPr txBox="1"/>
          <p:nvPr/>
        </p:nvSpPr>
        <p:spPr>
          <a:xfrm>
            <a:off x="7072678" y="1161990"/>
            <a:ext cx="7696766" cy="400110"/>
          </a:xfrm>
          <a:prstGeom prst="rect">
            <a:avLst/>
          </a:prstGeom>
          <a:noFill/>
        </p:spPr>
        <p:txBody>
          <a:bodyPr wrap="square" rtlCol="0">
            <a:spAutoFit/>
          </a:bodyPr>
          <a:lstStyle/>
          <a:p>
            <a:pPr algn="ctr"/>
            <a:r>
              <a:rPr lang="en-US" sz="2000">
                <a:solidFill>
                  <a:schemeClr val="bg1"/>
                </a:solidFill>
              </a:rPr>
              <a:t>A national medtech innovation hub which is both virtual and physical.</a:t>
            </a:r>
            <a:r>
              <a:rPr lang="en-US">
                <a:solidFill>
                  <a:schemeClr val="bg1"/>
                </a:solidFill>
              </a:rPr>
              <a:t>.</a:t>
            </a:r>
            <a:endParaRPr lang="en-NZ">
              <a:solidFill>
                <a:schemeClr val="bg1"/>
              </a:solidFill>
            </a:endParaRPr>
          </a:p>
        </p:txBody>
      </p:sp>
      <p:sp>
        <p:nvSpPr>
          <p:cNvPr id="13" name="TextBox 13"/>
          <p:cNvSpPr txBox="1"/>
          <p:nvPr/>
        </p:nvSpPr>
        <p:spPr>
          <a:xfrm>
            <a:off x="5115144" y="3704169"/>
            <a:ext cx="2813339" cy="861774"/>
          </a:xfrm>
          <a:prstGeom prst="rect">
            <a:avLst/>
          </a:prstGeom>
        </p:spPr>
        <p:txBody>
          <a:bodyPr lIns="0" tIns="0" rIns="0" bIns="0" rtlCol="0" anchor="t">
            <a:spAutoFit/>
          </a:bodyPr>
          <a:lstStyle/>
          <a:p>
            <a:pPr algn="ctr"/>
            <a:r>
              <a:rPr lang="en-US" sz="2800" b="1">
                <a:solidFill>
                  <a:srgbClr val="FFFFFF"/>
                </a:solidFill>
                <a:latin typeface="Calibri" panose="020F0502020204030204" pitchFamily="34" charset="0"/>
                <a:cs typeface="Calibri" panose="020F0502020204030204" pitchFamily="34" charset="0"/>
              </a:rPr>
              <a:t>Networks and Culture</a:t>
            </a:r>
          </a:p>
        </p:txBody>
      </p:sp>
      <p:sp>
        <p:nvSpPr>
          <p:cNvPr id="52" name="Flowchart: Connector 51">
            <a:extLst>
              <a:ext uri="{FF2B5EF4-FFF2-40B4-BE49-F238E27FC236}">
                <a16:creationId xmlns:a16="http://schemas.microsoft.com/office/drawing/2014/main" id="{082C855A-7653-45D9-8DB2-599CB8375A0B}"/>
              </a:ext>
            </a:extLst>
          </p:cNvPr>
          <p:cNvSpPr/>
          <p:nvPr/>
        </p:nvSpPr>
        <p:spPr>
          <a:xfrm>
            <a:off x="13433175" y="3577372"/>
            <a:ext cx="3847416" cy="1087864"/>
          </a:xfrm>
          <a:prstGeom prst="flowChartConnector">
            <a:avLst/>
          </a:prstGeom>
          <a:solidFill>
            <a:srgbClr val="ED1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9" name="TextBox 29"/>
          <p:cNvSpPr txBox="1"/>
          <p:nvPr/>
        </p:nvSpPr>
        <p:spPr>
          <a:xfrm>
            <a:off x="13933403" y="3874413"/>
            <a:ext cx="2813339" cy="430887"/>
          </a:xfrm>
          <a:prstGeom prst="rect">
            <a:avLst/>
          </a:prstGeom>
        </p:spPr>
        <p:txBody>
          <a:bodyPr lIns="0" tIns="0" rIns="0" bIns="0" rtlCol="0" anchor="t">
            <a:spAutoFit/>
          </a:bodyPr>
          <a:lstStyle/>
          <a:p>
            <a:pPr algn="ctr"/>
            <a:r>
              <a:rPr lang="en-US" sz="2800" b="1" err="1">
                <a:solidFill>
                  <a:srgbClr val="FFFFFF"/>
                </a:solidFill>
                <a:latin typeface="Calibri" panose="020F0502020204030204" pitchFamily="34" charset="0"/>
                <a:cs typeface="Calibri" panose="020F0502020204030204" pitchFamily="34" charset="0"/>
              </a:rPr>
              <a:t>Programmes</a:t>
            </a:r>
            <a:endParaRPr lang="en-US" sz="2800" b="1">
              <a:solidFill>
                <a:srgbClr val="FFFFFF"/>
              </a:solidFill>
              <a:latin typeface="Calibri" panose="020F0502020204030204" pitchFamily="34" charset="0"/>
              <a:cs typeface="Calibri" panose="020F0502020204030204" pitchFamily="34" charset="0"/>
            </a:endParaRPr>
          </a:p>
        </p:txBody>
      </p:sp>
      <p:pic>
        <p:nvPicPr>
          <p:cNvPr id="54" name="Graphic 53" descr="Chevron arrows with solid fill">
            <a:extLst>
              <a:ext uri="{FF2B5EF4-FFF2-40B4-BE49-F238E27FC236}">
                <a16:creationId xmlns:a16="http://schemas.microsoft.com/office/drawing/2014/main" id="{0B5910C8-8C36-4230-8D39-FC7F0215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5851512" y="1932898"/>
            <a:ext cx="1284547" cy="1284547"/>
          </a:xfrm>
          <a:prstGeom prst="rect">
            <a:avLst/>
          </a:prstGeom>
        </p:spPr>
      </p:pic>
      <p:pic>
        <p:nvPicPr>
          <p:cNvPr id="50" name="Graphic 49" descr="Chevron arrows with solid fill">
            <a:extLst>
              <a:ext uri="{FF2B5EF4-FFF2-40B4-BE49-F238E27FC236}">
                <a16:creationId xmlns:a16="http://schemas.microsoft.com/office/drawing/2014/main" id="{8316A068-079F-4086-A5CC-3CB327C1A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14697800" y="1932898"/>
            <a:ext cx="1284547" cy="1284547"/>
          </a:xfrm>
          <a:prstGeom prst="rect">
            <a:avLst/>
          </a:prstGeom>
        </p:spPr>
      </p:pic>
      <p:cxnSp>
        <p:nvCxnSpPr>
          <p:cNvPr id="5" name="Straight Connector 4">
            <a:extLst>
              <a:ext uri="{FF2B5EF4-FFF2-40B4-BE49-F238E27FC236}">
                <a16:creationId xmlns:a16="http://schemas.microsoft.com/office/drawing/2014/main" id="{7F40E9F9-3FF9-43C0-8095-9E47F843B33E}"/>
              </a:ext>
            </a:extLst>
          </p:cNvPr>
          <p:cNvCxnSpPr>
            <a:cxnSpLocks/>
          </p:cNvCxnSpPr>
          <p:nvPr/>
        </p:nvCxnSpPr>
        <p:spPr>
          <a:xfrm>
            <a:off x="8153400" y="4135056"/>
            <a:ext cx="5796814" cy="0"/>
          </a:xfrm>
          <a:prstGeom prst="line">
            <a:avLst/>
          </a:prstGeom>
          <a:ln w="76200">
            <a:solidFill>
              <a:srgbClr val="ED1D78"/>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567805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t="7996" b="7996"/>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26392"/>
            <a:ext cx="18288000" cy="10287000"/>
            <a:chOff x="0" y="0"/>
            <a:chExt cx="3402471" cy="1913890"/>
          </a:xfrm>
        </p:grpSpPr>
        <p:sp>
          <p:nvSpPr>
            <p:cNvPr id="3" name="Freeform 3"/>
            <p:cNvSpPr/>
            <p:nvPr/>
          </p:nvSpPr>
          <p:spPr>
            <a:xfrm>
              <a:off x="0" y="0"/>
              <a:ext cx="3402471" cy="1913890"/>
            </a:xfrm>
            <a:custGeom>
              <a:avLst/>
              <a:gdLst/>
              <a:ahLst/>
              <a:cxnLst/>
              <a:rect l="l" t="t" r="r" b="b"/>
              <a:pathLst>
                <a:path w="3402471" h="1913890">
                  <a:moveTo>
                    <a:pt x="0" y="0"/>
                  </a:moveTo>
                  <a:lnTo>
                    <a:pt x="3402471" y="0"/>
                  </a:lnTo>
                  <a:lnTo>
                    <a:pt x="3402471" y="1913890"/>
                  </a:lnTo>
                  <a:lnTo>
                    <a:pt x="0" y="1913890"/>
                  </a:lnTo>
                  <a:close/>
                </a:path>
              </a:pathLst>
            </a:custGeom>
            <a:solidFill>
              <a:srgbClr val="40245E">
                <a:alpha val="80000"/>
              </a:srgbClr>
            </a:solidFill>
          </p:spPr>
        </p:sp>
      </p:grpSp>
      <p:sp>
        <p:nvSpPr>
          <p:cNvPr id="4" name="TextBox 4"/>
          <p:cNvSpPr txBox="1"/>
          <p:nvPr/>
        </p:nvSpPr>
        <p:spPr>
          <a:xfrm>
            <a:off x="2396622" y="3862864"/>
            <a:ext cx="13959596" cy="3932872"/>
          </a:xfrm>
          <a:prstGeom prst="rect">
            <a:avLst/>
          </a:prstGeom>
        </p:spPr>
        <p:txBody>
          <a:bodyPr lIns="0" tIns="0" rIns="0" bIns="0" rtlCol="0" anchor="t">
            <a:spAutoFit/>
          </a:bodyPr>
          <a:lstStyle/>
          <a:p>
            <a:pPr algn="ctr">
              <a:lnSpc>
                <a:spcPts val="9999"/>
              </a:lnSpc>
            </a:pPr>
            <a:r>
              <a:rPr lang="en-US" sz="12000" b="1">
                <a:solidFill>
                  <a:srgbClr val="FFFFFF"/>
                </a:solidFill>
                <a:latin typeface="Calibri" panose="020F0502020204030204" pitchFamily="34" charset="0"/>
                <a:cs typeface="Calibri" panose="020F0502020204030204" pitchFamily="34" charset="0"/>
              </a:rPr>
              <a:t> RESEARCH </a:t>
            </a:r>
            <a:r>
              <a:rPr lang="en-US" sz="12000" b="1">
                <a:solidFill>
                  <a:srgbClr val="ED1E79"/>
                </a:solidFill>
                <a:latin typeface="Calibri" panose="020F0502020204030204" pitchFamily="34" charset="0"/>
                <a:cs typeface="Calibri" panose="020F0502020204030204" pitchFamily="34" charset="0"/>
              </a:rPr>
              <a:t>ACCELERATION</a:t>
            </a:r>
            <a:r>
              <a:rPr lang="en-US" sz="12000" b="1">
                <a:solidFill>
                  <a:srgbClr val="FFFFFF"/>
                </a:solidFill>
                <a:latin typeface="Calibri" panose="020F0502020204030204" pitchFamily="34" charset="0"/>
                <a:cs typeface="Calibri" panose="020F0502020204030204" pitchFamily="34" charset="0"/>
              </a:rPr>
              <a:t> PROGRAMME (RAP)</a:t>
            </a: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6622" y="3314700"/>
            <a:ext cx="2852553" cy="2845421"/>
          </a:xfrm>
          <a:prstGeom prst="rect">
            <a:avLst/>
          </a:prstGeom>
        </p:spPr>
      </p:pic>
      <p:pic>
        <p:nvPicPr>
          <p:cNvPr id="6" name="Picture 4">
            <a:extLst>
              <a:ext uri="{FF2B5EF4-FFF2-40B4-BE49-F238E27FC236}">
                <a16:creationId xmlns:a16="http://schemas.microsoft.com/office/drawing/2014/main" id="{D6689C41-1500-6B46-956F-05EA6FA6D72C}"/>
              </a:ext>
            </a:extLst>
          </p:cNvPr>
          <p:cNvPicPr>
            <a:picLocks noChangeAspect="1"/>
          </p:cNvPicPr>
          <p:nvPr/>
        </p:nvPicPr>
        <p:blipFill>
          <a:blip r:embed="rId6">
            <a:alphaModFix amt="25000"/>
          </a:blip>
          <a:srcRect l="3657" t="3574" r="48796" b="4740"/>
          <a:stretch>
            <a:fillRect/>
          </a:stretch>
        </p:blipFill>
        <p:spPr>
          <a:xfrm>
            <a:off x="16814243" y="8815121"/>
            <a:ext cx="890115" cy="886359"/>
          </a:xfrm>
          <a:prstGeom prst="rect">
            <a:avLst/>
          </a:prstGeom>
        </p:spPr>
      </p:pic>
      <p:grpSp>
        <p:nvGrpSpPr>
          <p:cNvPr id="7" name="Group 22">
            <a:extLst>
              <a:ext uri="{FF2B5EF4-FFF2-40B4-BE49-F238E27FC236}">
                <a16:creationId xmlns:a16="http://schemas.microsoft.com/office/drawing/2014/main" id="{AF805549-FD3E-4771-93DC-00D2DA3D0B48}"/>
              </a:ext>
            </a:extLst>
          </p:cNvPr>
          <p:cNvGrpSpPr/>
          <p:nvPr/>
        </p:nvGrpSpPr>
        <p:grpSpPr>
          <a:xfrm>
            <a:off x="14331678" y="1813448"/>
            <a:ext cx="1056668" cy="224519"/>
            <a:chOff x="0" y="0"/>
            <a:chExt cx="3269861" cy="711831"/>
          </a:xfrm>
          <a:solidFill>
            <a:srgbClr val="FF924C">
              <a:alpha val="70000"/>
            </a:srgbClr>
          </a:solidFill>
        </p:grpSpPr>
        <p:sp>
          <p:nvSpPr>
            <p:cNvPr id="8" name="Freeform 23">
              <a:extLst>
                <a:ext uri="{FF2B5EF4-FFF2-40B4-BE49-F238E27FC236}">
                  <a16:creationId xmlns:a16="http://schemas.microsoft.com/office/drawing/2014/main" id="{C5C8DB1C-0997-45E2-AD97-B14446CC798B}"/>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sp>
      </p:grpSp>
      <p:sp>
        <p:nvSpPr>
          <p:cNvPr id="9" name="Rectangle: Rounded Corners 8">
            <a:extLst>
              <a:ext uri="{FF2B5EF4-FFF2-40B4-BE49-F238E27FC236}">
                <a16:creationId xmlns:a16="http://schemas.microsoft.com/office/drawing/2014/main" id="{2B828A99-5927-4427-B9CC-C4902D5C99C8}"/>
              </a:ext>
            </a:extLst>
          </p:cNvPr>
          <p:cNvSpPr/>
          <p:nvPr/>
        </p:nvSpPr>
        <p:spPr>
          <a:xfrm>
            <a:off x="14327333" y="547655"/>
            <a:ext cx="3251249" cy="350872"/>
          </a:xfrm>
          <a:prstGeom prst="roundRect">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0" name="Group 20">
            <a:extLst>
              <a:ext uri="{FF2B5EF4-FFF2-40B4-BE49-F238E27FC236}">
                <a16:creationId xmlns:a16="http://schemas.microsoft.com/office/drawing/2014/main" id="{A1CA46A7-D334-4E19-884A-FECDCD238978}"/>
              </a:ext>
            </a:extLst>
          </p:cNvPr>
          <p:cNvGrpSpPr/>
          <p:nvPr/>
        </p:nvGrpSpPr>
        <p:grpSpPr>
          <a:xfrm>
            <a:off x="16521914" y="1813448"/>
            <a:ext cx="1056668" cy="676292"/>
            <a:chOff x="0" y="0"/>
            <a:chExt cx="4471738" cy="3276890"/>
          </a:xfrm>
        </p:grpSpPr>
        <p:sp>
          <p:nvSpPr>
            <p:cNvPr id="11" name="Freeform 21">
              <a:extLst>
                <a:ext uri="{FF2B5EF4-FFF2-40B4-BE49-F238E27FC236}">
                  <a16:creationId xmlns:a16="http://schemas.microsoft.com/office/drawing/2014/main" id="{3E91BA7D-42C5-4133-AAE3-266054F08FC0}"/>
                </a:ext>
              </a:extLst>
            </p:cNvPr>
            <p:cNvSpPr/>
            <p:nvPr/>
          </p:nvSpPr>
          <p:spPr>
            <a:xfrm>
              <a:off x="0" y="0"/>
              <a:ext cx="4471738" cy="3276890"/>
            </a:xfrm>
            <a:custGeom>
              <a:avLst/>
              <a:gdLst/>
              <a:ahLst/>
              <a:cxnLst/>
              <a:rect l="l" t="t" r="r" b="b"/>
              <a:pathLst>
                <a:path w="4471738" h="3276891">
                  <a:moveTo>
                    <a:pt x="4347277" y="3276890"/>
                  </a:moveTo>
                  <a:lnTo>
                    <a:pt x="124460" y="3276890"/>
                  </a:lnTo>
                  <a:cubicBezTo>
                    <a:pt x="55880" y="3276890"/>
                    <a:pt x="0" y="3221010"/>
                    <a:pt x="0" y="3152430"/>
                  </a:cubicBezTo>
                  <a:lnTo>
                    <a:pt x="0" y="124460"/>
                  </a:lnTo>
                  <a:cubicBezTo>
                    <a:pt x="0" y="55880"/>
                    <a:pt x="55880" y="0"/>
                    <a:pt x="124460" y="0"/>
                  </a:cubicBezTo>
                  <a:lnTo>
                    <a:pt x="4347278" y="0"/>
                  </a:lnTo>
                  <a:cubicBezTo>
                    <a:pt x="4415858" y="0"/>
                    <a:pt x="4471738" y="55880"/>
                    <a:pt x="4471738" y="124460"/>
                  </a:cubicBezTo>
                  <a:lnTo>
                    <a:pt x="4471738" y="3152431"/>
                  </a:lnTo>
                  <a:cubicBezTo>
                    <a:pt x="4471738" y="3221011"/>
                    <a:pt x="4415858" y="3276891"/>
                    <a:pt x="4347278" y="3276891"/>
                  </a:cubicBezTo>
                  <a:close/>
                </a:path>
              </a:pathLst>
            </a:custGeom>
            <a:solidFill>
              <a:srgbClr val="FF914D"/>
            </a:solidFill>
          </p:spPr>
        </p:sp>
      </p:grpSp>
      <p:grpSp>
        <p:nvGrpSpPr>
          <p:cNvPr id="12" name="Group 24">
            <a:extLst>
              <a:ext uri="{FF2B5EF4-FFF2-40B4-BE49-F238E27FC236}">
                <a16:creationId xmlns:a16="http://schemas.microsoft.com/office/drawing/2014/main" id="{C2DEB0FE-2915-416C-ABDE-EA411F82482E}"/>
              </a:ext>
            </a:extLst>
          </p:cNvPr>
          <p:cNvGrpSpPr/>
          <p:nvPr/>
        </p:nvGrpSpPr>
        <p:grpSpPr>
          <a:xfrm>
            <a:off x="14331678" y="2119372"/>
            <a:ext cx="1056668" cy="224519"/>
            <a:chOff x="0" y="0"/>
            <a:chExt cx="3269861" cy="930756"/>
          </a:xfrm>
          <a:solidFill>
            <a:srgbClr val="FF924C">
              <a:alpha val="70000"/>
            </a:srgbClr>
          </a:solidFill>
        </p:grpSpPr>
        <p:sp>
          <p:nvSpPr>
            <p:cNvPr id="13" name="Freeform 25">
              <a:extLst>
                <a:ext uri="{FF2B5EF4-FFF2-40B4-BE49-F238E27FC236}">
                  <a16:creationId xmlns:a16="http://schemas.microsoft.com/office/drawing/2014/main" id="{982F7FDB-29B8-4920-9D65-F33039282D79}"/>
                </a:ext>
              </a:extLst>
            </p:cNvPr>
            <p:cNvSpPr/>
            <p:nvPr/>
          </p:nvSpPr>
          <p:spPr>
            <a:xfrm>
              <a:off x="0" y="0"/>
              <a:ext cx="3269861" cy="930756"/>
            </a:xfrm>
            <a:custGeom>
              <a:avLst/>
              <a:gdLst/>
              <a:ahLst/>
              <a:cxnLst/>
              <a:rect l="l" t="t" r="r" b="b"/>
              <a:pathLst>
                <a:path w="3269861" h="930756">
                  <a:moveTo>
                    <a:pt x="3145401" y="930756"/>
                  </a:moveTo>
                  <a:lnTo>
                    <a:pt x="124460" y="930756"/>
                  </a:lnTo>
                  <a:cubicBezTo>
                    <a:pt x="55880" y="930756"/>
                    <a:pt x="0" y="874876"/>
                    <a:pt x="0" y="806296"/>
                  </a:cubicBezTo>
                  <a:lnTo>
                    <a:pt x="0" y="124460"/>
                  </a:lnTo>
                  <a:cubicBezTo>
                    <a:pt x="0" y="55880"/>
                    <a:pt x="55880" y="0"/>
                    <a:pt x="124460" y="0"/>
                  </a:cubicBezTo>
                  <a:lnTo>
                    <a:pt x="3145401" y="0"/>
                  </a:lnTo>
                  <a:cubicBezTo>
                    <a:pt x="3213981" y="0"/>
                    <a:pt x="3269861" y="55880"/>
                    <a:pt x="3269861" y="124460"/>
                  </a:cubicBezTo>
                  <a:lnTo>
                    <a:pt x="3269861" y="806296"/>
                  </a:lnTo>
                  <a:cubicBezTo>
                    <a:pt x="3269861" y="874876"/>
                    <a:pt x="3213981" y="930756"/>
                    <a:pt x="3145401" y="930756"/>
                  </a:cubicBezTo>
                  <a:close/>
                </a:path>
              </a:pathLst>
            </a:custGeom>
            <a:grpFill/>
            <a:ln>
              <a:noFill/>
            </a:ln>
          </p:spPr>
        </p:sp>
      </p:grpSp>
      <p:grpSp>
        <p:nvGrpSpPr>
          <p:cNvPr id="16" name="Group 37">
            <a:extLst>
              <a:ext uri="{FF2B5EF4-FFF2-40B4-BE49-F238E27FC236}">
                <a16:creationId xmlns:a16="http://schemas.microsoft.com/office/drawing/2014/main" id="{29C60677-BD05-4194-AA46-33C808E6CEF4}"/>
              </a:ext>
            </a:extLst>
          </p:cNvPr>
          <p:cNvGrpSpPr/>
          <p:nvPr/>
        </p:nvGrpSpPr>
        <p:grpSpPr>
          <a:xfrm>
            <a:off x="16554614" y="2200657"/>
            <a:ext cx="982949" cy="224987"/>
            <a:chOff x="0" y="0"/>
            <a:chExt cx="4012761" cy="918477"/>
          </a:xfrm>
          <a:solidFill>
            <a:srgbClr val="FFFFFF">
              <a:alpha val="69804"/>
            </a:srgbClr>
          </a:solidFill>
        </p:grpSpPr>
        <p:sp>
          <p:nvSpPr>
            <p:cNvPr id="17" name="Freeform 38">
              <a:extLst>
                <a:ext uri="{FF2B5EF4-FFF2-40B4-BE49-F238E27FC236}">
                  <a16:creationId xmlns:a16="http://schemas.microsoft.com/office/drawing/2014/main" id="{E28FD1CE-F63F-4ADF-A22C-D5316F4326A7}"/>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pic>
        <p:nvPicPr>
          <p:cNvPr id="24" name="Graphic 23" descr="Chevron arrows with solid fill">
            <a:extLst>
              <a:ext uri="{FF2B5EF4-FFF2-40B4-BE49-F238E27FC236}">
                <a16:creationId xmlns:a16="http://schemas.microsoft.com/office/drawing/2014/main" id="{776E1114-E9E1-448F-81A1-5B66A1F1A03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4706600" y="981051"/>
            <a:ext cx="298133" cy="298133"/>
          </a:xfrm>
          <a:prstGeom prst="rect">
            <a:avLst/>
          </a:prstGeom>
        </p:spPr>
      </p:pic>
      <p:cxnSp>
        <p:nvCxnSpPr>
          <p:cNvPr id="26" name="Straight Connector 25">
            <a:extLst>
              <a:ext uri="{FF2B5EF4-FFF2-40B4-BE49-F238E27FC236}">
                <a16:creationId xmlns:a16="http://schemas.microsoft.com/office/drawing/2014/main" id="{7FA59189-3DDE-4CA5-BC63-8F3BCADB6FF2}"/>
              </a:ext>
            </a:extLst>
          </p:cNvPr>
          <p:cNvCxnSpPr>
            <a:cxnSpLocks/>
            <a:endCxn id="30" idx="2"/>
          </p:cNvCxnSpPr>
          <p:nvPr/>
        </p:nvCxnSpPr>
        <p:spPr>
          <a:xfrm>
            <a:off x="15384001" y="1488557"/>
            <a:ext cx="1137914" cy="1"/>
          </a:xfrm>
          <a:prstGeom prst="line">
            <a:avLst/>
          </a:prstGeom>
          <a:ln w="19050">
            <a:solidFill>
              <a:srgbClr val="ED1D78">
                <a:alpha val="70000"/>
              </a:srgbClr>
            </a:solidFill>
          </a:ln>
        </p:spPr>
        <p:style>
          <a:lnRef idx="1">
            <a:schemeClr val="accent2"/>
          </a:lnRef>
          <a:fillRef idx="0">
            <a:schemeClr val="accent2"/>
          </a:fillRef>
          <a:effectRef idx="0">
            <a:schemeClr val="accent2"/>
          </a:effectRef>
          <a:fontRef idx="minor">
            <a:schemeClr val="tx1"/>
          </a:fontRef>
        </p:style>
      </p:cxnSp>
      <p:sp>
        <p:nvSpPr>
          <p:cNvPr id="30" name="Flowchart: Connector 29">
            <a:extLst>
              <a:ext uri="{FF2B5EF4-FFF2-40B4-BE49-F238E27FC236}">
                <a16:creationId xmlns:a16="http://schemas.microsoft.com/office/drawing/2014/main" id="{72029A57-76D9-477E-AA28-094F8F31E3F0}"/>
              </a:ext>
            </a:extLst>
          </p:cNvPr>
          <p:cNvSpPr/>
          <p:nvPr/>
        </p:nvSpPr>
        <p:spPr>
          <a:xfrm>
            <a:off x="16521915"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37" name="Group 22">
            <a:extLst>
              <a:ext uri="{FF2B5EF4-FFF2-40B4-BE49-F238E27FC236}">
                <a16:creationId xmlns:a16="http://schemas.microsoft.com/office/drawing/2014/main" id="{7A17611A-4624-4A97-9D07-6C6283926E1D}"/>
              </a:ext>
            </a:extLst>
          </p:cNvPr>
          <p:cNvGrpSpPr/>
          <p:nvPr/>
        </p:nvGrpSpPr>
        <p:grpSpPr>
          <a:xfrm>
            <a:off x="16554614" y="1884476"/>
            <a:ext cx="982949" cy="234896"/>
            <a:chOff x="0" y="0"/>
            <a:chExt cx="3269861" cy="711831"/>
          </a:xfrm>
          <a:solidFill>
            <a:schemeClr val="bg1"/>
          </a:solidFill>
        </p:grpSpPr>
        <p:sp>
          <p:nvSpPr>
            <p:cNvPr id="38" name="Freeform 23">
              <a:extLst>
                <a:ext uri="{FF2B5EF4-FFF2-40B4-BE49-F238E27FC236}">
                  <a16:creationId xmlns:a16="http://schemas.microsoft.com/office/drawing/2014/main" id="{56766DF8-332E-440B-82D2-79F7D8FD081F}"/>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a:ln>
              <a:noFill/>
            </a:ln>
          </p:spPr>
          <p:txBody>
            <a:bodyPr/>
            <a:lstStyle/>
            <a:p>
              <a:pPr algn="ctr"/>
              <a:endParaRPr lang="en-NZ" sz="1400" b="1">
                <a:solidFill>
                  <a:schemeClr val="bg1">
                    <a:lumMod val="50000"/>
                  </a:schemeClr>
                </a:solidFill>
              </a:endParaRPr>
            </a:p>
          </p:txBody>
        </p:sp>
      </p:grpSp>
      <p:sp>
        <p:nvSpPr>
          <p:cNvPr id="43" name="Flowchart: Connector 42">
            <a:extLst>
              <a:ext uri="{FF2B5EF4-FFF2-40B4-BE49-F238E27FC236}">
                <a16:creationId xmlns:a16="http://schemas.microsoft.com/office/drawing/2014/main" id="{EEDD2C8E-E0D3-4A40-A429-FDE219F6AB7F}"/>
              </a:ext>
            </a:extLst>
          </p:cNvPr>
          <p:cNvSpPr/>
          <p:nvPr/>
        </p:nvSpPr>
        <p:spPr>
          <a:xfrm>
            <a:off x="14331678" y="1333406"/>
            <a:ext cx="1056668" cy="310303"/>
          </a:xfrm>
          <a:prstGeom prst="flowChartConnector">
            <a:avLst/>
          </a:prstGeom>
          <a:solidFill>
            <a:srgbClr val="ED1D7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6" name="TextBox 45">
            <a:extLst>
              <a:ext uri="{FF2B5EF4-FFF2-40B4-BE49-F238E27FC236}">
                <a16:creationId xmlns:a16="http://schemas.microsoft.com/office/drawing/2014/main" id="{E767C552-4FB8-4097-A6EA-F7909030BCC4}"/>
              </a:ext>
            </a:extLst>
          </p:cNvPr>
          <p:cNvSpPr txBox="1"/>
          <p:nvPr/>
        </p:nvSpPr>
        <p:spPr>
          <a:xfrm>
            <a:off x="16703188" y="1851504"/>
            <a:ext cx="685800" cy="307777"/>
          </a:xfrm>
          <a:prstGeom prst="rect">
            <a:avLst/>
          </a:prstGeom>
          <a:noFill/>
        </p:spPr>
        <p:txBody>
          <a:bodyPr wrap="square" rtlCol="0">
            <a:spAutoFit/>
          </a:bodyPr>
          <a:lstStyle/>
          <a:p>
            <a:pPr algn="ctr"/>
            <a:r>
              <a:rPr lang="mi-NZ" sz="1400" b="1">
                <a:solidFill>
                  <a:schemeClr val="bg1">
                    <a:lumMod val="50000"/>
                  </a:schemeClr>
                </a:solidFill>
              </a:rPr>
              <a:t>RAP</a:t>
            </a:r>
            <a:endParaRPr lang="en-NZ" sz="1400" b="1">
              <a:solidFill>
                <a:schemeClr val="bg1">
                  <a:lumMod val="50000"/>
                </a:schemeClr>
              </a:solidFill>
            </a:endParaRPr>
          </a:p>
        </p:txBody>
      </p:sp>
      <p:pic>
        <p:nvPicPr>
          <p:cNvPr id="49" name="Graphic 48" descr="Chevron arrows with solid fill">
            <a:extLst>
              <a:ext uri="{FF2B5EF4-FFF2-40B4-BE49-F238E27FC236}">
                <a16:creationId xmlns:a16="http://schemas.microsoft.com/office/drawing/2014/main" id="{2D87F674-90C9-4026-9108-E7D0E3165F9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6901181" y="981051"/>
            <a:ext cx="298133" cy="298133"/>
          </a:xfrm>
          <a:prstGeom prst="rect">
            <a:avLst/>
          </a:prstGeom>
        </p:spPr>
      </p:pic>
      <p:grpSp>
        <p:nvGrpSpPr>
          <p:cNvPr id="28" name="Group 37">
            <a:extLst>
              <a:ext uri="{FF2B5EF4-FFF2-40B4-BE49-F238E27FC236}">
                <a16:creationId xmlns:a16="http://schemas.microsoft.com/office/drawing/2014/main" id="{1A878D4F-11C8-4DE6-BF3B-4F15B66B340C}"/>
              </a:ext>
            </a:extLst>
          </p:cNvPr>
          <p:cNvGrpSpPr/>
          <p:nvPr/>
        </p:nvGrpSpPr>
        <p:grpSpPr>
          <a:xfrm>
            <a:off x="16554614" y="2558325"/>
            <a:ext cx="982949" cy="224987"/>
            <a:chOff x="0" y="0"/>
            <a:chExt cx="4012761" cy="918477"/>
          </a:xfrm>
          <a:solidFill>
            <a:srgbClr val="FFFFFF">
              <a:alpha val="69804"/>
            </a:srgbClr>
          </a:solidFill>
        </p:grpSpPr>
        <p:sp>
          <p:nvSpPr>
            <p:cNvPr id="29" name="Freeform 38">
              <a:extLst>
                <a:ext uri="{FF2B5EF4-FFF2-40B4-BE49-F238E27FC236}">
                  <a16:creationId xmlns:a16="http://schemas.microsoft.com/office/drawing/2014/main" id="{EBDBE320-C4FE-4440-B8A7-484B5895C10C}"/>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grpSp>
        <p:nvGrpSpPr>
          <p:cNvPr id="39" name="Group 37">
            <a:extLst>
              <a:ext uri="{FF2B5EF4-FFF2-40B4-BE49-F238E27FC236}">
                <a16:creationId xmlns:a16="http://schemas.microsoft.com/office/drawing/2014/main" id="{8091C8D8-996D-4488-8DEF-58306BEFD57B}"/>
              </a:ext>
            </a:extLst>
          </p:cNvPr>
          <p:cNvGrpSpPr/>
          <p:nvPr/>
        </p:nvGrpSpPr>
        <p:grpSpPr>
          <a:xfrm>
            <a:off x="16554614" y="2851897"/>
            <a:ext cx="982949" cy="224987"/>
            <a:chOff x="0" y="0"/>
            <a:chExt cx="4012761" cy="918477"/>
          </a:xfrm>
          <a:solidFill>
            <a:srgbClr val="FFFFFF">
              <a:alpha val="69804"/>
            </a:srgbClr>
          </a:solidFill>
        </p:grpSpPr>
        <p:sp>
          <p:nvSpPr>
            <p:cNvPr id="40" name="Freeform 38">
              <a:extLst>
                <a:ext uri="{FF2B5EF4-FFF2-40B4-BE49-F238E27FC236}">
                  <a16:creationId xmlns:a16="http://schemas.microsoft.com/office/drawing/2014/main" id="{B600393F-DE22-41A1-941F-EC09BABA1C94}"/>
                </a:ext>
              </a:extLst>
            </p:cNvPr>
            <p:cNvSpPr/>
            <p:nvPr/>
          </p:nvSpPr>
          <p:spPr>
            <a:xfrm>
              <a:off x="0" y="0"/>
              <a:ext cx="4012761" cy="918477"/>
            </a:xfrm>
            <a:custGeom>
              <a:avLst/>
              <a:gdLst/>
              <a:ahLst/>
              <a:cxnLst/>
              <a:rect l="l" t="t" r="r" b="b"/>
              <a:pathLst>
                <a:path w="4012761" h="918477">
                  <a:moveTo>
                    <a:pt x="3888301" y="59690"/>
                  </a:moveTo>
                  <a:cubicBezTo>
                    <a:pt x="3923861" y="59690"/>
                    <a:pt x="3953071" y="88900"/>
                    <a:pt x="3953071" y="124460"/>
                  </a:cubicBezTo>
                  <a:lnTo>
                    <a:pt x="3953071" y="794017"/>
                  </a:lnTo>
                  <a:cubicBezTo>
                    <a:pt x="3953071" y="829577"/>
                    <a:pt x="3923861" y="858787"/>
                    <a:pt x="3888301" y="858787"/>
                  </a:cubicBezTo>
                  <a:lnTo>
                    <a:pt x="124460" y="858787"/>
                  </a:lnTo>
                  <a:cubicBezTo>
                    <a:pt x="88900" y="858787"/>
                    <a:pt x="59690" y="829577"/>
                    <a:pt x="59690" y="794017"/>
                  </a:cubicBezTo>
                  <a:lnTo>
                    <a:pt x="59690" y="124460"/>
                  </a:lnTo>
                  <a:cubicBezTo>
                    <a:pt x="59690" y="88900"/>
                    <a:pt x="88900" y="59690"/>
                    <a:pt x="124460" y="59690"/>
                  </a:cubicBezTo>
                  <a:lnTo>
                    <a:pt x="3888301" y="59690"/>
                  </a:lnTo>
                  <a:moveTo>
                    <a:pt x="3888301" y="0"/>
                  </a:moveTo>
                  <a:lnTo>
                    <a:pt x="124460" y="0"/>
                  </a:lnTo>
                  <a:cubicBezTo>
                    <a:pt x="55880" y="0"/>
                    <a:pt x="0" y="55880"/>
                    <a:pt x="0" y="124460"/>
                  </a:cubicBezTo>
                  <a:lnTo>
                    <a:pt x="0" y="794017"/>
                  </a:lnTo>
                  <a:cubicBezTo>
                    <a:pt x="0" y="862597"/>
                    <a:pt x="55880" y="918477"/>
                    <a:pt x="124460" y="918477"/>
                  </a:cubicBezTo>
                  <a:lnTo>
                    <a:pt x="3888301" y="918477"/>
                  </a:lnTo>
                  <a:cubicBezTo>
                    <a:pt x="3956881" y="918477"/>
                    <a:pt x="4012761" y="862597"/>
                    <a:pt x="4012761" y="794017"/>
                  </a:cubicBezTo>
                  <a:lnTo>
                    <a:pt x="4012761" y="124460"/>
                  </a:lnTo>
                  <a:cubicBezTo>
                    <a:pt x="4012761" y="55880"/>
                    <a:pt x="3956881" y="0"/>
                    <a:pt x="3888301" y="0"/>
                  </a:cubicBezTo>
                  <a:close/>
                </a:path>
              </a:pathLst>
            </a:custGeom>
            <a:grpFill/>
          </p:spPr>
        </p:sp>
      </p:gr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45" name="Group 18">
            <a:extLst>
              <a:ext uri="{FF2B5EF4-FFF2-40B4-BE49-F238E27FC236}">
                <a16:creationId xmlns:a16="http://schemas.microsoft.com/office/drawing/2014/main" id="{A35BCC0D-CE4A-4B19-AE37-B08EC2336096}"/>
              </a:ext>
            </a:extLst>
          </p:cNvPr>
          <p:cNvGrpSpPr/>
          <p:nvPr/>
        </p:nvGrpSpPr>
        <p:grpSpPr>
          <a:xfrm>
            <a:off x="13302694" y="3779812"/>
            <a:ext cx="3379925" cy="5761415"/>
            <a:chOff x="15232" y="29402"/>
            <a:chExt cx="3409443" cy="5811732"/>
          </a:xfrm>
        </p:grpSpPr>
        <p:sp>
          <p:nvSpPr>
            <p:cNvPr id="46" name="Freeform 19">
              <a:extLst>
                <a:ext uri="{FF2B5EF4-FFF2-40B4-BE49-F238E27FC236}">
                  <a16:creationId xmlns:a16="http://schemas.microsoft.com/office/drawing/2014/main" id="{65751003-9602-498E-A737-BA4EF0CF8882}"/>
                </a:ext>
              </a:extLst>
            </p:cNvPr>
            <p:cNvSpPr/>
            <p:nvPr/>
          </p:nvSpPr>
          <p:spPr>
            <a:xfrm>
              <a:off x="15232" y="29402"/>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40245E"/>
            </a:solidFill>
          </p:spPr>
        </p:sp>
      </p:grpSp>
      <p:grpSp>
        <p:nvGrpSpPr>
          <p:cNvPr id="2" name="Group 2"/>
          <p:cNvGrpSpPr/>
          <p:nvPr/>
        </p:nvGrpSpPr>
        <p:grpSpPr>
          <a:xfrm>
            <a:off x="1620481" y="3038803"/>
            <a:ext cx="2808370" cy="1057379"/>
            <a:chOff x="0" y="0"/>
            <a:chExt cx="3409443" cy="1283690"/>
          </a:xfrm>
        </p:grpSpPr>
        <p:sp>
          <p:nvSpPr>
            <p:cNvPr id="3" name="Freeform 3"/>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6" name="Group 6"/>
          <p:cNvGrpSpPr/>
          <p:nvPr/>
        </p:nvGrpSpPr>
        <p:grpSpPr>
          <a:xfrm>
            <a:off x="10261139" y="3038803"/>
            <a:ext cx="2808370" cy="1057379"/>
            <a:chOff x="0" y="0"/>
            <a:chExt cx="3409443" cy="1283690"/>
          </a:xfrm>
        </p:grpSpPr>
        <p:sp>
          <p:nvSpPr>
            <p:cNvPr id="7" name="Freeform 7"/>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8" name="Group 8"/>
          <p:cNvGrpSpPr/>
          <p:nvPr/>
        </p:nvGrpSpPr>
        <p:grpSpPr>
          <a:xfrm>
            <a:off x="1625564" y="4193740"/>
            <a:ext cx="2808370" cy="4787143"/>
            <a:chOff x="0" y="0"/>
            <a:chExt cx="3409443" cy="5811732"/>
          </a:xfrm>
        </p:grpSpPr>
        <p:sp>
          <p:nvSpPr>
            <p:cNvPr id="9" name="Freeform 9"/>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12" name="Group 12"/>
          <p:cNvGrpSpPr/>
          <p:nvPr/>
        </p:nvGrpSpPr>
        <p:grpSpPr>
          <a:xfrm>
            <a:off x="7380919" y="4204607"/>
            <a:ext cx="2808370" cy="4787143"/>
            <a:chOff x="0" y="0"/>
            <a:chExt cx="3409443" cy="5811732"/>
          </a:xfrm>
        </p:grpSpPr>
        <p:sp>
          <p:nvSpPr>
            <p:cNvPr id="13" name="Freeform 13"/>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grpSp>
      <p:grpSp>
        <p:nvGrpSpPr>
          <p:cNvPr id="14" name="Group 14"/>
          <p:cNvGrpSpPr/>
          <p:nvPr/>
        </p:nvGrpSpPr>
        <p:grpSpPr>
          <a:xfrm>
            <a:off x="7380919" y="3038803"/>
            <a:ext cx="2808370" cy="1057379"/>
            <a:chOff x="0" y="0"/>
            <a:chExt cx="3409443" cy="1283690"/>
          </a:xfrm>
        </p:grpSpPr>
        <p:sp>
          <p:nvSpPr>
            <p:cNvPr id="15" name="Freeform 15"/>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FFFFFF"/>
            </a:solidFill>
          </p:spPr>
        </p:sp>
      </p:grpSp>
      <p:grpSp>
        <p:nvGrpSpPr>
          <p:cNvPr id="16" name="Group 16"/>
          <p:cNvGrpSpPr/>
          <p:nvPr/>
        </p:nvGrpSpPr>
        <p:grpSpPr>
          <a:xfrm>
            <a:off x="13287595" y="2402515"/>
            <a:ext cx="3379925" cy="1272576"/>
            <a:chOff x="0" y="0"/>
            <a:chExt cx="3409443" cy="1283690"/>
          </a:xfrm>
        </p:grpSpPr>
        <p:sp>
          <p:nvSpPr>
            <p:cNvPr id="17" name="Freeform 17"/>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solidFill>
              <a:srgbClr val="40245E"/>
            </a:solidFill>
          </p:spPr>
        </p:sp>
      </p:grpSp>
      <p:grpSp>
        <p:nvGrpSpPr>
          <p:cNvPr id="18" name="Group 18"/>
          <p:cNvGrpSpPr/>
          <p:nvPr/>
        </p:nvGrpSpPr>
        <p:grpSpPr>
          <a:xfrm>
            <a:off x="22499000" y="1041908"/>
            <a:ext cx="3379925" cy="5211937"/>
            <a:chOff x="0" y="0"/>
            <a:chExt cx="3409443" cy="5811732"/>
          </a:xfrm>
        </p:grpSpPr>
        <p:sp>
          <p:nvSpPr>
            <p:cNvPr id="19" name="Freeform 19"/>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40245E"/>
            </a:solidFill>
          </p:spPr>
        </p:sp>
      </p:grpSp>
      <p:sp>
        <p:nvSpPr>
          <p:cNvPr id="20" name="TextBox 20"/>
          <p:cNvSpPr txBox="1"/>
          <p:nvPr/>
        </p:nvSpPr>
        <p:spPr>
          <a:xfrm>
            <a:off x="1825127" y="3289184"/>
            <a:ext cx="2399077" cy="516552"/>
          </a:xfrm>
          <a:prstGeom prst="rect">
            <a:avLst/>
          </a:prstGeom>
        </p:spPr>
        <p:txBody>
          <a:bodyPr lIns="0" tIns="0" rIns="0" bIns="0" rtlCol="0" anchor="t">
            <a:spAutoFit/>
          </a:bodyPr>
          <a:lstStyle/>
          <a:p>
            <a:pPr algn="ctr">
              <a:lnSpc>
                <a:spcPts val="2010"/>
              </a:lnSpc>
            </a:pPr>
            <a:r>
              <a:rPr lang="en-US" sz="2000" b="1">
                <a:solidFill>
                  <a:srgbClr val="ED1E79"/>
                </a:solidFill>
                <a:latin typeface="Calibri" panose="020F0502020204030204" pitchFamily="34" charset="0"/>
                <a:cs typeface="Calibri" panose="020F0502020204030204" pitchFamily="34" charset="0"/>
              </a:rPr>
              <a:t>Publicly Funded Research</a:t>
            </a:r>
          </a:p>
        </p:txBody>
      </p:sp>
      <p:sp>
        <p:nvSpPr>
          <p:cNvPr id="21" name="TextBox 21"/>
          <p:cNvSpPr txBox="1"/>
          <p:nvPr/>
        </p:nvSpPr>
        <p:spPr>
          <a:xfrm>
            <a:off x="806171" y="874972"/>
            <a:ext cx="16675657" cy="1011431"/>
          </a:xfrm>
          <a:prstGeom prst="rect">
            <a:avLst/>
          </a:prstGeom>
        </p:spPr>
        <p:txBody>
          <a:bodyPr lIns="0" tIns="0" rIns="0" bIns="0" rtlCol="0" anchor="t">
            <a:spAutoFit/>
          </a:bodyPr>
          <a:lstStyle/>
          <a:p>
            <a:pPr algn="ctr">
              <a:lnSpc>
                <a:spcPts val="7699"/>
              </a:lnSpc>
            </a:pPr>
            <a:r>
              <a:rPr lang="en-US" sz="8000" b="1">
                <a:solidFill>
                  <a:srgbClr val="3B3B3B"/>
                </a:solidFill>
                <a:latin typeface="Calibri" panose="020F0502020204030204" pitchFamily="34" charset="0"/>
                <a:cs typeface="Calibri" panose="020F0502020204030204" pitchFamily="34" charset="0"/>
              </a:rPr>
              <a:t>The context of "RAP" in the </a:t>
            </a:r>
            <a:r>
              <a:rPr lang="en-US" sz="8000" b="1">
                <a:solidFill>
                  <a:srgbClr val="ED1E79"/>
                </a:solidFill>
                <a:latin typeface="Calibri" panose="020F0502020204030204" pitchFamily="34" charset="0"/>
                <a:cs typeface="Calibri" panose="020F0502020204030204" pitchFamily="34" charset="0"/>
              </a:rPr>
              <a:t>Ecosystem</a:t>
            </a:r>
          </a:p>
        </p:txBody>
      </p:sp>
      <p:sp>
        <p:nvSpPr>
          <p:cNvPr id="23" name="TextBox 23"/>
          <p:cNvSpPr txBox="1"/>
          <p:nvPr/>
        </p:nvSpPr>
        <p:spPr>
          <a:xfrm>
            <a:off x="10465784" y="3310039"/>
            <a:ext cx="2399077" cy="512961"/>
          </a:xfrm>
          <a:prstGeom prst="rect">
            <a:avLst/>
          </a:prstGeom>
        </p:spPr>
        <p:txBody>
          <a:bodyPr lIns="0" tIns="0" rIns="0" bIns="0" rtlCol="0" anchor="t">
            <a:spAutoFit/>
          </a:bodyPr>
          <a:lstStyle/>
          <a:p>
            <a:pPr algn="ctr">
              <a:lnSpc>
                <a:spcPts val="2010"/>
              </a:lnSpc>
            </a:pPr>
            <a:r>
              <a:rPr lang="en-US" sz="2000" b="1" err="1">
                <a:solidFill>
                  <a:srgbClr val="ED1E79"/>
                </a:solidFill>
                <a:latin typeface="Calibri" panose="020F0502020204030204" pitchFamily="34" charset="0"/>
                <a:cs typeface="Calibri" panose="020F0502020204030204" pitchFamily="34" charset="0"/>
              </a:rPr>
              <a:t>HealthTech</a:t>
            </a:r>
            <a:r>
              <a:rPr lang="en-US" sz="2000" b="1">
                <a:solidFill>
                  <a:srgbClr val="ED1E79"/>
                </a:solidFill>
                <a:latin typeface="Calibri" panose="020F0502020204030204" pitchFamily="34" charset="0"/>
                <a:cs typeface="Calibri" panose="020F0502020204030204" pitchFamily="34" charset="0"/>
              </a:rPr>
              <a:t> Activator (Callaghan Innovation)</a:t>
            </a:r>
          </a:p>
        </p:txBody>
      </p:sp>
      <p:sp>
        <p:nvSpPr>
          <p:cNvPr id="24" name="TextBox 24"/>
          <p:cNvSpPr txBox="1"/>
          <p:nvPr/>
        </p:nvSpPr>
        <p:spPr>
          <a:xfrm>
            <a:off x="1740980" y="4283376"/>
            <a:ext cx="2567369" cy="3898503"/>
          </a:xfrm>
          <a:prstGeom prst="rect">
            <a:avLst/>
          </a:prstGeom>
        </p:spPr>
        <p:txBody>
          <a:bodyPr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Research </a:t>
            </a:r>
            <a:r>
              <a:rPr lang="en-US" sz="1450" dirty="0">
                <a:solidFill>
                  <a:srgbClr val="ED1E79"/>
                </a:solidFill>
                <a:latin typeface="Calibri Light" panose="020F0302020204030204" pitchFamily="34" charset="0"/>
                <a:cs typeface="Calibri Light" panose="020F0302020204030204" pitchFamily="34" charset="0"/>
              </a:rPr>
              <a:t>funded by government</a:t>
            </a:r>
            <a:r>
              <a:rPr lang="en-US" sz="1450" dirty="0">
                <a:solidFill>
                  <a:srgbClr val="3B3B3B"/>
                </a:solidFill>
                <a:latin typeface="Calibri Light" panose="020F0302020204030204" pitchFamily="34" charset="0"/>
                <a:cs typeface="Calibri Light" panose="020F0302020204030204" pitchFamily="34" charset="0"/>
              </a:rPr>
              <a:t>, philanthropy, charitable organisations. Largest funds are from:</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MBIE including National Science Challenges</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HRC – ca. 117.5 million/year</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Marsden – ca. 80 million/year</a:t>
            </a:r>
          </a:p>
          <a:p>
            <a:pPr marL="287025" lvl="1" indent="-143513">
              <a:lnSpc>
                <a:spcPts val="1595"/>
              </a:lnSpc>
              <a:buFont typeface="Arial"/>
              <a:buChar char="•"/>
            </a:pPr>
            <a:r>
              <a:rPr lang="en-US" sz="1450" dirty="0">
                <a:solidFill>
                  <a:srgbClr val="3B3B3B"/>
                </a:solidFill>
                <a:latin typeface="Calibri Light" panose="020F0302020204030204" pitchFamily="34" charset="0"/>
                <a:cs typeface="Calibri Light" panose="020F0302020204030204" pitchFamily="34" charset="0"/>
              </a:rPr>
              <a:t>TEC – </a:t>
            </a:r>
            <a:r>
              <a:rPr lang="en-US" sz="1450" dirty="0" err="1">
                <a:solidFill>
                  <a:srgbClr val="3B3B3B"/>
                </a:solidFill>
                <a:latin typeface="Calibri Light" panose="020F0302020204030204" pitchFamily="34" charset="0"/>
                <a:cs typeface="Calibri Light" panose="020F0302020204030204" pitchFamily="34" charset="0"/>
              </a:rPr>
              <a:t>CoRES</a:t>
            </a:r>
            <a:r>
              <a:rPr lang="en-US" sz="1450" dirty="0">
                <a:solidFill>
                  <a:srgbClr val="3B3B3B"/>
                </a:solidFill>
                <a:latin typeface="Calibri Light" panose="020F0302020204030204" pitchFamily="34" charset="0"/>
                <a:cs typeface="Calibri Light" panose="020F0302020204030204" pitchFamily="34" charset="0"/>
              </a:rPr>
              <a:t> 373 million/year (2021-2028)</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NZ government funds substantial research but </a:t>
            </a:r>
            <a:r>
              <a:rPr lang="en-US" sz="1450" dirty="0" err="1">
                <a:solidFill>
                  <a:srgbClr val="3B3B3B"/>
                </a:solidFill>
                <a:latin typeface="Calibri Light" panose="020F0302020204030204" pitchFamily="34" charset="0"/>
                <a:cs typeface="Calibri Light" panose="020F0302020204030204" pitchFamily="34" charset="0"/>
              </a:rPr>
              <a:t>commercialisation</a:t>
            </a:r>
            <a:r>
              <a:rPr lang="en-US" sz="1450" dirty="0">
                <a:solidFill>
                  <a:srgbClr val="3B3B3B"/>
                </a:solidFill>
                <a:latin typeface="Calibri Light" panose="020F0302020204030204" pitchFamily="34" charset="0"/>
                <a:cs typeface="Calibri Light" panose="020F0302020204030204" pitchFamily="34" charset="0"/>
              </a:rPr>
              <a:t> of these opportunities is low. The RAP is an opportunity to change this and create more globally competitive medical device and digital health companies to support NZ’s future.</a:t>
            </a:r>
          </a:p>
        </p:txBody>
      </p:sp>
      <p:grpSp>
        <p:nvGrpSpPr>
          <p:cNvPr id="33" name="Group 32">
            <a:extLst>
              <a:ext uri="{FF2B5EF4-FFF2-40B4-BE49-F238E27FC236}">
                <a16:creationId xmlns:a16="http://schemas.microsoft.com/office/drawing/2014/main" id="{3D0034E5-170E-384B-96D2-215B7145A45E}"/>
              </a:ext>
            </a:extLst>
          </p:cNvPr>
          <p:cNvGrpSpPr/>
          <p:nvPr/>
        </p:nvGrpSpPr>
        <p:grpSpPr>
          <a:xfrm>
            <a:off x="4493249" y="3038803"/>
            <a:ext cx="2815821" cy="5942080"/>
            <a:chOff x="4493249" y="3038803"/>
            <a:chExt cx="2815821" cy="5942080"/>
          </a:xfrm>
        </p:grpSpPr>
        <p:grpSp>
          <p:nvGrpSpPr>
            <p:cNvPr id="4" name="Group 4"/>
            <p:cNvGrpSpPr/>
            <p:nvPr/>
          </p:nvGrpSpPr>
          <p:grpSpPr>
            <a:xfrm>
              <a:off x="4500700" y="3038803"/>
              <a:ext cx="2808370" cy="1057379"/>
              <a:chOff x="0" y="0"/>
              <a:chExt cx="3409443" cy="1283690"/>
            </a:xfrm>
            <a:solidFill>
              <a:srgbClr val="ED1D78"/>
            </a:solidFill>
          </p:grpSpPr>
          <p:sp>
            <p:nvSpPr>
              <p:cNvPr id="5" name="Freeform 5"/>
              <p:cNvSpPr/>
              <p:nvPr/>
            </p:nvSpPr>
            <p:spPr>
              <a:xfrm>
                <a:off x="0" y="0"/>
                <a:ext cx="3409443" cy="1283690"/>
              </a:xfrm>
              <a:custGeom>
                <a:avLst/>
                <a:gdLst/>
                <a:ahLst/>
                <a:cxnLst/>
                <a:rect l="l" t="t" r="r" b="b"/>
                <a:pathLst>
                  <a:path w="3409443" h="1283690">
                    <a:moveTo>
                      <a:pt x="3284983" y="1283689"/>
                    </a:moveTo>
                    <a:lnTo>
                      <a:pt x="124460" y="1283689"/>
                    </a:lnTo>
                    <a:cubicBezTo>
                      <a:pt x="55880" y="1283689"/>
                      <a:pt x="0" y="1227810"/>
                      <a:pt x="0" y="1159230"/>
                    </a:cubicBezTo>
                    <a:lnTo>
                      <a:pt x="0" y="124460"/>
                    </a:lnTo>
                    <a:cubicBezTo>
                      <a:pt x="0" y="55880"/>
                      <a:pt x="55880" y="0"/>
                      <a:pt x="124460" y="0"/>
                    </a:cubicBezTo>
                    <a:lnTo>
                      <a:pt x="3284984" y="0"/>
                    </a:lnTo>
                    <a:cubicBezTo>
                      <a:pt x="3353564" y="0"/>
                      <a:pt x="3409443" y="55880"/>
                      <a:pt x="3409443" y="124460"/>
                    </a:cubicBezTo>
                    <a:lnTo>
                      <a:pt x="3409443" y="1159230"/>
                    </a:lnTo>
                    <a:cubicBezTo>
                      <a:pt x="3409443" y="1227810"/>
                      <a:pt x="3353564" y="1283690"/>
                      <a:pt x="3284984" y="1283690"/>
                    </a:cubicBezTo>
                    <a:close/>
                  </a:path>
                </a:pathLst>
              </a:custGeom>
              <a:grpFill/>
            </p:spPr>
          </p:sp>
        </p:grpSp>
        <p:grpSp>
          <p:nvGrpSpPr>
            <p:cNvPr id="10" name="Group 10"/>
            <p:cNvGrpSpPr/>
            <p:nvPr/>
          </p:nvGrpSpPr>
          <p:grpSpPr>
            <a:xfrm>
              <a:off x="4493249" y="4193740"/>
              <a:ext cx="2808370" cy="4787143"/>
              <a:chOff x="0" y="0"/>
              <a:chExt cx="3409443" cy="5811732"/>
            </a:xfrm>
            <a:solidFill>
              <a:srgbClr val="ED1D78"/>
            </a:solidFill>
          </p:grpSpPr>
          <p:sp>
            <p:nvSpPr>
              <p:cNvPr id="11" name="Freeform 11"/>
              <p:cNvSpPr/>
              <p:nvPr/>
            </p:nvSpPr>
            <p:spPr>
              <a:xfrm>
                <a:off x="0" y="0"/>
                <a:ext cx="3409443" cy="5811732"/>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grpFill/>
            </p:spPr>
          </p:sp>
        </p:grpSp>
        <p:sp>
          <p:nvSpPr>
            <p:cNvPr id="22" name="TextBox 22"/>
            <p:cNvSpPr txBox="1"/>
            <p:nvPr/>
          </p:nvSpPr>
          <p:spPr>
            <a:xfrm>
              <a:off x="4705346" y="3181680"/>
              <a:ext cx="2399077" cy="771621"/>
            </a:xfrm>
            <a:prstGeom prst="rect">
              <a:avLst/>
            </a:prstGeom>
          </p:spPr>
          <p:txBody>
            <a:bodyPr lIns="0" tIns="0" rIns="0" bIns="0" rtlCol="0" anchor="t">
              <a:spAutoFit/>
            </a:bodyPr>
            <a:lstStyle/>
            <a:p>
              <a:pPr algn="ctr">
                <a:lnSpc>
                  <a:spcPts val="2010"/>
                </a:lnSpc>
              </a:pPr>
              <a:r>
                <a:rPr lang="en-US" sz="2000" b="1">
                  <a:solidFill>
                    <a:srgbClr val="FFFFFF"/>
                  </a:solidFill>
                  <a:latin typeface="Calibri" panose="020F0502020204030204" pitchFamily="34" charset="0"/>
                  <a:cs typeface="Calibri" panose="020F0502020204030204" pitchFamily="34" charset="0"/>
                </a:rPr>
                <a:t>Research Acceleration Programme (RAP) – A PRE-PSAF Initiative</a:t>
              </a:r>
              <a:endParaRPr lang="en-US" sz="700" b="1">
                <a:solidFill>
                  <a:srgbClr val="FFFFFF"/>
                </a:solidFill>
                <a:latin typeface="Calibri" panose="020F0502020204030204" pitchFamily="34" charset="0"/>
                <a:cs typeface="Calibri" panose="020F0502020204030204" pitchFamily="34" charset="0"/>
              </a:endParaRPr>
            </a:p>
          </p:txBody>
        </p:sp>
        <p:sp>
          <p:nvSpPr>
            <p:cNvPr id="25" name="TextBox 25"/>
            <p:cNvSpPr txBox="1"/>
            <p:nvPr/>
          </p:nvSpPr>
          <p:spPr>
            <a:xfrm>
              <a:off x="4613749" y="4283376"/>
              <a:ext cx="2567369" cy="4514056"/>
            </a:xfrm>
            <a:prstGeom prst="rect">
              <a:avLst/>
            </a:prstGeom>
          </p:spPr>
          <p:txBody>
            <a:bodyPr lIns="0" tIns="0" rIns="0" bIns="0" rtlCol="0" anchor="t">
              <a:spAutoFit/>
            </a:bodyPr>
            <a:lstStyle/>
            <a:p>
              <a:pPr>
                <a:lnSpc>
                  <a:spcPts val="1595"/>
                </a:lnSpc>
              </a:pPr>
              <a:r>
                <a:rPr lang="en-US" sz="1450" dirty="0">
                  <a:solidFill>
                    <a:srgbClr val="FFFFFF"/>
                  </a:solidFill>
                  <a:latin typeface="Calibri Light" panose="020F0302020204030204" pitchFamily="34" charset="0"/>
                  <a:cs typeface="Calibri Light" panose="020F0302020204030204" pitchFamily="34" charset="0"/>
                </a:rPr>
                <a:t>The RAP targets the very early </a:t>
              </a:r>
              <a:r>
                <a:rPr lang="en-US" sz="1450" dirty="0" err="1">
                  <a:solidFill>
                    <a:srgbClr val="FFFFFF"/>
                  </a:solidFill>
                  <a:latin typeface="Calibri Light" panose="020F0302020204030204" pitchFamily="34" charset="0"/>
                  <a:cs typeface="Calibri Light" panose="020F0302020204030204" pitchFamily="34" charset="0"/>
                </a:rPr>
                <a:t>commercialisation</a:t>
              </a:r>
              <a:r>
                <a:rPr lang="en-US" sz="1450" dirty="0">
                  <a:solidFill>
                    <a:srgbClr val="FFFFFF"/>
                  </a:solidFill>
                  <a:latin typeface="Calibri Light" panose="020F0302020204030204" pitchFamily="34" charset="0"/>
                  <a:cs typeface="Calibri Light" panose="020F0302020204030204" pitchFamily="34" charset="0"/>
                </a:rPr>
                <a:t> end of the medtech innovation pipeline and supports the “proof of principle” stage.</a:t>
              </a:r>
            </a:p>
            <a:p>
              <a:pPr>
                <a:lnSpc>
                  <a:spcPts val="1595"/>
                </a:lnSpc>
              </a:pPr>
              <a:endParaRPr lang="en-US" sz="1450" dirty="0">
                <a:solidFill>
                  <a:srgbClr val="FFFFFF"/>
                </a:solidFill>
                <a:latin typeface="Calibri Light" panose="020F0302020204030204" pitchFamily="34" charset="0"/>
                <a:cs typeface="Calibri Light" panose="020F0302020204030204" pitchFamily="34" charset="0"/>
              </a:endParaRPr>
            </a:p>
            <a:p>
              <a:pPr>
                <a:lnSpc>
                  <a:spcPts val="1595"/>
                </a:lnSpc>
              </a:pPr>
              <a:r>
                <a:rPr lang="en-US" sz="1450" dirty="0">
                  <a:solidFill>
                    <a:srgbClr val="FFFFFF"/>
                  </a:solidFill>
                  <a:latin typeface="Calibri Light" panose="020F0302020204030204" pitchFamily="34" charset="0"/>
                  <a:cs typeface="Calibri Light" panose="020F0302020204030204" pitchFamily="34" charset="0"/>
                </a:rPr>
                <a:t>Its main purpose is to help de-risk future investments by ensuring that new technology developed is a relevant solution to a clinical or health system problem. RAP projects that are successful can then be accelerated to the clinic and market with PSAF Investment. This will help produce commercial benefits from publicly funded research in a shorter timeframe.</a:t>
              </a:r>
            </a:p>
            <a:p>
              <a:pPr>
                <a:lnSpc>
                  <a:spcPts val="1595"/>
                </a:lnSpc>
              </a:pPr>
              <a:endParaRPr lang="en-US" sz="1450" dirty="0">
                <a:solidFill>
                  <a:srgbClr val="FFFFFF"/>
                </a:solidFill>
                <a:latin typeface="Calibri Light" panose="020F0302020204030204" pitchFamily="34" charset="0"/>
                <a:cs typeface="Calibri Light" panose="020F0302020204030204" pitchFamily="34" charset="0"/>
              </a:endParaRPr>
            </a:p>
            <a:p>
              <a:pPr>
                <a:lnSpc>
                  <a:spcPts val="1595"/>
                </a:lnSpc>
              </a:pPr>
              <a:r>
                <a:rPr lang="en-US" sz="1450" dirty="0">
                  <a:solidFill>
                    <a:srgbClr val="FFFFFF"/>
                  </a:solidFill>
                  <a:latin typeface="Calibri Light" panose="020F0302020204030204" pitchFamily="34" charset="0"/>
                  <a:cs typeface="Calibri Light" panose="020F0302020204030204" pitchFamily="34" charset="0"/>
                </a:rPr>
                <a:t>This is the gap in the medtech innovation space which was previously filled by the MedTech CoRE.</a:t>
              </a:r>
            </a:p>
          </p:txBody>
        </p:sp>
      </p:grpSp>
      <p:sp>
        <p:nvSpPr>
          <p:cNvPr id="26" name="TextBox 26"/>
          <p:cNvSpPr txBox="1"/>
          <p:nvPr/>
        </p:nvSpPr>
        <p:spPr>
          <a:xfrm>
            <a:off x="7513452" y="4238558"/>
            <a:ext cx="2627186" cy="4719241"/>
          </a:xfrm>
          <a:prstGeom prst="rect">
            <a:avLst/>
          </a:prstGeom>
        </p:spPr>
        <p:txBody>
          <a:bodyPr wrap="square"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This is an established and successful programme that  supports early stage technology </a:t>
            </a:r>
            <a:r>
              <a:rPr lang="en-US" sz="1450" dirty="0" err="1">
                <a:solidFill>
                  <a:srgbClr val="3B3B3B"/>
                </a:solidFill>
                <a:latin typeface="Calibri Light" panose="020F0302020204030204" pitchFamily="34" charset="0"/>
                <a:cs typeface="Calibri Light" panose="020F0302020204030204" pitchFamily="34" charset="0"/>
              </a:rPr>
              <a:t>commercialisation</a:t>
            </a:r>
            <a:r>
              <a:rPr lang="en-US" sz="1450" dirty="0">
                <a:solidFill>
                  <a:srgbClr val="3B3B3B"/>
                </a:solidFill>
                <a:latin typeface="Calibri Light" panose="020F0302020204030204" pitchFamily="34" charset="0"/>
                <a:cs typeface="Calibri Light" panose="020F0302020204030204" pitchFamily="34" charset="0"/>
              </a:rPr>
              <a:t> activities to </a:t>
            </a:r>
            <a:r>
              <a:rPr lang="en-US" sz="1450" dirty="0" err="1">
                <a:solidFill>
                  <a:srgbClr val="3B3B3B"/>
                </a:solidFill>
                <a:latin typeface="Calibri Light" panose="020F0302020204030204" pitchFamily="34" charset="0"/>
                <a:cs typeface="Calibri Light" panose="020F0302020204030204" pitchFamily="34" charset="0"/>
              </a:rPr>
              <a:t>maximise</a:t>
            </a:r>
            <a:r>
              <a:rPr lang="en-US" sz="1450" dirty="0">
                <a:solidFill>
                  <a:srgbClr val="3B3B3B"/>
                </a:solidFill>
                <a:latin typeface="Calibri Light" panose="020F0302020204030204" pitchFamily="34" charset="0"/>
                <a:cs typeface="Calibri Light" panose="020F0302020204030204" pitchFamily="34" charset="0"/>
              </a:rPr>
              <a:t> the commercial benefits to NZ from publicly funded research, and improve the commercial capability and skills of universities and CRIs. </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PSAF investment </a:t>
            </a:r>
            <a:r>
              <a:rPr lang="en-US" sz="1450" dirty="0">
                <a:solidFill>
                  <a:srgbClr val="ED1E79"/>
                </a:solidFill>
                <a:latin typeface="Calibri Light" panose="020F0302020204030204" pitchFamily="34" charset="0"/>
                <a:cs typeface="Calibri Light" panose="020F0302020204030204" pitchFamily="34" charset="0"/>
              </a:rPr>
              <a:t>supports research groups and early stage companies spun-out of our public research organisations </a:t>
            </a:r>
            <a:r>
              <a:rPr lang="en-US" sz="1450" dirty="0">
                <a:solidFill>
                  <a:srgbClr val="3B3B3B"/>
                </a:solidFill>
                <a:latin typeface="Calibri Light" panose="020F0302020204030204" pitchFamily="34" charset="0"/>
                <a:cs typeface="Calibri Light" panose="020F0302020204030204" pitchFamily="34" charset="0"/>
              </a:rPr>
              <a:t>obtain “proof of value”.</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PSAF investment is agnostic to sectors, although medtech innovation is a strong contributor to its pipeline. The RAP will help reduce the risks associated with supporting medtech ventures and increase our chances of success. </a:t>
            </a:r>
          </a:p>
        </p:txBody>
      </p:sp>
      <p:sp>
        <p:nvSpPr>
          <p:cNvPr id="28" name="Freeform 28"/>
          <p:cNvSpPr/>
          <p:nvPr/>
        </p:nvSpPr>
        <p:spPr>
          <a:xfrm>
            <a:off x="10261139" y="4193740"/>
            <a:ext cx="2808370" cy="4787143"/>
          </a:xfrm>
          <a:custGeom>
            <a:avLst/>
            <a:gdLst/>
            <a:ahLst/>
            <a:cxnLst/>
            <a:rect l="l" t="t" r="r" b="b"/>
            <a:pathLst>
              <a:path w="3409443" h="5811732">
                <a:moveTo>
                  <a:pt x="3284983" y="5811732"/>
                </a:moveTo>
                <a:lnTo>
                  <a:pt x="124460" y="5811732"/>
                </a:lnTo>
                <a:cubicBezTo>
                  <a:pt x="55880" y="5811732"/>
                  <a:pt x="0" y="5755852"/>
                  <a:pt x="0" y="5687272"/>
                </a:cubicBezTo>
                <a:lnTo>
                  <a:pt x="0" y="124460"/>
                </a:lnTo>
                <a:cubicBezTo>
                  <a:pt x="0" y="55880"/>
                  <a:pt x="55880" y="0"/>
                  <a:pt x="124460" y="0"/>
                </a:cubicBezTo>
                <a:lnTo>
                  <a:pt x="3284984" y="0"/>
                </a:lnTo>
                <a:cubicBezTo>
                  <a:pt x="3353564" y="0"/>
                  <a:pt x="3409443" y="55880"/>
                  <a:pt x="3409443" y="124460"/>
                </a:cubicBezTo>
                <a:lnTo>
                  <a:pt x="3409443" y="5687272"/>
                </a:lnTo>
                <a:cubicBezTo>
                  <a:pt x="3409443" y="5755853"/>
                  <a:pt x="3353564" y="5811732"/>
                  <a:pt x="3284984" y="5811732"/>
                </a:cubicBezTo>
                <a:close/>
              </a:path>
            </a:pathLst>
          </a:custGeom>
          <a:solidFill>
            <a:srgbClr val="FFFFFF"/>
          </a:solidFill>
        </p:spPr>
      </p:sp>
      <p:sp>
        <p:nvSpPr>
          <p:cNvPr id="29" name="TextBox 29"/>
          <p:cNvSpPr txBox="1"/>
          <p:nvPr/>
        </p:nvSpPr>
        <p:spPr>
          <a:xfrm>
            <a:off x="10381639" y="4283377"/>
            <a:ext cx="2567369" cy="4514056"/>
          </a:xfrm>
          <a:prstGeom prst="rect">
            <a:avLst/>
          </a:prstGeom>
        </p:spPr>
        <p:txBody>
          <a:bodyPr lIns="0" tIns="0" rIns="0" bIns="0" rtlCol="0" anchor="t">
            <a:spAutoFit/>
          </a:bodyPr>
          <a:lstStyle/>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The HealthTech Activator was established to </a:t>
            </a:r>
            <a:r>
              <a:rPr lang="en-US" sz="1450" dirty="0">
                <a:solidFill>
                  <a:srgbClr val="ED1E79"/>
                </a:solidFill>
                <a:latin typeface="Calibri Light" panose="020F0302020204030204" pitchFamily="34" charset="0"/>
                <a:cs typeface="Calibri Light" panose="020F0302020204030204" pitchFamily="34" charset="0"/>
              </a:rPr>
              <a:t>support companies and private entrepreneurs</a:t>
            </a:r>
            <a:r>
              <a:rPr lang="en-US" sz="1450" dirty="0">
                <a:solidFill>
                  <a:srgbClr val="3B3B3B"/>
                </a:solidFill>
                <a:latin typeface="Calibri Light" panose="020F0302020204030204" pitchFamily="34" charset="0"/>
                <a:cs typeface="Calibri Light" panose="020F0302020204030204" pitchFamily="34" charset="0"/>
              </a:rPr>
              <a:t>. This is a programme to upskill the private sector to get their products, services and procedures for market entry. </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The HealthTech Activator was initiated to fill the gap in the private sector which was identified through the activities of the CMDT and the MedTech CoRE in 2017.</a:t>
            </a:r>
          </a:p>
          <a:p>
            <a:pPr>
              <a:lnSpc>
                <a:spcPts val="1595"/>
              </a:lnSpc>
            </a:pPr>
            <a:endParaRPr lang="en-US" sz="1450" dirty="0">
              <a:solidFill>
                <a:srgbClr val="3B3B3B"/>
              </a:solidFill>
              <a:latin typeface="Calibri Light" panose="020F0302020204030204" pitchFamily="34" charset="0"/>
              <a:cs typeface="Calibri Light" panose="020F0302020204030204" pitchFamily="34" charset="0"/>
            </a:endParaRPr>
          </a:p>
          <a:p>
            <a:pPr>
              <a:lnSpc>
                <a:spcPts val="1595"/>
              </a:lnSpc>
            </a:pPr>
            <a:r>
              <a:rPr lang="en-US" sz="1450" dirty="0">
                <a:solidFill>
                  <a:srgbClr val="3B3B3B"/>
                </a:solidFill>
                <a:latin typeface="Calibri Light" panose="020F0302020204030204" pitchFamily="34" charset="0"/>
                <a:cs typeface="Calibri Light" panose="020F0302020204030204" pitchFamily="34" charset="0"/>
              </a:rPr>
              <a:t>Note that companies spun-out of universities and CRIs are eligible to enter the HealthTech Activator programme. The programme can only effectively engage with commercial entities given the nature of Callaghan Innovation’s co-funding mechanisms.</a:t>
            </a:r>
          </a:p>
        </p:txBody>
      </p:sp>
      <p:sp>
        <p:nvSpPr>
          <p:cNvPr id="30" name="TextBox 30"/>
          <p:cNvSpPr txBox="1"/>
          <p:nvPr/>
        </p:nvSpPr>
        <p:spPr>
          <a:xfrm>
            <a:off x="7585565" y="3432078"/>
            <a:ext cx="2399077" cy="260071"/>
          </a:xfrm>
          <a:prstGeom prst="rect">
            <a:avLst/>
          </a:prstGeom>
        </p:spPr>
        <p:txBody>
          <a:bodyPr lIns="0" tIns="0" rIns="0" bIns="0" rtlCol="0" anchor="t">
            <a:spAutoFit/>
          </a:bodyPr>
          <a:lstStyle/>
          <a:p>
            <a:pPr algn="ctr">
              <a:lnSpc>
                <a:spcPts val="2010"/>
              </a:lnSpc>
            </a:pPr>
            <a:r>
              <a:rPr lang="en-US" sz="2000" b="1">
                <a:solidFill>
                  <a:srgbClr val="ED1E79"/>
                </a:solidFill>
                <a:latin typeface="Calibri" panose="020F0502020204030204" pitchFamily="34" charset="0"/>
                <a:cs typeface="Calibri" panose="020F0502020204030204" pitchFamily="34" charset="0"/>
              </a:rPr>
              <a:t>PSAF Investment</a:t>
            </a:r>
          </a:p>
        </p:txBody>
      </p:sp>
      <p:sp>
        <p:nvSpPr>
          <p:cNvPr id="31" name="TextBox 31"/>
          <p:cNvSpPr txBox="1"/>
          <p:nvPr/>
        </p:nvSpPr>
        <p:spPr>
          <a:xfrm>
            <a:off x="13591102" y="2619834"/>
            <a:ext cx="2772910" cy="927626"/>
          </a:xfrm>
          <a:prstGeom prst="rect">
            <a:avLst/>
          </a:prstGeom>
        </p:spPr>
        <p:txBody>
          <a:bodyPr wrap="square" lIns="0" tIns="0" rIns="0" bIns="0" rtlCol="0" anchor="t">
            <a:spAutoFit/>
          </a:bodyPr>
          <a:lstStyle/>
          <a:p>
            <a:pPr algn="ctr">
              <a:lnSpc>
                <a:spcPts val="2419"/>
              </a:lnSpc>
            </a:pPr>
            <a:r>
              <a:rPr lang="en-US" sz="2400" b="1">
                <a:solidFill>
                  <a:srgbClr val="FFFFFF"/>
                </a:solidFill>
                <a:latin typeface="Calibri" panose="020F0502020204030204" pitchFamily="34" charset="0"/>
                <a:cs typeface="Calibri" panose="020F0502020204030204" pitchFamily="34" charset="0"/>
              </a:rPr>
              <a:t>National Medtech Innovation Hub - Medtech-</a:t>
            </a:r>
            <a:r>
              <a:rPr lang="en-US" sz="2400" b="1" err="1">
                <a:solidFill>
                  <a:srgbClr val="FFFFFF"/>
                </a:solidFill>
                <a:latin typeface="Calibri" panose="020F0502020204030204" pitchFamily="34" charset="0"/>
                <a:cs typeface="Calibri" panose="020F0502020204030204" pitchFamily="34" charset="0"/>
              </a:rPr>
              <a:t>iQ</a:t>
            </a:r>
            <a:endParaRPr lang="en-US" sz="2400" b="1">
              <a:solidFill>
                <a:srgbClr val="FFFFFF"/>
              </a:solidFill>
              <a:latin typeface="Calibri" panose="020F0502020204030204" pitchFamily="34" charset="0"/>
              <a:cs typeface="Calibri" panose="020F0502020204030204" pitchFamily="34" charset="0"/>
            </a:endParaRPr>
          </a:p>
        </p:txBody>
      </p:sp>
      <p:sp>
        <p:nvSpPr>
          <p:cNvPr id="32" name="TextBox 32"/>
          <p:cNvSpPr txBox="1"/>
          <p:nvPr/>
        </p:nvSpPr>
        <p:spPr>
          <a:xfrm>
            <a:off x="13432619" y="3885608"/>
            <a:ext cx="3089876" cy="5847755"/>
          </a:xfrm>
          <a:prstGeom prst="rect">
            <a:avLst/>
          </a:prstGeom>
        </p:spPr>
        <p:txBody>
          <a:bodyPr lIns="0" tIns="0" rIns="0" bIns="0" rtlCol="0" anchor="t">
            <a:spAutoFit/>
          </a:bodyPr>
          <a:lstStyle/>
          <a:p>
            <a:pPr>
              <a:lnSpc>
                <a:spcPts val="1919"/>
              </a:lnSpc>
            </a:pPr>
            <a:r>
              <a:rPr lang="en-US" err="1">
                <a:solidFill>
                  <a:srgbClr val="FFFFFF"/>
                </a:solidFill>
                <a:latin typeface="Calibri Light" panose="020F0302020204030204" pitchFamily="34" charset="0"/>
                <a:cs typeface="Calibri Light" panose="020F0302020204030204" pitchFamily="34" charset="0"/>
              </a:rPr>
              <a:t>Medtech-iQ</a:t>
            </a:r>
            <a:r>
              <a:rPr lang="en-US">
                <a:solidFill>
                  <a:srgbClr val="FFFFFF"/>
                </a:solidFill>
                <a:latin typeface="Calibri Light" panose="020F0302020204030204" pitchFamily="34" charset="0"/>
                <a:cs typeface="Calibri Light" panose="020F0302020204030204" pitchFamily="34" charset="0"/>
              </a:rPr>
              <a:t> is a new initiative to visibly highlight NZ’s capability in </a:t>
            </a:r>
            <a:r>
              <a:rPr lang="en-US" err="1">
                <a:solidFill>
                  <a:srgbClr val="FFFFFF"/>
                </a:solidFill>
                <a:latin typeface="Calibri Light" panose="020F0302020204030204" pitchFamily="34" charset="0"/>
                <a:cs typeface="Calibri Light" panose="020F0302020204030204" pitchFamily="34" charset="0"/>
              </a:rPr>
              <a:t>medtech</a:t>
            </a:r>
            <a:r>
              <a:rPr lang="en-US">
                <a:solidFill>
                  <a:srgbClr val="FFFFFF"/>
                </a:solidFill>
                <a:latin typeface="Calibri Light" panose="020F0302020204030204" pitchFamily="34" charset="0"/>
                <a:cs typeface="Calibri Light" panose="020F0302020204030204" pitchFamily="34" charset="0"/>
              </a:rPr>
              <a:t> research and translation, and its healthcare and tech industry on the global stage. </a:t>
            </a: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r>
              <a:rPr lang="en-US">
                <a:solidFill>
                  <a:srgbClr val="FFFFFF"/>
                </a:solidFill>
                <a:latin typeface="Calibri Light" panose="020F0302020204030204" pitchFamily="34" charset="0"/>
                <a:cs typeface="Calibri Light" panose="020F0302020204030204" pitchFamily="34" charset="0"/>
              </a:rPr>
              <a:t>A strong innovation ethos and a sustainable pipeline from publicly funded research to commercial activity illustrated here are the foundations for the success of Medtech-iQ and NZ.</a:t>
            </a: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a:p>
            <a:pPr>
              <a:lnSpc>
                <a:spcPts val="1919"/>
              </a:lnSpc>
            </a:pPr>
            <a:r>
              <a:rPr lang="en-US">
                <a:solidFill>
                  <a:srgbClr val="FFFFFF"/>
                </a:solidFill>
                <a:latin typeface="Calibri Light" panose="020F0302020204030204" pitchFamily="34" charset="0"/>
                <a:cs typeface="Calibri Light" panose="020F0302020204030204" pitchFamily="34" charset="0"/>
              </a:rPr>
              <a:t>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Where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innovation and industry</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come </a:t>
            </a:r>
          </a:p>
          <a:p>
            <a:pPr>
              <a:lnSpc>
                <a:spcPts val="1919"/>
              </a:lnSpc>
            </a:pPr>
            <a:r>
              <a:rPr lang="en-US" sz="2800" b="1">
                <a:solidFill>
                  <a:srgbClr val="FFFFFF"/>
                </a:solidFill>
                <a:latin typeface="Calibri Light" panose="020F0302020204030204" pitchFamily="34" charset="0"/>
                <a:cs typeface="Calibri Light" panose="020F0302020204030204" pitchFamily="34" charset="0"/>
              </a:rPr>
              <a:t>together</a:t>
            </a:r>
            <a:endParaRPr lang="en-US" sz="2800">
              <a:solidFill>
                <a:srgbClr val="FFFFFF"/>
              </a:solidFill>
              <a:latin typeface="Calibri Light" panose="020F0302020204030204" pitchFamily="34" charset="0"/>
              <a:cs typeface="Calibri Light" panose="020F0302020204030204" pitchFamily="34" charset="0"/>
            </a:endParaRPr>
          </a:p>
          <a:p>
            <a:pPr>
              <a:lnSpc>
                <a:spcPts val="1919"/>
              </a:lnSpc>
            </a:pPr>
            <a:endParaRPr lang="en-US">
              <a:solidFill>
                <a:srgbClr val="FFFFFF"/>
              </a:solidFill>
              <a:latin typeface="Calibri Light" panose="020F0302020204030204" pitchFamily="34" charset="0"/>
              <a:cs typeface="Calibri Light" panose="020F0302020204030204" pitchFamily="34" charset="0"/>
            </a:endParaRPr>
          </a:p>
        </p:txBody>
      </p:sp>
      <p:sp>
        <p:nvSpPr>
          <p:cNvPr id="35" name="TextBox 34">
            <a:extLst>
              <a:ext uri="{FF2B5EF4-FFF2-40B4-BE49-F238E27FC236}">
                <a16:creationId xmlns:a16="http://schemas.microsoft.com/office/drawing/2014/main" id="{C8DAE4E0-7504-4023-AFF5-F4A625BC16F9}"/>
              </a:ext>
            </a:extLst>
          </p:cNvPr>
          <p:cNvSpPr txBox="1"/>
          <p:nvPr/>
        </p:nvSpPr>
        <p:spPr>
          <a:xfrm>
            <a:off x="2090604" y="9248840"/>
            <a:ext cx="1719396" cy="584775"/>
          </a:xfrm>
          <a:prstGeom prst="rect">
            <a:avLst/>
          </a:prstGeom>
          <a:noFill/>
        </p:spPr>
        <p:txBody>
          <a:bodyPr wrap="square" rtlCol="0">
            <a:spAutoFit/>
          </a:bodyPr>
          <a:lstStyle/>
          <a:p>
            <a:r>
              <a:rPr lang="en-NZ" sz="3200"/>
              <a:t>Research</a:t>
            </a:r>
          </a:p>
        </p:txBody>
      </p:sp>
      <p:sp>
        <p:nvSpPr>
          <p:cNvPr id="36" name="TextBox 35">
            <a:extLst>
              <a:ext uri="{FF2B5EF4-FFF2-40B4-BE49-F238E27FC236}">
                <a16:creationId xmlns:a16="http://schemas.microsoft.com/office/drawing/2014/main" id="{89967D98-3DB6-4C9C-9876-5356DCA9B21D}"/>
              </a:ext>
            </a:extLst>
          </p:cNvPr>
          <p:cNvSpPr txBox="1"/>
          <p:nvPr/>
        </p:nvSpPr>
        <p:spPr>
          <a:xfrm>
            <a:off x="5486400" y="9262947"/>
            <a:ext cx="3581400" cy="584775"/>
          </a:xfrm>
          <a:prstGeom prst="rect">
            <a:avLst/>
          </a:prstGeom>
          <a:noFill/>
        </p:spPr>
        <p:txBody>
          <a:bodyPr wrap="square" rtlCol="0">
            <a:spAutoFit/>
          </a:bodyPr>
          <a:lstStyle/>
          <a:p>
            <a:r>
              <a:rPr lang="en-NZ" sz="3200"/>
              <a:t>Translation Journey</a:t>
            </a:r>
          </a:p>
        </p:txBody>
      </p:sp>
      <p:sp>
        <p:nvSpPr>
          <p:cNvPr id="37" name="TextBox 36">
            <a:extLst>
              <a:ext uri="{FF2B5EF4-FFF2-40B4-BE49-F238E27FC236}">
                <a16:creationId xmlns:a16="http://schemas.microsoft.com/office/drawing/2014/main" id="{66758E89-1DD2-4A74-A13E-A6866E5BCD54}"/>
              </a:ext>
            </a:extLst>
          </p:cNvPr>
          <p:cNvSpPr txBox="1"/>
          <p:nvPr/>
        </p:nvSpPr>
        <p:spPr>
          <a:xfrm>
            <a:off x="10679030" y="9306940"/>
            <a:ext cx="2808370" cy="584775"/>
          </a:xfrm>
          <a:prstGeom prst="rect">
            <a:avLst/>
          </a:prstGeom>
          <a:noFill/>
        </p:spPr>
        <p:txBody>
          <a:bodyPr wrap="square" rtlCol="0">
            <a:spAutoFit/>
          </a:bodyPr>
          <a:lstStyle/>
          <a:p>
            <a:r>
              <a:rPr lang="en-NZ" sz="3200"/>
              <a:t>Companies</a:t>
            </a:r>
          </a:p>
        </p:txBody>
      </p:sp>
      <p:sp>
        <p:nvSpPr>
          <p:cNvPr id="38" name="Arrow: Right 37">
            <a:extLst>
              <a:ext uri="{FF2B5EF4-FFF2-40B4-BE49-F238E27FC236}">
                <a16:creationId xmlns:a16="http://schemas.microsoft.com/office/drawing/2014/main" id="{ED168A1C-7EF9-4727-B745-F51DCF8C3259}"/>
              </a:ext>
            </a:extLst>
          </p:cNvPr>
          <p:cNvSpPr/>
          <p:nvPr/>
        </p:nvSpPr>
        <p:spPr>
          <a:xfrm>
            <a:off x="4038600" y="9254556"/>
            <a:ext cx="1295400" cy="689544"/>
          </a:xfrm>
          <a:prstGeom prst="rightArrow">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Arrow: Right 38">
            <a:extLst>
              <a:ext uri="{FF2B5EF4-FFF2-40B4-BE49-F238E27FC236}">
                <a16:creationId xmlns:a16="http://schemas.microsoft.com/office/drawing/2014/main" id="{5CC7CA6F-BBCA-469C-BC51-321DF7BA8934}"/>
              </a:ext>
            </a:extLst>
          </p:cNvPr>
          <p:cNvSpPr/>
          <p:nvPr/>
        </p:nvSpPr>
        <p:spPr>
          <a:xfrm>
            <a:off x="8991600" y="9258300"/>
            <a:ext cx="1295400" cy="689544"/>
          </a:xfrm>
          <a:prstGeom prst="rightArrow">
            <a:avLst/>
          </a:prstGeom>
          <a:solidFill>
            <a:srgbClr val="FF9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0" name="TextBox 39">
            <a:extLst>
              <a:ext uri="{FF2B5EF4-FFF2-40B4-BE49-F238E27FC236}">
                <a16:creationId xmlns:a16="http://schemas.microsoft.com/office/drawing/2014/main" id="{45DA0C59-A6DE-4E91-8F9A-C7BD2BA4AE4A}"/>
              </a:ext>
            </a:extLst>
          </p:cNvPr>
          <p:cNvSpPr txBox="1"/>
          <p:nvPr/>
        </p:nvSpPr>
        <p:spPr>
          <a:xfrm>
            <a:off x="-413635" y="1829909"/>
            <a:ext cx="5118981" cy="819780"/>
          </a:xfrm>
          <a:prstGeom prst="rect">
            <a:avLst/>
          </a:prstGeom>
          <a:noFill/>
        </p:spPr>
        <p:txBody>
          <a:bodyPr wrap="square" rtlCol="0">
            <a:spAutoFit/>
          </a:bodyPr>
          <a:lstStyle/>
          <a:p>
            <a:endParaRPr lang="en-NZ"/>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8"/>
        </a:solidFill>
        <a:effectLst/>
      </p:bgPr>
    </p:bg>
    <p:spTree>
      <p:nvGrpSpPr>
        <p:cNvPr id="1" name=""/>
        <p:cNvGrpSpPr/>
        <p:nvPr/>
      </p:nvGrpSpPr>
      <p:grpSpPr>
        <a:xfrm>
          <a:off x="0" y="0"/>
          <a:ext cx="0" cy="0"/>
          <a:chOff x="0" y="0"/>
          <a:chExt cx="0" cy="0"/>
        </a:xfrm>
      </p:grpSpPr>
      <p:sp>
        <p:nvSpPr>
          <p:cNvPr id="2" name="TextBox 2"/>
          <p:cNvSpPr txBox="1"/>
          <p:nvPr/>
        </p:nvSpPr>
        <p:spPr>
          <a:xfrm>
            <a:off x="1028700" y="874985"/>
            <a:ext cx="16591895" cy="101143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Research </a:t>
            </a:r>
            <a:r>
              <a:rPr lang="en-US" sz="8000" b="1">
                <a:solidFill>
                  <a:srgbClr val="ED1D78"/>
                </a:solidFill>
                <a:latin typeface="Calibri" panose="020F0502020204030204" pitchFamily="34" charset="0"/>
                <a:cs typeface="Calibri" panose="020F0502020204030204" pitchFamily="34" charset="0"/>
              </a:rPr>
              <a:t>Acceleration</a:t>
            </a:r>
            <a:r>
              <a:rPr lang="en-US" sz="8000" b="1">
                <a:solidFill>
                  <a:srgbClr val="545454"/>
                </a:solidFill>
                <a:latin typeface="Calibri" panose="020F0502020204030204" pitchFamily="34" charset="0"/>
                <a:cs typeface="Calibri" panose="020F0502020204030204" pitchFamily="34" charset="0"/>
              </a:rPr>
              <a:t> </a:t>
            </a:r>
            <a:r>
              <a:rPr lang="en-US" sz="8000" b="1" err="1">
                <a:solidFill>
                  <a:srgbClr val="545454"/>
                </a:solidFill>
                <a:latin typeface="Calibri" panose="020F0502020204030204" pitchFamily="34" charset="0"/>
                <a:cs typeface="Calibri" panose="020F0502020204030204" pitchFamily="34" charset="0"/>
              </a:rPr>
              <a:t>Programme</a:t>
            </a:r>
            <a:r>
              <a:rPr lang="en-US" sz="8000" b="1">
                <a:solidFill>
                  <a:srgbClr val="545454"/>
                </a:solidFill>
                <a:latin typeface="Calibri" panose="020F0502020204030204" pitchFamily="34" charset="0"/>
                <a:cs typeface="Calibri" panose="020F0502020204030204" pitchFamily="34" charset="0"/>
              </a:rPr>
              <a:t> - </a:t>
            </a:r>
          </a:p>
        </p:txBody>
      </p:sp>
      <p:sp>
        <p:nvSpPr>
          <p:cNvPr id="3" name="TextBox 3"/>
          <p:cNvSpPr txBox="1"/>
          <p:nvPr/>
        </p:nvSpPr>
        <p:spPr>
          <a:xfrm>
            <a:off x="1028700" y="1935435"/>
            <a:ext cx="16591895" cy="1011431"/>
          </a:xfrm>
          <a:prstGeom prst="rect">
            <a:avLst/>
          </a:prstGeom>
        </p:spPr>
        <p:txBody>
          <a:bodyPr lIns="0" tIns="0" rIns="0" bIns="0" rtlCol="0" anchor="t">
            <a:spAutoFit/>
          </a:bodyPr>
          <a:lstStyle/>
          <a:p>
            <a:pPr algn="ctr">
              <a:lnSpc>
                <a:spcPts val="7699"/>
              </a:lnSpc>
            </a:pPr>
            <a:r>
              <a:rPr lang="en-US" sz="8000" b="1">
                <a:solidFill>
                  <a:srgbClr val="545454"/>
                </a:solidFill>
                <a:latin typeface="Calibri" panose="020F0502020204030204" pitchFamily="34" charset="0"/>
                <a:cs typeface="Calibri" panose="020F0502020204030204" pitchFamily="34" charset="0"/>
              </a:rPr>
              <a:t>$2.7M P.A for 3 years, funded by MBIE</a:t>
            </a:r>
          </a:p>
        </p:txBody>
      </p:sp>
      <p:grpSp>
        <p:nvGrpSpPr>
          <p:cNvPr id="8" name="Group 7">
            <a:extLst>
              <a:ext uri="{FF2B5EF4-FFF2-40B4-BE49-F238E27FC236}">
                <a16:creationId xmlns:a16="http://schemas.microsoft.com/office/drawing/2014/main" id="{33AFCC42-E53A-3848-89BF-D466C1224E9A}"/>
              </a:ext>
            </a:extLst>
          </p:cNvPr>
          <p:cNvGrpSpPr/>
          <p:nvPr/>
        </p:nvGrpSpPr>
        <p:grpSpPr>
          <a:xfrm>
            <a:off x="5535342" y="4291008"/>
            <a:ext cx="5482122" cy="5653091"/>
            <a:chOff x="3287688" y="2222370"/>
            <a:chExt cx="3795328" cy="3654902"/>
          </a:xfrm>
        </p:grpSpPr>
        <p:cxnSp>
          <p:nvCxnSpPr>
            <p:cNvPr id="9" name="Straight Connector 8">
              <a:extLst>
                <a:ext uri="{FF2B5EF4-FFF2-40B4-BE49-F238E27FC236}">
                  <a16:creationId xmlns:a16="http://schemas.microsoft.com/office/drawing/2014/main" id="{B8B37177-1AAC-C84A-8612-A70F668A287A}"/>
                </a:ext>
              </a:extLst>
            </p:cNvPr>
            <p:cNvCxnSpPr/>
            <p:nvPr/>
          </p:nvCxnSpPr>
          <p:spPr bwMode="auto">
            <a:xfrm>
              <a:off x="3287688"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D0F8BFB5-4B9C-EB4F-80AE-C6A56AFBA4AD}"/>
                </a:ext>
              </a:extLst>
            </p:cNvPr>
            <p:cNvCxnSpPr/>
            <p:nvPr/>
          </p:nvCxnSpPr>
          <p:spPr bwMode="auto">
            <a:xfrm>
              <a:off x="5185352"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B946890B-C772-1149-9803-0BE8884D9B03}"/>
                </a:ext>
              </a:extLst>
            </p:cNvPr>
            <p:cNvCxnSpPr/>
            <p:nvPr/>
          </p:nvCxnSpPr>
          <p:spPr bwMode="auto">
            <a:xfrm>
              <a:off x="7083016" y="2222370"/>
              <a:ext cx="0" cy="3654902"/>
            </a:xfrm>
            <a:prstGeom prst="line">
              <a:avLst/>
            </a:prstGeom>
            <a:solidFill>
              <a:schemeClr val="accent1"/>
            </a:solidFill>
            <a:ln w="3175" cap="flat" cmpd="sng" algn="ctr">
              <a:solidFill>
                <a:schemeClr val="bg1">
                  <a:alpha val="50000"/>
                </a:schemeClr>
              </a:solidFill>
              <a:prstDash val="solid"/>
              <a:round/>
              <a:headEnd type="none" w="med" len="med"/>
              <a:tailEnd type="none" w="med" len="med"/>
            </a:ln>
            <a:effectLst/>
          </p:spPr>
        </p:cxnSp>
      </p:grpSp>
      <p:sp>
        <p:nvSpPr>
          <p:cNvPr id="12" name="Arrow: Right 11">
            <a:extLst>
              <a:ext uri="{FF2B5EF4-FFF2-40B4-BE49-F238E27FC236}">
                <a16:creationId xmlns:a16="http://schemas.microsoft.com/office/drawing/2014/main" id="{2E6B35DE-2945-504B-BAF7-AE6EF112BEFE}"/>
              </a:ext>
            </a:extLst>
          </p:cNvPr>
          <p:cNvSpPr/>
          <p:nvPr/>
        </p:nvSpPr>
        <p:spPr bwMode="auto">
          <a:xfrm>
            <a:off x="3136222" y="5388906"/>
            <a:ext cx="11477697" cy="2519806"/>
          </a:xfrm>
          <a:prstGeom prst="rightArrow">
            <a:avLst>
              <a:gd name="adj1" fmla="val 48636"/>
              <a:gd name="adj2" fmla="val 50000"/>
            </a:avLst>
          </a:prstGeom>
          <a:solidFill>
            <a:schemeClr val="bg1">
              <a:alpha val="20000"/>
            </a:schemeClr>
          </a:solidFill>
          <a:ln w="3175" cap="flat" cmpd="sng" algn="ctr">
            <a:solidFill>
              <a:schemeClr val="bg1">
                <a:alpha val="31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a:ln>
                <a:noFill/>
              </a:ln>
              <a:solidFill>
                <a:srgbClr val="000000"/>
              </a:solidFill>
              <a:effectLst/>
              <a:uLnTx/>
              <a:uFillTx/>
              <a:latin typeface="Arial" pitchFamily="-110" charset="0"/>
              <a:ea typeface="ＭＳ Ｐゴシック" pitchFamily="-110" charset="-128"/>
              <a:cs typeface="ＭＳ Ｐゴシック" pitchFamily="-110" charset="-128"/>
            </a:endParaRPr>
          </a:p>
        </p:txBody>
      </p:sp>
      <p:sp>
        <p:nvSpPr>
          <p:cNvPr id="13" name="Trapezoid 1">
            <a:extLst>
              <a:ext uri="{FF2B5EF4-FFF2-40B4-BE49-F238E27FC236}">
                <a16:creationId xmlns:a16="http://schemas.microsoft.com/office/drawing/2014/main" id="{F2A9612A-7D9E-5743-A46D-7E589B4D117D}"/>
              </a:ext>
            </a:extLst>
          </p:cNvPr>
          <p:cNvSpPr/>
          <p:nvPr/>
        </p:nvSpPr>
        <p:spPr bwMode="auto">
          <a:xfrm rot="5400000">
            <a:off x="7870272" y="921236"/>
            <a:ext cx="1991674" cy="11455146"/>
          </a:xfrm>
          <a:custGeom>
            <a:avLst/>
            <a:gdLst>
              <a:gd name="connsiteX0" fmla="*/ 0 w 1072416"/>
              <a:gd name="connsiteY0" fmla="*/ 7512422 h 7512422"/>
              <a:gd name="connsiteX1" fmla="*/ 364546 w 1072416"/>
              <a:gd name="connsiteY1" fmla="*/ 0 h 7512422"/>
              <a:gd name="connsiteX2" fmla="*/ 707870 w 1072416"/>
              <a:gd name="connsiteY2" fmla="*/ 0 h 7512422"/>
              <a:gd name="connsiteX3" fmla="*/ 1072416 w 1072416"/>
              <a:gd name="connsiteY3" fmla="*/ 7512422 h 7512422"/>
              <a:gd name="connsiteX4" fmla="*/ 0 w 1072416"/>
              <a:gd name="connsiteY4" fmla="*/ 7512422 h 7512422"/>
              <a:gd name="connsiteX0" fmla="*/ 0 w 1072416"/>
              <a:gd name="connsiteY0" fmla="*/ 7512422 h 7512422"/>
              <a:gd name="connsiteX1" fmla="*/ 364546 w 1072416"/>
              <a:gd name="connsiteY1" fmla="*/ 0 h 7512422"/>
              <a:gd name="connsiteX2" fmla="*/ 528102 w 1072416"/>
              <a:gd name="connsiteY2" fmla="*/ 1010 h 7512422"/>
              <a:gd name="connsiteX3" fmla="*/ 707870 w 1072416"/>
              <a:gd name="connsiteY3" fmla="*/ 0 h 7512422"/>
              <a:gd name="connsiteX4" fmla="*/ 1072416 w 1072416"/>
              <a:gd name="connsiteY4" fmla="*/ 7512422 h 7512422"/>
              <a:gd name="connsiteX5" fmla="*/ 0 w 1072416"/>
              <a:gd name="connsiteY5" fmla="*/ 7512422 h 7512422"/>
              <a:gd name="connsiteX0" fmla="*/ 0 w 1072416"/>
              <a:gd name="connsiteY0" fmla="*/ 7930512 h 7930512"/>
              <a:gd name="connsiteX1" fmla="*/ 364546 w 1072416"/>
              <a:gd name="connsiteY1" fmla="*/ 418090 h 7930512"/>
              <a:gd name="connsiteX2" fmla="*/ 536568 w 1072416"/>
              <a:gd name="connsiteY2" fmla="*/ 0 h 7930512"/>
              <a:gd name="connsiteX3" fmla="*/ 707870 w 1072416"/>
              <a:gd name="connsiteY3" fmla="*/ 418090 h 7930512"/>
              <a:gd name="connsiteX4" fmla="*/ 1072416 w 1072416"/>
              <a:gd name="connsiteY4" fmla="*/ 7930512 h 7930512"/>
              <a:gd name="connsiteX5" fmla="*/ 0 w 1072416"/>
              <a:gd name="connsiteY5" fmla="*/ 7930512 h 79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416" h="7930512">
                <a:moveTo>
                  <a:pt x="0" y="7930512"/>
                </a:moveTo>
                <a:lnTo>
                  <a:pt x="364546" y="418090"/>
                </a:lnTo>
                <a:lnTo>
                  <a:pt x="536568" y="0"/>
                </a:lnTo>
                <a:lnTo>
                  <a:pt x="707870" y="418090"/>
                </a:lnTo>
                <a:lnTo>
                  <a:pt x="1072416" y="7930512"/>
                </a:lnTo>
                <a:lnTo>
                  <a:pt x="0" y="7930512"/>
                </a:lnTo>
                <a:close/>
              </a:path>
            </a:pathLst>
          </a:custGeom>
          <a:solidFill>
            <a:srgbClr val="ED1D7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1200" b="0" i="0" u="none" strike="noStrike" kern="1200" cap="none" spc="0" normalizeH="0" baseline="0" noProof="0">
              <a:ln>
                <a:noFill/>
              </a:ln>
              <a:solidFill>
                <a:srgbClr val="ED1D78"/>
              </a:solidFill>
              <a:effectLst/>
              <a:uLnTx/>
              <a:uFillTx/>
              <a:latin typeface="Arial" pitchFamily="-110" charset="0"/>
              <a:ea typeface="ＭＳ Ｐゴシック" pitchFamily="-110" charset="-128"/>
            </a:endParaRPr>
          </a:p>
        </p:txBody>
      </p:sp>
      <p:sp>
        <p:nvSpPr>
          <p:cNvPr id="15" name="TextBox 14">
            <a:extLst>
              <a:ext uri="{FF2B5EF4-FFF2-40B4-BE49-F238E27FC236}">
                <a16:creationId xmlns:a16="http://schemas.microsoft.com/office/drawing/2014/main" id="{B5B3E1CD-526F-2140-B0C2-4883459120E6}"/>
              </a:ext>
            </a:extLst>
          </p:cNvPr>
          <p:cNvSpPr txBox="1"/>
          <p:nvPr/>
        </p:nvSpPr>
        <p:spPr>
          <a:xfrm>
            <a:off x="1374894" y="5859017"/>
            <a:ext cx="1664179"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PHASE:</a:t>
            </a:r>
          </a:p>
        </p:txBody>
      </p:sp>
      <p:sp>
        <p:nvSpPr>
          <p:cNvPr id="16" name="TextBox 15">
            <a:extLst>
              <a:ext uri="{FF2B5EF4-FFF2-40B4-BE49-F238E27FC236}">
                <a16:creationId xmlns:a16="http://schemas.microsoft.com/office/drawing/2014/main" id="{CB7B4F49-3753-7A4F-B74F-1351BE5BE4FB}"/>
              </a:ext>
            </a:extLst>
          </p:cNvPr>
          <p:cNvSpPr txBox="1"/>
          <p:nvPr/>
        </p:nvSpPr>
        <p:spPr>
          <a:xfrm>
            <a:off x="622356" y="6533243"/>
            <a:ext cx="2416717" cy="43088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FUNDING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AVAILABLE PER CONCEPT:</a:t>
            </a:r>
          </a:p>
        </p:txBody>
      </p:sp>
      <p:sp>
        <p:nvSpPr>
          <p:cNvPr id="17" name="TextBox 16">
            <a:extLst>
              <a:ext uri="{FF2B5EF4-FFF2-40B4-BE49-F238E27FC236}">
                <a16:creationId xmlns:a16="http://schemas.microsoft.com/office/drawing/2014/main" id="{E976CCB6-E2A1-5D4F-97A1-2CEFE8AD9F10}"/>
              </a:ext>
            </a:extLst>
          </p:cNvPr>
          <p:cNvSpPr txBox="1"/>
          <p:nvPr/>
        </p:nvSpPr>
        <p:spPr>
          <a:xfrm>
            <a:off x="622356" y="7953962"/>
            <a:ext cx="2416717" cy="261610"/>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0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KEY ELEMENT:</a:t>
            </a:r>
          </a:p>
        </p:txBody>
      </p:sp>
      <p:sp>
        <p:nvSpPr>
          <p:cNvPr id="18" name="TextBox 17">
            <a:extLst>
              <a:ext uri="{FF2B5EF4-FFF2-40B4-BE49-F238E27FC236}">
                <a16:creationId xmlns:a16="http://schemas.microsoft.com/office/drawing/2014/main" id="{4B8018D4-3AD1-9949-A7EF-97256344F19F}"/>
              </a:ext>
            </a:extLst>
          </p:cNvPr>
          <p:cNvSpPr txBox="1"/>
          <p:nvPr/>
        </p:nvSpPr>
        <p:spPr>
          <a:xfrm>
            <a:off x="2912505" y="5200114"/>
            <a:ext cx="2522250" cy="261610"/>
          </a:xfrm>
          <a:prstGeom prst="rect">
            <a:avLst/>
          </a:prstGeom>
          <a:noFill/>
        </p:spPr>
        <p:txBody>
          <a:bodyPr wrap="square" rtlCol="0">
            <a:spAutoFit/>
          </a:bodyPr>
          <a:lstStyle/>
          <a:p>
            <a:pPr lvl="0" algn="ctr" eaLnBrk="0" fontAlgn="base" hangingPunct="0">
              <a:spcBef>
                <a:spcPct val="0"/>
              </a:spcBef>
              <a:spcAft>
                <a:spcPts val="300"/>
              </a:spcAft>
              <a:defRPr/>
            </a:pPr>
            <a:r>
              <a:rPr lang="en-US" sz="1100" b="1" spc="150">
                <a:solidFill>
                  <a:srgbClr val="545454"/>
                </a:solidFill>
                <a:latin typeface="Calibri" panose="020F0502020204030204" pitchFamily="34" charset="0"/>
                <a:ea typeface="ＭＳ Ｐゴシック" panose="020B0600070205080204" pitchFamily="34" charset="-128"/>
                <a:cs typeface="Calibri" panose="020F0502020204030204" pitchFamily="34" charset="0"/>
              </a:rPr>
              <a:t> COLLABORATION &amp; IDEATION</a:t>
            </a:r>
          </a:p>
        </p:txBody>
      </p:sp>
      <p:sp>
        <p:nvSpPr>
          <p:cNvPr id="19" name="TextBox 18">
            <a:extLst>
              <a:ext uri="{FF2B5EF4-FFF2-40B4-BE49-F238E27FC236}">
                <a16:creationId xmlns:a16="http://schemas.microsoft.com/office/drawing/2014/main" id="{65B78678-09C1-C74A-8EBC-EFD57F52F51C}"/>
              </a:ext>
            </a:extLst>
          </p:cNvPr>
          <p:cNvSpPr txBox="1"/>
          <p:nvPr/>
        </p:nvSpPr>
        <p:spPr>
          <a:xfrm>
            <a:off x="5579199" y="5510467"/>
            <a:ext cx="2416718"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DE-RISKING IDEAS</a:t>
            </a:r>
          </a:p>
        </p:txBody>
      </p:sp>
      <p:sp>
        <p:nvSpPr>
          <p:cNvPr id="20" name="TextBox 19">
            <a:extLst>
              <a:ext uri="{FF2B5EF4-FFF2-40B4-BE49-F238E27FC236}">
                <a16:creationId xmlns:a16="http://schemas.microsoft.com/office/drawing/2014/main" id="{A36190F8-B23E-2E4C-8339-663412D85FC4}"/>
              </a:ext>
            </a:extLst>
          </p:cNvPr>
          <p:cNvSpPr txBox="1"/>
          <p:nvPr/>
        </p:nvSpPr>
        <p:spPr>
          <a:xfrm>
            <a:off x="8158572" y="5687290"/>
            <a:ext cx="2658390"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PROOF OF CONCEPT</a:t>
            </a:r>
          </a:p>
        </p:txBody>
      </p:sp>
      <p:sp>
        <p:nvSpPr>
          <p:cNvPr id="21" name="TextBox 20">
            <a:extLst>
              <a:ext uri="{FF2B5EF4-FFF2-40B4-BE49-F238E27FC236}">
                <a16:creationId xmlns:a16="http://schemas.microsoft.com/office/drawing/2014/main" id="{2EE67F5B-D08C-EC44-8B7F-CFC52D9D9976}"/>
              </a:ext>
            </a:extLst>
          </p:cNvPr>
          <p:cNvSpPr txBox="1"/>
          <p:nvPr/>
        </p:nvSpPr>
        <p:spPr>
          <a:xfrm>
            <a:off x="14903888" y="6637457"/>
            <a:ext cx="2349036"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SCALE-UP FUNDING and SUPPORT</a:t>
            </a:r>
            <a:endParaRPr kumimoji="0" lang="en-US" sz="105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2" name="Graphic 21" descr="Aperture with solid fill">
            <a:extLst>
              <a:ext uri="{FF2B5EF4-FFF2-40B4-BE49-F238E27FC236}">
                <a16:creationId xmlns:a16="http://schemas.microsoft.com/office/drawing/2014/main" id="{1057AAAE-05C1-D94B-A7F9-CFD70F062A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77463" y="4218191"/>
            <a:ext cx="992334" cy="992334"/>
          </a:xfrm>
          <a:prstGeom prst="rect">
            <a:avLst/>
          </a:prstGeom>
        </p:spPr>
      </p:pic>
      <p:sp>
        <p:nvSpPr>
          <p:cNvPr id="23" name="Rectangle 22">
            <a:extLst>
              <a:ext uri="{FF2B5EF4-FFF2-40B4-BE49-F238E27FC236}">
                <a16:creationId xmlns:a16="http://schemas.microsoft.com/office/drawing/2014/main" id="{9ED16BB5-05EE-FE4C-B01A-66AE56B6C1F8}"/>
              </a:ext>
            </a:extLst>
          </p:cNvPr>
          <p:cNvSpPr/>
          <p:nvPr/>
        </p:nvSpPr>
        <p:spPr>
          <a:xfrm>
            <a:off x="3184411" y="8128218"/>
            <a:ext cx="2171034"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dirty="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Growing collaborations between researchers, clinicians and partnerships with Māori and Pasifica peoples.</a:t>
            </a:r>
          </a:p>
        </p:txBody>
      </p:sp>
      <p:sp>
        <p:nvSpPr>
          <p:cNvPr id="24" name="Rectangle 23">
            <a:extLst>
              <a:ext uri="{FF2B5EF4-FFF2-40B4-BE49-F238E27FC236}">
                <a16:creationId xmlns:a16="http://schemas.microsoft.com/office/drawing/2014/main" id="{B066C0C2-52C1-2E44-8C75-A16C9A0B221E}"/>
              </a:ext>
            </a:extLst>
          </p:cNvPr>
          <p:cNvSpPr/>
          <p:nvPr/>
        </p:nvSpPr>
        <p:spPr>
          <a:xfrm>
            <a:off x="5666909" y="8128218"/>
            <a:ext cx="2491662" cy="181588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Early-stage feasibility.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Assessment coordinated by CMDT using NZ and international experts in research, clinical care, business, regulatory matters and TTO leads, complementing PSAF investment panels.</a:t>
            </a:r>
          </a:p>
        </p:txBody>
      </p:sp>
      <p:sp>
        <p:nvSpPr>
          <p:cNvPr id="25" name="Rectangle 24">
            <a:extLst>
              <a:ext uri="{FF2B5EF4-FFF2-40B4-BE49-F238E27FC236}">
                <a16:creationId xmlns:a16="http://schemas.microsoft.com/office/drawing/2014/main" id="{939AA840-4431-844F-8DDB-A5CA083679AB}"/>
              </a:ext>
            </a:extLst>
          </p:cNvPr>
          <p:cNvSpPr/>
          <p:nvPr/>
        </p:nvSpPr>
        <p:spPr>
          <a:xfrm>
            <a:off x="8433080" y="8128218"/>
            <a:ext cx="2466550" cy="160043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Agile development of concepts to early-stage prototype with feedback from expert panels and potential customers/investors (independent to CMDT partners). </a:t>
            </a:r>
          </a:p>
        </p:txBody>
      </p:sp>
      <p:sp>
        <p:nvSpPr>
          <p:cNvPr id="26" name="Rectangle 25">
            <a:extLst>
              <a:ext uri="{FF2B5EF4-FFF2-40B4-BE49-F238E27FC236}">
                <a16:creationId xmlns:a16="http://schemas.microsoft.com/office/drawing/2014/main" id="{64D131FB-12D9-224B-8BDF-7A73437008D6}"/>
              </a:ext>
            </a:extLst>
          </p:cNvPr>
          <p:cNvSpPr/>
          <p:nvPr/>
        </p:nvSpPr>
        <p:spPr>
          <a:xfrm>
            <a:off x="11132371" y="8128218"/>
            <a:ext cx="2170488"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u="none" strike="noStrike" kern="1200" cap="none" spc="0" normalizeH="0" baseline="0" noProof="0">
                <a:ln>
                  <a:noFill/>
                </a:ln>
                <a:solidFill>
                  <a:srgbClr val="545454"/>
                </a:solidFill>
                <a:effectLst/>
                <a:uLnTx/>
                <a:uFillTx/>
                <a:latin typeface="Calibri Light" panose="020F0302020204030204" pitchFamily="34" charset="0"/>
                <a:ea typeface="ＭＳ Ｐゴシック" panose="020B0600070205080204" pitchFamily="34" charset="-128"/>
                <a:cs typeface="Calibri Light" panose="020F0302020204030204" pitchFamily="34" charset="0"/>
              </a:rPr>
              <a:t>Refinement of proven concept and prototype including small scale clinical trials and preparation for commercial readiness.</a:t>
            </a:r>
          </a:p>
        </p:txBody>
      </p:sp>
      <p:pic>
        <p:nvPicPr>
          <p:cNvPr id="27" name="Graphic 26" descr="Bio-hazard outline">
            <a:extLst>
              <a:ext uri="{FF2B5EF4-FFF2-40B4-BE49-F238E27FC236}">
                <a16:creationId xmlns:a16="http://schemas.microsoft.com/office/drawing/2014/main" id="{26B9AD81-E627-B64C-B93B-8C1735935F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1391" y="4494207"/>
            <a:ext cx="992334" cy="992334"/>
          </a:xfrm>
          <a:prstGeom prst="rect">
            <a:avLst/>
          </a:prstGeom>
        </p:spPr>
      </p:pic>
      <p:pic>
        <p:nvPicPr>
          <p:cNvPr id="28" name="Graphic 27" descr="Remote learning science with solid fill">
            <a:extLst>
              <a:ext uri="{FF2B5EF4-FFF2-40B4-BE49-F238E27FC236}">
                <a16:creationId xmlns:a16="http://schemas.microsoft.com/office/drawing/2014/main" id="{7F6355A9-FAD9-2E4C-83F0-EACD90AA57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91600" y="4708156"/>
            <a:ext cx="992334" cy="992334"/>
          </a:xfrm>
          <a:prstGeom prst="rect">
            <a:avLst/>
          </a:prstGeom>
        </p:spPr>
      </p:pic>
      <p:pic>
        <p:nvPicPr>
          <p:cNvPr id="29" name="Graphic 28" descr="Race Car with solid fill">
            <a:extLst>
              <a:ext uri="{FF2B5EF4-FFF2-40B4-BE49-F238E27FC236}">
                <a16:creationId xmlns:a16="http://schemas.microsoft.com/office/drawing/2014/main" id="{5B9C53B0-2CF9-CD47-B372-0B2AE50D7A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95889" y="5047052"/>
            <a:ext cx="992334" cy="992334"/>
          </a:xfrm>
          <a:prstGeom prst="rect">
            <a:avLst/>
          </a:prstGeom>
        </p:spPr>
      </p:pic>
      <p:pic>
        <p:nvPicPr>
          <p:cNvPr id="30" name="Graphic 29" descr="Pegasus with solid fill">
            <a:extLst>
              <a:ext uri="{FF2B5EF4-FFF2-40B4-BE49-F238E27FC236}">
                <a16:creationId xmlns:a16="http://schemas.microsoft.com/office/drawing/2014/main" id="{13B94CBF-6AD9-A146-A90A-41B536E4143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901392" y="5774433"/>
            <a:ext cx="933066" cy="933066"/>
          </a:xfrm>
          <a:prstGeom prst="rect">
            <a:avLst/>
          </a:prstGeom>
        </p:spPr>
      </p:pic>
      <p:sp>
        <p:nvSpPr>
          <p:cNvPr id="31" name="TextBox 30">
            <a:extLst>
              <a:ext uri="{FF2B5EF4-FFF2-40B4-BE49-F238E27FC236}">
                <a16:creationId xmlns:a16="http://schemas.microsoft.com/office/drawing/2014/main" id="{88A59E0F-347F-9F40-AD29-465BB3D5858A}"/>
              </a:ext>
            </a:extLst>
          </p:cNvPr>
          <p:cNvSpPr txBox="1"/>
          <p:nvPr/>
        </p:nvSpPr>
        <p:spPr>
          <a:xfrm>
            <a:off x="10983697" y="5763009"/>
            <a:ext cx="2416718"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rgbClr val="545454"/>
                </a:solidFill>
                <a:effectLst/>
                <a:uLnTx/>
                <a:uFillTx/>
                <a:latin typeface="Calibri" panose="020F0502020204030204" pitchFamily="34" charset="0"/>
                <a:ea typeface="ＭＳ Ｐゴシック" panose="020B0600070205080204" pitchFamily="34" charset="-128"/>
                <a:cs typeface="Calibri" panose="020F0502020204030204" pitchFamily="34" charset="0"/>
              </a:rPr>
              <a:t> ACCELERATION</a:t>
            </a:r>
          </a:p>
        </p:txBody>
      </p:sp>
      <p:cxnSp>
        <p:nvCxnSpPr>
          <p:cNvPr id="32" name="Straight Arrow Connector 31">
            <a:extLst>
              <a:ext uri="{FF2B5EF4-FFF2-40B4-BE49-F238E27FC236}">
                <a16:creationId xmlns:a16="http://schemas.microsoft.com/office/drawing/2014/main" id="{D4A74C97-1988-514B-85C3-0EF6839FF642}"/>
              </a:ext>
            </a:extLst>
          </p:cNvPr>
          <p:cNvCxnSpPr>
            <a:cxnSpLocks/>
          </p:cNvCxnSpPr>
          <p:nvPr/>
        </p:nvCxnSpPr>
        <p:spPr bwMode="auto">
          <a:xfrm>
            <a:off x="12192060" y="6221285"/>
            <a:ext cx="0" cy="205811"/>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3" name="Straight Arrow Connector 32">
            <a:extLst>
              <a:ext uri="{FF2B5EF4-FFF2-40B4-BE49-F238E27FC236}">
                <a16:creationId xmlns:a16="http://schemas.microsoft.com/office/drawing/2014/main" id="{D620837E-ACEE-A941-BCD4-CBDFE2F252A0}"/>
              </a:ext>
            </a:extLst>
          </p:cNvPr>
          <p:cNvCxnSpPr>
            <a:cxnSpLocks/>
          </p:cNvCxnSpPr>
          <p:nvPr/>
        </p:nvCxnSpPr>
        <p:spPr bwMode="auto">
          <a:xfrm>
            <a:off x="9487768" y="6047931"/>
            <a:ext cx="0" cy="379165"/>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4" name="Straight Arrow Connector 33">
            <a:extLst>
              <a:ext uri="{FF2B5EF4-FFF2-40B4-BE49-F238E27FC236}">
                <a16:creationId xmlns:a16="http://schemas.microsoft.com/office/drawing/2014/main" id="{10483E2F-1A74-A540-A909-C8559E26E50F}"/>
              </a:ext>
            </a:extLst>
          </p:cNvPr>
          <p:cNvCxnSpPr>
            <a:cxnSpLocks/>
          </p:cNvCxnSpPr>
          <p:nvPr/>
        </p:nvCxnSpPr>
        <p:spPr bwMode="auto">
          <a:xfrm>
            <a:off x="6783477" y="5874576"/>
            <a:ext cx="0" cy="552520"/>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5" name="Straight Arrow Connector 34">
            <a:extLst>
              <a:ext uri="{FF2B5EF4-FFF2-40B4-BE49-F238E27FC236}">
                <a16:creationId xmlns:a16="http://schemas.microsoft.com/office/drawing/2014/main" id="{9F42BC7F-80E0-7643-B7D1-4420CFB14B48}"/>
              </a:ext>
            </a:extLst>
          </p:cNvPr>
          <p:cNvCxnSpPr>
            <a:cxnSpLocks/>
          </p:cNvCxnSpPr>
          <p:nvPr/>
        </p:nvCxnSpPr>
        <p:spPr bwMode="auto">
          <a:xfrm>
            <a:off x="4079185" y="5706725"/>
            <a:ext cx="0" cy="720371"/>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cxnSp>
        <p:nvCxnSpPr>
          <p:cNvPr id="36" name="Straight Connector 35">
            <a:extLst>
              <a:ext uri="{FF2B5EF4-FFF2-40B4-BE49-F238E27FC236}">
                <a16:creationId xmlns:a16="http://schemas.microsoft.com/office/drawing/2014/main" id="{0640EEB1-362D-604C-A01D-798B8078C5EA}"/>
              </a:ext>
            </a:extLst>
          </p:cNvPr>
          <p:cNvCxnSpPr>
            <a:cxnSpLocks/>
          </p:cNvCxnSpPr>
          <p:nvPr/>
        </p:nvCxnSpPr>
        <p:spPr bwMode="auto">
          <a:xfrm>
            <a:off x="1582916" y="6282665"/>
            <a:ext cx="1553306"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FCCA2D6-8377-C142-B1AC-84DFB1AA4385}"/>
              </a:ext>
            </a:extLst>
          </p:cNvPr>
          <p:cNvCxnSpPr>
            <a:cxnSpLocks/>
          </p:cNvCxnSpPr>
          <p:nvPr/>
        </p:nvCxnSpPr>
        <p:spPr bwMode="auto">
          <a:xfrm>
            <a:off x="1582916" y="7954366"/>
            <a:ext cx="11719942" cy="0"/>
          </a:xfrm>
          <a:prstGeom prst="line">
            <a:avLst/>
          </a:prstGeom>
          <a:solidFill>
            <a:schemeClr val="accent1"/>
          </a:solidFill>
          <a:ln w="3175" cap="flat" cmpd="sng" algn="ctr">
            <a:solidFill>
              <a:schemeClr val="bg1"/>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3D5B5F8A-A930-094B-8407-5CAB5804DA9C}"/>
              </a:ext>
            </a:extLst>
          </p:cNvPr>
          <p:cNvSpPr txBox="1"/>
          <p:nvPr/>
        </p:nvSpPr>
        <p:spPr>
          <a:xfrm>
            <a:off x="3372644" y="6506652"/>
            <a:ext cx="1423745"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$10K - $</a:t>
            </a:r>
            <a:r>
              <a:rPr lang="en-US" sz="11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20</a:t>
            </a: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K</a:t>
            </a:r>
          </a:p>
        </p:txBody>
      </p:sp>
      <p:sp>
        <p:nvSpPr>
          <p:cNvPr id="40" name="TextBox 39">
            <a:extLst>
              <a:ext uri="{FF2B5EF4-FFF2-40B4-BE49-F238E27FC236}">
                <a16:creationId xmlns:a16="http://schemas.microsoft.com/office/drawing/2014/main" id="{CCB0ACE1-726C-6642-9593-828D1FF5E336}"/>
              </a:ext>
            </a:extLst>
          </p:cNvPr>
          <p:cNvSpPr txBox="1"/>
          <p:nvPr/>
        </p:nvSpPr>
        <p:spPr>
          <a:xfrm>
            <a:off x="7476483" y="6505333"/>
            <a:ext cx="1364175"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$40K – $80K</a:t>
            </a:r>
          </a:p>
        </p:txBody>
      </p:sp>
      <p:sp>
        <p:nvSpPr>
          <p:cNvPr id="41" name="TextBox 40">
            <a:extLst>
              <a:ext uri="{FF2B5EF4-FFF2-40B4-BE49-F238E27FC236}">
                <a16:creationId xmlns:a16="http://schemas.microsoft.com/office/drawing/2014/main" id="{2A24EAEC-CC92-494D-A7CF-261EC0BDB168}"/>
              </a:ext>
            </a:extLst>
          </p:cNvPr>
          <p:cNvSpPr txBox="1"/>
          <p:nvPr/>
        </p:nvSpPr>
        <p:spPr>
          <a:xfrm>
            <a:off x="11510607" y="6517356"/>
            <a:ext cx="1364175" cy="261610"/>
          </a:xfrm>
          <a:prstGeom prst="rect">
            <a:avLst/>
          </a:prstGeom>
          <a:noFill/>
        </p:spPr>
        <p:txBody>
          <a:bodyPr wrap="square" rtlCol="0">
            <a:spAutoFit/>
          </a:bodyPr>
          <a:lstStyle>
            <a:defPPr>
              <a:defRPr lang="en-NZ"/>
            </a:defPPr>
            <a:lvl1pPr algn="ctr">
              <a:spcAft>
                <a:spcPts val="300"/>
              </a:spcAft>
              <a:defRPr sz="800" spc="150">
                <a:solidFill>
                  <a:srgbClr val="40245E"/>
                </a:solidFill>
                <a:latin typeface="Segoe" panose="020B0502040504020203" pitchFamily="34" charset="0"/>
              </a:defRPr>
            </a:lvl1pPr>
          </a:lstStyle>
          <a:p>
            <a:pPr marL="0" marR="0" lvl="0" indent="0" algn="ctr" defTabSz="914400" rtl="0" eaLnBrk="0" fontAlgn="base" latinLnBrk="0" hangingPunct="0">
              <a:lnSpc>
                <a:spcPct val="100000"/>
              </a:lnSpc>
              <a:spcBef>
                <a:spcPct val="0"/>
              </a:spcBef>
              <a:spcAft>
                <a:spcPts val="300"/>
              </a:spcAft>
              <a:buClrTx/>
              <a:buSzTx/>
              <a:buFontTx/>
              <a:buNone/>
              <a:tabLst/>
              <a:defRPr/>
            </a:pPr>
            <a:r>
              <a:rPr kumimoji="0" lang="en-US" sz="1100" b="1" u="none" strike="noStrike" kern="1200" cap="none" spc="150" normalizeH="0" baseline="0" noProof="0">
                <a:ln>
                  <a:noFill/>
                </a:ln>
                <a:solidFill>
                  <a:schemeClr val="bg1"/>
                </a:solidFill>
                <a:effectLst/>
                <a:uLnTx/>
                <a:uFillTx/>
                <a:latin typeface="Calibri" panose="020F0502020204030204" pitchFamily="34" charset="0"/>
                <a:ea typeface="ＭＳ Ｐゴシック" panose="020B0600070205080204" pitchFamily="34" charset="-128"/>
                <a:cs typeface="Calibri" panose="020F0502020204030204" pitchFamily="34" charset="0"/>
              </a:rPr>
              <a:t> $100K</a:t>
            </a:r>
          </a:p>
        </p:txBody>
      </p:sp>
      <p:sp>
        <p:nvSpPr>
          <p:cNvPr id="42" name="Oval 41">
            <a:extLst>
              <a:ext uri="{FF2B5EF4-FFF2-40B4-BE49-F238E27FC236}">
                <a16:creationId xmlns:a16="http://schemas.microsoft.com/office/drawing/2014/main" id="{82CC2775-683F-0247-9EEE-388979C31EA7}"/>
              </a:ext>
            </a:extLst>
          </p:cNvPr>
          <p:cNvSpPr/>
          <p:nvPr/>
        </p:nvSpPr>
        <p:spPr bwMode="auto">
          <a:xfrm>
            <a:off x="5715241" y="4227054"/>
            <a:ext cx="5165487" cy="2946872"/>
          </a:xfrm>
          <a:prstGeom prst="ellipse">
            <a:avLst/>
          </a:prstGeom>
          <a:noFill/>
          <a:ln w="38100" cap="flat" cmpd="sng" algn="ctr">
            <a:solidFill>
              <a:schemeClr val="bg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0" charset="0"/>
              <a:ea typeface="ＭＳ Ｐゴシック" pitchFamily="-110" charset="-128"/>
              <a:cs typeface="ＭＳ Ｐゴシック" pitchFamily="-110" charset="-128"/>
            </a:endParaRPr>
          </a:p>
        </p:txBody>
      </p:sp>
      <p:cxnSp>
        <p:nvCxnSpPr>
          <p:cNvPr id="45" name="Straight Arrow Connector 44">
            <a:extLst>
              <a:ext uri="{FF2B5EF4-FFF2-40B4-BE49-F238E27FC236}">
                <a16:creationId xmlns:a16="http://schemas.microsoft.com/office/drawing/2014/main" id="{B386A71C-B2E4-6149-92C9-46D4718351D3}"/>
              </a:ext>
            </a:extLst>
          </p:cNvPr>
          <p:cNvCxnSpPr>
            <a:cxnSpLocks/>
          </p:cNvCxnSpPr>
          <p:nvPr/>
        </p:nvCxnSpPr>
        <p:spPr bwMode="auto">
          <a:xfrm flipH="1">
            <a:off x="6786566" y="6426654"/>
            <a:ext cx="2701201" cy="0"/>
          </a:xfrm>
          <a:prstGeom prst="straightConnector1">
            <a:avLst/>
          </a:prstGeom>
          <a:solidFill>
            <a:schemeClr val="accent1"/>
          </a:solidFill>
          <a:ln w="6350" cap="flat" cmpd="sng" algn="ctr">
            <a:solidFill>
              <a:schemeClr val="bg1"/>
            </a:solidFill>
            <a:prstDash val="solid"/>
            <a:round/>
            <a:headEnd type="none" w="med" len="med"/>
            <a:tailEnd type="oval" w="sm" len="sm"/>
          </a:ln>
          <a:effectLst/>
        </p:spPr>
      </p:cxnSp>
      <p:sp>
        <p:nvSpPr>
          <p:cNvPr id="43" name="TextBox 42">
            <a:extLst>
              <a:ext uri="{FF2B5EF4-FFF2-40B4-BE49-F238E27FC236}">
                <a16:creationId xmlns:a16="http://schemas.microsoft.com/office/drawing/2014/main" id="{AA11169D-EBA7-684A-A2DD-21D7C09EDB0A}"/>
              </a:ext>
            </a:extLst>
          </p:cNvPr>
          <p:cNvSpPr txBox="1"/>
          <p:nvPr/>
        </p:nvSpPr>
        <p:spPr>
          <a:xfrm>
            <a:off x="7015278" y="4493120"/>
            <a:ext cx="2522250" cy="261610"/>
          </a:xfrm>
          <a:prstGeom prst="rect">
            <a:avLst/>
          </a:prstGeom>
          <a:noFill/>
        </p:spPr>
        <p:txBody>
          <a:bodyPr wrap="square" rtlCol="0">
            <a:spAutoFit/>
          </a:bodyPr>
          <a:lstStyle/>
          <a:p>
            <a:pPr lvl="0" algn="ctr" eaLnBrk="0" fontAlgn="base" hangingPunct="0">
              <a:spcBef>
                <a:spcPct val="0"/>
              </a:spcBef>
              <a:spcAft>
                <a:spcPts val="300"/>
              </a:spcAft>
              <a:defRPr/>
            </a:pPr>
            <a:r>
              <a:rPr lang="en-US" sz="1100" b="1" spc="150">
                <a:solidFill>
                  <a:srgbClr val="545454"/>
                </a:solidFill>
                <a:latin typeface="Calibri" panose="020F0502020204030204" pitchFamily="34" charset="0"/>
                <a:ea typeface="ＭＳ Ｐゴシック" panose="020B0600070205080204" pitchFamily="34" charset="-128"/>
                <a:cs typeface="Calibri" panose="020F0502020204030204" pitchFamily="34" charset="0"/>
              </a:rPr>
              <a:t>CONCEPT SEEDING</a:t>
            </a:r>
          </a:p>
        </p:txBody>
      </p:sp>
      <p:grpSp>
        <p:nvGrpSpPr>
          <p:cNvPr id="44" name="Group 14">
            <a:extLst>
              <a:ext uri="{FF2B5EF4-FFF2-40B4-BE49-F238E27FC236}">
                <a16:creationId xmlns:a16="http://schemas.microsoft.com/office/drawing/2014/main" id="{529B2B83-2431-C548-BAF5-006D9FD43963}"/>
              </a:ext>
            </a:extLst>
          </p:cNvPr>
          <p:cNvGrpSpPr/>
          <p:nvPr/>
        </p:nvGrpSpPr>
        <p:grpSpPr>
          <a:xfrm>
            <a:off x="2722004" y="3470067"/>
            <a:ext cx="2813338" cy="473673"/>
            <a:chOff x="0" y="0"/>
            <a:chExt cx="3269861" cy="711831"/>
          </a:xfrm>
          <a:solidFill>
            <a:srgbClr val="ED1D78"/>
          </a:solidFill>
        </p:grpSpPr>
        <p:sp>
          <p:nvSpPr>
            <p:cNvPr id="47" name="Freeform 15">
              <a:extLst>
                <a:ext uri="{FF2B5EF4-FFF2-40B4-BE49-F238E27FC236}">
                  <a16:creationId xmlns:a16="http://schemas.microsoft.com/office/drawing/2014/main" id="{544A511E-A793-A940-B130-8DEEA1339455}"/>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48" name="Group 14">
            <a:extLst>
              <a:ext uri="{FF2B5EF4-FFF2-40B4-BE49-F238E27FC236}">
                <a16:creationId xmlns:a16="http://schemas.microsoft.com/office/drawing/2014/main" id="{A0C92725-91DC-1340-9330-A57EB4003711}"/>
              </a:ext>
            </a:extLst>
          </p:cNvPr>
          <p:cNvGrpSpPr/>
          <p:nvPr/>
        </p:nvGrpSpPr>
        <p:grpSpPr>
          <a:xfrm>
            <a:off x="5666908" y="3470067"/>
            <a:ext cx="5232721" cy="473673"/>
            <a:chOff x="0" y="0"/>
            <a:chExt cx="3269861" cy="711831"/>
          </a:xfrm>
          <a:solidFill>
            <a:srgbClr val="ED1D78"/>
          </a:solidFill>
        </p:grpSpPr>
        <p:sp>
          <p:nvSpPr>
            <p:cNvPr id="49" name="Freeform 15">
              <a:extLst>
                <a:ext uri="{FF2B5EF4-FFF2-40B4-BE49-F238E27FC236}">
                  <a16:creationId xmlns:a16="http://schemas.microsoft.com/office/drawing/2014/main" id="{97B87F4B-8817-2C40-8C02-5C5A6E886473}"/>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grpSp>
        <p:nvGrpSpPr>
          <p:cNvPr id="50" name="Group 14">
            <a:extLst>
              <a:ext uri="{FF2B5EF4-FFF2-40B4-BE49-F238E27FC236}">
                <a16:creationId xmlns:a16="http://schemas.microsoft.com/office/drawing/2014/main" id="{AC37EDD4-7232-F44D-9BBA-15CFA6ED8859}"/>
              </a:ext>
            </a:extLst>
          </p:cNvPr>
          <p:cNvGrpSpPr/>
          <p:nvPr/>
        </p:nvGrpSpPr>
        <p:grpSpPr>
          <a:xfrm>
            <a:off x="11042697" y="3481505"/>
            <a:ext cx="2813338" cy="473673"/>
            <a:chOff x="0" y="0"/>
            <a:chExt cx="3269861" cy="711831"/>
          </a:xfrm>
          <a:solidFill>
            <a:srgbClr val="ED1D78"/>
          </a:solidFill>
        </p:grpSpPr>
        <p:sp>
          <p:nvSpPr>
            <p:cNvPr id="51" name="Freeform 15">
              <a:extLst>
                <a:ext uri="{FF2B5EF4-FFF2-40B4-BE49-F238E27FC236}">
                  <a16:creationId xmlns:a16="http://schemas.microsoft.com/office/drawing/2014/main" id="{141CF941-CCE9-4248-94D1-FDF09CE8B280}"/>
                </a:ext>
              </a:extLst>
            </p:cNvPr>
            <p:cNvSpPr/>
            <p:nvPr/>
          </p:nvSpPr>
          <p:spPr>
            <a:xfrm>
              <a:off x="0" y="0"/>
              <a:ext cx="3269861" cy="711832"/>
            </a:xfrm>
            <a:custGeom>
              <a:avLst/>
              <a:gdLst/>
              <a:ahLst/>
              <a:cxnLst/>
              <a:rect l="l" t="t" r="r" b="b"/>
              <a:pathLst>
                <a:path w="3269861" h="711832">
                  <a:moveTo>
                    <a:pt x="3145401" y="711831"/>
                  </a:moveTo>
                  <a:lnTo>
                    <a:pt x="124460" y="711831"/>
                  </a:lnTo>
                  <a:cubicBezTo>
                    <a:pt x="55880" y="711831"/>
                    <a:pt x="0" y="655951"/>
                    <a:pt x="0" y="587371"/>
                  </a:cubicBezTo>
                  <a:lnTo>
                    <a:pt x="0" y="124460"/>
                  </a:lnTo>
                  <a:cubicBezTo>
                    <a:pt x="0" y="55880"/>
                    <a:pt x="55880" y="0"/>
                    <a:pt x="124460" y="0"/>
                  </a:cubicBezTo>
                  <a:lnTo>
                    <a:pt x="3145401" y="0"/>
                  </a:lnTo>
                  <a:cubicBezTo>
                    <a:pt x="3213981" y="0"/>
                    <a:pt x="3269861" y="55880"/>
                    <a:pt x="3269861" y="124460"/>
                  </a:cubicBezTo>
                  <a:lnTo>
                    <a:pt x="3269861" y="587372"/>
                  </a:lnTo>
                  <a:cubicBezTo>
                    <a:pt x="3269861" y="655952"/>
                    <a:pt x="3213981" y="711832"/>
                    <a:pt x="3145401" y="711832"/>
                  </a:cubicBezTo>
                  <a:close/>
                </a:path>
              </a:pathLst>
            </a:custGeom>
            <a:grpFill/>
          </p:spPr>
        </p:sp>
      </p:grpSp>
      <p:sp>
        <p:nvSpPr>
          <p:cNvPr id="52" name="TextBox 51">
            <a:extLst>
              <a:ext uri="{FF2B5EF4-FFF2-40B4-BE49-F238E27FC236}">
                <a16:creationId xmlns:a16="http://schemas.microsoft.com/office/drawing/2014/main" id="{E11DC199-211B-1845-B893-D072E640B364}"/>
              </a:ext>
            </a:extLst>
          </p:cNvPr>
          <p:cNvSpPr txBox="1"/>
          <p:nvPr/>
        </p:nvSpPr>
        <p:spPr>
          <a:xfrm>
            <a:off x="2912505" y="3544109"/>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a:t>
            </a:r>
          </a:p>
        </p:txBody>
      </p:sp>
      <p:sp>
        <p:nvSpPr>
          <p:cNvPr id="53" name="TextBox 52">
            <a:extLst>
              <a:ext uri="{FF2B5EF4-FFF2-40B4-BE49-F238E27FC236}">
                <a16:creationId xmlns:a16="http://schemas.microsoft.com/office/drawing/2014/main" id="{9E79FFD8-5E47-AD4D-B3C4-B7298A076A20}"/>
              </a:ext>
            </a:extLst>
          </p:cNvPr>
          <p:cNvSpPr txBox="1"/>
          <p:nvPr/>
        </p:nvSpPr>
        <p:spPr>
          <a:xfrm>
            <a:off x="7032208" y="3543669"/>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II</a:t>
            </a:r>
          </a:p>
        </p:txBody>
      </p:sp>
      <p:sp>
        <p:nvSpPr>
          <p:cNvPr id="54" name="TextBox 53">
            <a:extLst>
              <a:ext uri="{FF2B5EF4-FFF2-40B4-BE49-F238E27FC236}">
                <a16:creationId xmlns:a16="http://schemas.microsoft.com/office/drawing/2014/main" id="{CEBB8804-E628-DB41-AEDC-5D6843DDA79A}"/>
              </a:ext>
            </a:extLst>
          </p:cNvPr>
          <p:cNvSpPr txBox="1"/>
          <p:nvPr/>
        </p:nvSpPr>
        <p:spPr>
          <a:xfrm>
            <a:off x="11188241" y="3553015"/>
            <a:ext cx="2522250" cy="307777"/>
          </a:xfrm>
          <a:prstGeom prst="rect">
            <a:avLst/>
          </a:prstGeom>
          <a:noFill/>
        </p:spPr>
        <p:txBody>
          <a:bodyPr wrap="square" rtlCol="0">
            <a:spAutoFit/>
          </a:bodyPr>
          <a:lstStyle/>
          <a:p>
            <a:pPr lvl="0" algn="ctr" eaLnBrk="0" fontAlgn="base" hangingPunct="0">
              <a:spcBef>
                <a:spcPct val="0"/>
              </a:spcBef>
              <a:spcAft>
                <a:spcPts val="300"/>
              </a:spcAft>
              <a:defRPr/>
            </a:pPr>
            <a:r>
              <a:rPr lang="en-US" sz="1400" b="1" spc="150">
                <a:solidFill>
                  <a:schemeClr val="bg1"/>
                </a:solidFill>
                <a:latin typeface="Calibri" panose="020F0502020204030204" pitchFamily="34" charset="0"/>
                <a:ea typeface="ＭＳ Ｐゴシック" panose="020B0600070205080204" pitchFamily="34" charset="-128"/>
                <a:cs typeface="Calibri" panose="020F0502020204030204" pitchFamily="34" charset="0"/>
              </a:rPr>
              <a:t>STAGE III</a:t>
            </a:r>
          </a:p>
        </p:txBody>
      </p:sp>
    </p:spTree>
    <p:extLst>
      <p:ext uri="{BB962C8B-B14F-4D97-AF65-F5344CB8AC3E}">
        <p14:creationId xmlns:p14="http://schemas.microsoft.com/office/powerpoint/2010/main" val="2376666529"/>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4569</Words>
  <Application>Microsoft Office PowerPoint</Application>
  <PresentationFormat>Custom</PresentationFormat>
  <Paragraphs>624</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Calibri Light</vt:lpstr>
      <vt:lpstr>Public Sans Thin Bold</vt:lpstr>
      <vt:lpstr>Public Sans Thin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Titoki Mataora Presentation</dc:title>
  <dc:creator>Diana Siew</dc:creator>
  <cp:lastModifiedBy>Diana Siew</cp:lastModifiedBy>
  <cp:revision>2</cp:revision>
  <dcterms:created xsi:type="dcterms:W3CDTF">2006-08-16T00:00:00Z</dcterms:created>
  <dcterms:modified xsi:type="dcterms:W3CDTF">2021-12-17T06:05:06Z</dcterms:modified>
  <dc:identifier>DAErbtMMpm0</dc:identifier>
</cp:coreProperties>
</file>