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9" r:id="rId1"/>
  </p:sldMasterIdLst>
  <p:notesMasterIdLst>
    <p:notesMasterId r:id="rId33"/>
  </p:notesMasterIdLst>
  <p:handoutMasterIdLst>
    <p:handoutMasterId r:id="rId34"/>
  </p:handoutMasterIdLst>
  <p:sldIdLst>
    <p:sldId id="263" r:id="rId2"/>
    <p:sldId id="264" r:id="rId3"/>
    <p:sldId id="273" r:id="rId4"/>
    <p:sldId id="277" r:id="rId5"/>
    <p:sldId id="306" r:id="rId6"/>
    <p:sldId id="279" r:id="rId7"/>
    <p:sldId id="299" r:id="rId8"/>
    <p:sldId id="265" r:id="rId9"/>
    <p:sldId id="274" r:id="rId10"/>
    <p:sldId id="268" r:id="rId11"/>
    <p:sldId id="303" r:id="rId12"/>
    <p:sldId id="271" r:id="rId13"/>
    <p:sldId id="276" r:id="rId14"/>
    <p:sldId id="272" r:id="rId15"/>
    <p:sldId id="296" r:id="rId16"/>
    <p:sldId id="294" r:id="rId17"/>
    <p:sldId id="293" r:id="rId18"/>
    <p:sldId id="280" r:id="rId19"/>
    <p:sldId id="290" r:id="rId20"/>
    <p:sldId id="298" r:id="rId21"/>
    <p:sldId id="285" r:id="rId22"/>
    <p:sldId id="286" r:id="rId23"/>
    <p:sldId id="289" r:id="rId24"/>
    <p:sldId id="281" r:id="rId25"/>
    <p:sldId id="262" r:id="rId26"/>
    <p:sldId id="302" r:id="rId27"/>
    <p:sldId id="267" r:id="rId28"/>
    <p:sldId id="269" r:id="rId29"/>
    <p:sldId id="270" r:id="rId30"/>
    <p:sldId id="305" r:id="rId31"/>
    <p:sldId id="304" r:id="rId32"/>
  </p:sldIdLst>
  <p:sldSz cx="9144000" cy="6858000" type="screen4x3"/>
  <p:notesSz cx="6807200" cy="9939338"/>
  <p:embeddedFontLst>
    <p:embeddedFont>
      <p:font typeface="Microsoft New Tai Lue" panose="020B0502040204020203" pitchFamily="34" charset="0"/>
      <p:regular r:id="rId35"/>
      <p:bold r:id="rId36"/>
    </p:embeddedFont>
    <p:embeddedFont>
      <p:font typeface="Nimbus Sans L" panose="02000503000000000000" pitchFamily="50" charset="0"/>
      <p:regular r:id="rId37"/>
      <p:bold r:id="rId38"/>
      <p:italic r:id="rId39"/>
      <p:boldItalic r:id="rId40"/>
    </p:embeddedFont>
    <p:embeddedFont>
      <p:font typeface="Source Sans Pro" panose="020B050303040302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a:defRPr lang="en-N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02F"/>
    <a:srgbClr val="FF9E3D"/>
    <a:srgbClr val="FAA834"/>
    <a:srgbClr val="C0CFEE"/>
    <a:srgbClr val="1F3B71"/>
    <a:srgbClr val="BE416D"/>
    <a:srgbClr val="E75572"/>
    <a:srgbClr val="FDDCAE"/>
    <a:srgbClr val="000000"/>
    <a:srgbClr val="3D4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76" autoAdjust="0"/>
    <p:restoredTop sz="96305" autoAdjust="0"/>
  </p:normalViewPr>
  <p:slideViewPr>
    <p:cSldViewPr snapToGrid="0">
      <p:cViewPr>
        <p:scale>
          <a:sx n="100" d="100"/>
          <a:sy n="100" d="100"/>
        </p:scale>
        <p:origin x="1080" y="3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GB"/>
          </a:p>
        </p:txBody>
      </p:sp>
      <p:sp>
        <p:nvSpPr>
          <p:cNvPr id="214019" name="Rectangle 3"/>
          <p:cNvSpPr>
            <a:spLocks noGrp="1" noChangeArrowheads="1"/>
          </p:cNvSpPr>
          <p:nvPr>
            <p:ph type="dt" sz="quarter"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FE94162B-DF63-43B3-AF15-0259F3401AB1}" type="datetimeFigureOut">
              <a:rPr lang="en-GB"/>
              <a:pPr>
                <a:defRPr/>
              </a:pPr>
              <a:t>09/03/2018</a:t>
            </a:fld>
            <a:endParaRPr lang="en-GB"/>
          </a:p>
        </p:txBody>
      </p:sp>
      <p:sp>
        <p:nvSpPr>
          <p:cNvPr id="214020" name="Rectangle 4"/>
          <p:cNvSpPr>
            <a:spLocks noGrp="1" noChangeArrowheads="1"/>
          </p:cNvSpPr>
          <p:nvPr>
            <p:ph type="ftr" sz="quarter" idx="2"/>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GB"/>
          </a:p>
        </p:txBody>
      </p:sp>
      <p:sp>
        <p:nvSpPr>
          <p:cNvPr id="214021" name="Rectangle 5"/>
          <p:cNvSpPr>
            <a:spLocks noGrp="1" noChangeArrowheads="1"/>
          </p:cNvSpPr>
          <p:nvPr>
            <p:ph type="sldNum" sz="quarter" idx="3"/>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07972EDC-0F42-449E-BA4C-5F9ED8EA116F}" type="slidenum">
              <a:rPr lang="en-GB"/>
              <a:pPr>
                <a:defRPr/>
              </a:pPr>
              <a:t>‹#›</a:t>
            </a:fld>
            <a:endParaRPr lang="en-GB"/>
          </a:p>
        </p:txBody>
      </p:sp>
    </p:spTree>
    <p:extLst>
      <p:ext uri="{BB962C8B-B14F-4D97-AF65-F5344CB8AC3E}">
        <p14:creationId xmlns:p14="http://schemas.microsoft.com/office/powerpoint/2010/main" val="221757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NZ"/>
          </a:p>
        </p:txBody>
      </p:sp>
      <p:sp>
        <p:nvSpPr>
          <p:cNvPr id="21507"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B6458ED-96AC-4301-9B65-90E301C5E780}" type="datetimeFigureOut">
              <a:rPr lang="en-NZ"/>
              <a:pPr>
                <a:defRPr/>
              </a:pPr>
              <a:t>9/03/2018</a:t>
            </a:fld>
            <a:endParaRPr lang="en-NZ"/>
          </a:p>
        </p:txBody>
      </p:sp>
      <p:sp>
        <p:nvSpPr>
          <p:cNvPr id="6148"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NZ" noProof="0" smtClean="0"/>
              <a:t>Click to edit Master text styles</a:t>
            </a:r>
          </a:p>
          <a:p>
            <a:pPr lvl="1"/>
            <a:r>
              <a:rPr lang="en-NZ" noProof="0" smtClean="0"/>
              <a:t>Second level</a:t>
            </a:r>
          </a:p>
          <a:p>
            <a:pPr lvl="2"/>
            <a:r>
              <a:rPr lang="en-NZ" noProof="0" smtClean="0"/>
              <a:t>Third level</a:t>
            </a:r>
          </a:p>
          <a:p>
            <a:pPr lvl="3"/>
            <a:r>
              <a:rPr lang="en-NZ" noProof="0" smtClean="0"/>
              <a:t>Fourth level</a:t>
            </a:r>
          </a:p>
          <a:p>
            <a:pPr lvl="4"/>
            <a:r>
              <a:rPr lang="en-NZ" noProof="0" smtClean="0"/>
              <a:t>Fifth level</a:t>
            </a:r>
          </a:p>
        </p:txBody>
      </p:sp>
      <p:sp>
        <p:nvSpPr>
          <p:cNvPr id="21510"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NZ"/>
          </a:p>
        </p:txBody>
      </p:sp>
      <p:sp>
        <p:nvSpPr>
          <p:cNvPr id="21511"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906FB00-A83D-4F92-98D8-4B28F3715B6C}" type="slidenum">
              <a:rPr lang="en-NZ"/>
              <a:pPr>
                <a:defRPr/>
              </a:pPr>
              <a:t>‹#›</a:t>
            </a:fld>
            <a:endParaRPr lang="en-NZ"/>
          </a:p>
        </p:txBody>
      </p:sp>
    </p:spTree>
    <p:extLst>
      <p:ext uri="{BB962C8B-B14F-4D97-AF65-F5344CB8AC3E}">
        <p14:creationId xmlns:p14="http://schemas.microsoft.com/office/powerpoint/2010/main" val="2711897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3" name="Picture 122"/>
          <p:cNvPicPr>
            <a:picLocks noChangeAspect="1"/>
          </p:cNvPicPr>
          <p:nvPr userDrawn="1"/>
        </p:nvPicPr>
        <p:blipFill rotWithShape="1">
          <a:blip r:embed="rId2" cstate="print">
            <a:extLst>
              <a:ext uri="{28A0092B-C50C-407E-A947-70E740481C1C}">
                <a14:useLocalDpi xmlns:a14="http://schemas.microsoft.com/office/drawing/2010/main" val="0"/>
              </a:ext>
            </a:extLst>
          </a:blip>
          <a:srcRect r="-21"/>
          <a:stretch/>
        </p:blipFill>
        <p:spPr>
          <a:xfrm>
            <a:off x="3816424" y="5828408"/>
            <a:ext cx="4427984" cy="1029592"/>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defRPr b="1" normalizeH="0" baseline="0">
                <a:solidFill>
                  <a:srgbClr val="283239"/>
                </a:solidFill>
                <a:latin typeface="Nimbus Sans L" panose="02000503000000000000" pitchFamily="50" charset="0"/>
              </a:defRPr>
            </a:lvl1pPr>
          </a:lstStyle>
          <a:p>
            <a:r>
              <a:rPr lang="en-US" dirty="0" smtClean="0"/>
              <a:t>Click to edit Master title style</a:t>
            </a:r>
            <a:endParaRPr lang="en-NZ"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283239"/>
                </a:solidFill>
                <a:latin typeface="Source Sans Pro" panose="020B0503030403020204" pitchFamily="34" charset="0"/>
                <a:ea typeface="Source Sans Pro" panose="020B0503030403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NZ" dirty="0"/>
          </a:p>
        </p:txBody>
      </p:sp>
      <p:sp>
        <p:nvSpPr>
          <p:cNvPr id="125" name="Rectangle 124"/>
          <p:cNvSpPr/>
          <p:nvPr userDrawn="1"/>
        </p:nvSpPr>
        <p:spPr>
          <a:xfrm>
            <a:off x="7524328" y="5828408"/>
            <a:ext cx="1619672" cy="102959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4" name="Picture 1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7208" y="5628829"/>
            <a:ext cx="1428750" cy="1428750"/>
          </a:xfrm>
          <a:prstGeom prst="rect">
            <a:avLst/>
          </a:prstGeom>
        </p:spPr>
      </p:pic>
      <p:pic>
        <p:nvPicPr>
          <p:cNvPr id="7" name="Picture 6"/>
          <p:cNvPicPr>
            <a:picLocks noChangeAspect="1"/>
          </p:cNvPicPr>
          <p:nvPr userDrawn="1"/>
        </p:nvPicPr>
        <p:blipFill>
          <a:blip r:embed="rId4"/>
          <a:stretch>
            <a:fillRect/>
          </a:stretch>
        </p:blipFill>
        <p:spPr>
          <a:xfrm>
            <a:off x="-36512" y="-52491"/>
            <a:ext cx="3590855" cy="3621338"/>
          </a:xfrm>
          <a:prstGeom prst="rect">
            <a:avLst/>
          </a:prstGeom>
        </p:spPr>
      </p:pic>
    </p:spTree>
    <p:extLst>
      <p:ext uri="{BB962C8B-B14F-4D97-AF65-F5344CB8AC3E}">
        <p14:creationId xmlns:p14="http://schemas.microsoft.com/office/powerpoint/2010/main" val="190128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0" name="Rectangle 4"/>
          <p:cNvSpPr/>
          <p:nvPr userDrawn="1"/>
        </p:nvSpPr>
        <p:spPr>
          <a:xfrm>
            <a:off x="0" y="-8468"/>
            <a:ext cx="4724483" cy="6866467"/>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0 w 4716016"/>
              <a:gd name="connsiteY0" fmla="*/ 8467 h 6866467"/>
              <a:gd name="connsiteX1" fmla="*/ 2294467 w 4716016"/>
              <a:gd name="connsiteY1" fmla="*/ 0 h 6866467"/>
              <a:gd name="connsiteX2" fmla="*/ 4716016 w 4716016"/>
              <a:gd name="connsiteY2" fmla="*/ 8467 h 6866467"/>
              <a:gd name="connsiteX3" fmla="*/ 4716016 w 4716016"/>
              <a:gd name="connsiteY3" fmla="*/ 6866467 h 6866467"/>
              <a:gd name="connsiteX4" fmla="*/ 0 w 4716016"/>
              <a:gd name="connsiteY4" fmla="*/ 6866467 h 6866467"/>
              <a:gd name="connsiteX5" fmla="*/ 0 w 4716016"/>
              <a:gd name="connsiteY5" fmla="*/ 8467 h 6866467"/>
              <a:gd name="connsiteX0" fmla="*/ 0 w 4724483"/>
              <a:gd name="connsiteY0" fmla="*/ 8467 h 6866467"/>
              <a:gd name="connsiteX1" fmla="*/ 2294467 w 4724483"/>
              <a:gd name="connsiteY1" fmla="*/ 0 h 6866467"/>
              <a:gd name="connsiteX2" fmla="*/ 4724483 w 4724483"/>
              <a:gd name="connsiteY2" fmla="*/ 2286000 h 6866467"/>
              <a:gd name="connsiteX3" fmla="*/ 4716016 w 4724483"/>
              <a:gd name="connsiteY3" fmla="*/ 6866467 h 6866467"/>
              <a:gd name="connsiteX4" fmla="*/ 0 w 4724483"/>
              <a:gd name="connsiteY4" fmla="*/ 6866467 h 6866467"/>
              <a:gd name="connsiteX5" fmla="*/ 0 w 4724483"/>
              <a:gd name="connsiteY5" fmla="*/ 8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4483" h="6866467">
                <a:moveTo>
                  <a:pt x="0" y="8467"/>
                </a:moveTo>
                <a:lnTo>
                  <a:pt x="2294467" y="0"/>
                </a:lnTo>
                <a:lnTo>
                  <a:pt x="4724483" y="2286000"/>
                </a:lnTo>
                <a:cubicBezTo>
                  <a:pt x="4721661" y="3812822"/>
                  <a:pt x="4718838" y="5339645"/>
                  <a:pt x="4716016" y="6866467"/>
                </a:cubicBezTo>
                <a:lnTo>
                  <a:pt x="0" y="6866467"/>
                </a:lnTo>
                <a:lnTo>
                  <a:pt x="0" y="8467"/>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1"/>
          <a:stretch/>
        </p:blipFill>
        <p:spPr>
          <a:xfrm>
            <a:off x="4719601" y="5828408"/>
            <a:ext cx="4427984" cy="102959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5628829"/>
            <a:ext cx="1428750" cy="1428750"/>
          </a:xfrm>
          <a:prstGeom prst="rect">
            <a:avLst/>
          </a:prstGeom>
        </p:spPr>
      </p:pic>
      <p:sp>
        <p:nvSpPr>
          <p:cNvPr id="3" name="Text Placeholder 2"/>
          <p:cNvSpPr>
            <a:spLocks noGrp="1"/>
          </p:cNvSpPr>
          <p:nvPr>
            <p:ph type="body" sz="quarter" idx="10" hasCustomPrompt="1"/>
          </p:nvPr>
        </p:nvSpPr>
        <p:spPr>
          <a:xfrm>
            <a:off x="684213" y="1700213"/>
            <a:ext cx="3311525" cy="576659"/>
          </a:xfrm>
          <a:prstGeom prst="rect">
            <a:avLst/>
          </a:prstGeom>
        </p:spPr>
        <p:txBody>
          <a:bodyPr/>
          <a:lstStyle>
            <a:lvl1pPr marL="0" indent="0" algn="ctr">
              <a:buNone/>
              <a:defRPr b="1" baseline="0">
                <a:solidFill>
                  <a:schemeClr val="bg1"/>
                </a:solidFill>
                <a:latin typeface="Nimbus Sans L" panose="02000503000000000000" pitchFamily="50" charset="0"/>
              </a:defRPr>
            </a:lvl1pPr>
          </a:lstStyle>
          <a:p>
            <a:pPr lvl="0"/>
            <a:r>
              <a:rPr lang="en-US" dirty="0" smtClean="0"/>
              <a:t>Click to add Section Name</a:t>
            </a:r>
          </a:p>
        </p:txBody>
      </p:sp>
      <p:sp>
        <p:nvSpPr>
          <p:cNvPr id="7" name="Rectangle 6"/>
          <p:cNvSpPr/>
          <p:nvPr userDrawn="1"/>
        </p:nvSpPr>
        <p:spPr>
          <a:xfrm>
            <a:off x="1690777" y="0"/>
            <a:ext cx="2665563" cy="157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4"/>
          <p:cNvSpPr/>
          <p:nvPr userDrawn="1"/>
        </p:nvSpPr>
        <p:spPr>
          <a:xfrm>
            <a:off x="0" y="-8467"/>
            <a:ext cx="4724483" cy="6866467"/>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0 w 4716016"/>
              <a:gd name="connsiteY0" fmla="*/ 8467 h 6866467"/>
              <a:gd name="connsiteX1" fmla="*/ 2294467 w 4716016"/>
              <a:gd name="connsiteY1" fmla="*/ 0 h 6866467"/>
              <a:gd name="connsiteX2" fmla="*/ 4716016 w 4716016"/>
              <a:gd name="connsiteY2" fmla="*/ 8467 h 6866467"/>
              <a:gd name="connsiteX3" fmla="*/ 4716016 w 4716016"/>
              <a:gd name="connsiteY3" fmla="*/ 6866467 h 6866467"/>
              <a:gd name="connsiteX4" fmla="*/ 0 w 4716016"/>
              <a:gd name="connsiteY4" fmla="*/ 6866467 h 6866467"/>
              <a:gd name="connsiteX5" fmla="*/ 0 w 4716016"/>
              <a:gd name="connsiteY5" fmla="*/ 8467 h 6866467"/>
              <a:gd name="connsiteX0" fmla="*/ 0 w 4724483"/>
              <a:gd name="connsiteY0" fmla="*/ 8467 h 6866467"/>
              <a:gd name="connsiteX1" fmla="*/ 2294467 w 4724483"/>
              <a:gd name="connsiteY1" fmla="*/ 0 h 6866467"/>
              <a:gd name="connsiteX2" fmla="*/ 4724483 w 4724483"/>
              <a:gd name="connsiteY2" fmla="*/ 2286000 h 6866467"/>
              <a:gd name="connsiteX3" fmla="*/ 4716016 w 4724483"/>
              <a:gd name="connsiteY3" fmla="*/ 6866467 h 6866467"/>
              <a:gd name="connsiteX4" fmla="*/ 0 w 4724483"/>
              <a:gd name="connsiteY4" fmla="*/ 6866467 h 6866467"/>
              <a:gd name="connsiteX5" fmla="*/ 0 w 4724483"/>
              <a:gd name="connsiteY5" fmla="*/ 8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4483" h="6866467">
                <a:moveTo>
                  <a:pt x="0" y="8467"/>
                </a:moveTo>
                <a:lnTo>
                  <a:pt x="2294467" y="0"/>
                </a:lnTo>
                <a:lnTo>
                  <a:pt x="4724483" y="2286000"/>
                </a:lnTo>
                <a:cubicBezTo>
                  <a:pt x="4721661" y="3812822"/>
                  <a:pt x="4718838" y="5339645"/>
                  <a:pt x="4716016" y="6866467"/>
                </a:cubicBezTo>
                <a:lnTo>
                  <a:pt x="0" y="6866467"/>
                </a:lnTo>
                <a:lnTo>
                  <a:pt x="0" y="8467"/>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2"/>
          <p:cNvSpPr>
            <a:spLocks noGrp="1"/>
          </p:cNvSpPr>
          <p:nvPr>
            <p:ph type="body" sz="quarter" idx="11" hasCustomPrompt="1"/>
          </p:nvPr>
        </p:nvSpPr>
        <p:spPr>
          <a:xfrm>
            <a:off x="836613" y="1852613"/>
            <a:ext cx="3311525" cy="576659"/>
          </a:xfrm>
          <a:prstGeom prst="rect">
            <a:avLst/>
          </a:prstGeom>
        </p:spPr>
        <p:txBody>
          <a:bodyPr/>
          <a:lstStyle>
            <a:lvl1pPr marL="0" indent="0" algn="ctr">
              <a:buNone/>
              <a:defRPr b="1" baseline="0">
                <a:solidFill>
                  <a:schemeClr val="bg1"/>
                </a:solidFill>
                <a:latin typeface="Nimbus Sans L" panose="02000503000000000000" pitchFamily="50" charset="0"/>
              </a:defRPr>
            </a:lvl1pPr>
          </a:lstStyle>
          <a:p>
            <a:pPr lvl="0"/>
            <a:r>
              <a:rPr lang="en-US" dirty="0" smtClean="0"/>
              <a:t>Click to add Section Name</a:t>
            </a:r>
          </a:p>
        </p:txBody>
      </p:sp>
    </p:spTree>
    <p:extLst>
      <p:ext uri="{BB962C8B-B14F-4D97-AF65-F5344CB8AC3E}">
        <p14:creationId xmlns:p14="http://schemas.microsoft.com/office/powerpoint/2010/main" val="389010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1"/>
          <a:stretch/>
        </p:blipFill>
        <p:spPr>
          <a:xfrm>
            <a:off x="4719601" y="5828408"/>
            <a:ext cx="4427984" cy="102959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5628829"/>
            <a:ext cx="1428750" cy="1428750"/>
          </a:xfrm>
          <a:prstGeom prst="rect">
            <a:avLst/>
          </a:prstGeom>
        </p:spPr>
      </p:pic>
      <p:sp>
        <p:nvSpPr>
          <p:cNvPr id="2" name="Rectangle 1"/>
          <p:cNvSpPr/>
          <p:nvPr userDrawn="1"/>
        </p:nvSpPr>
        <p:spPr>
          <a:xfrm>
            <a:off x="1690777" y="0"/>
            <a:ext cx="2665563" cy="157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userDrawn="1"/>
        </p:nvSpPr>
        <p:spPr>
          <a:xfrm>
            <a:off x="0" y="-8468"/>
            <a:ext cx="4724483" cy="6866467"/>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0 w 4716016"/>
              <a:gd name="connsiteY0" fmla="*/ 8467 h 6866467"/>
              <a:gd name="connsiteX1" fmla="*/ 2294467 w 4716016"/>
              <a:gd name="connsiteY1" fmla="*/ 0 h 6866467"/>
              <a:gd name="connsiteX2" fmla="*/ 4716016 w 4716016"/>
              <a:gd name="connsiteY2" fmla="*/ 8467 h 6866467"/>
              <a:gd name="connsiteX3" fmla="*/ 4716016 w 4716016"/>
              <a:gd name="connsiteY3" fmla="*/ 6866467 h 6866467"/>
              <a:gd name="connsiteX4" fmla="*/ 0 w 4716016"/>
              <a:gd name="connsiteY4" fmla="*/ 6866467 h 6866467"/>
              <a:gd name="connsiteX5" fmla="*/ 0 w 4716016"/>
              <a:gd name="connsiteY5" fmla="*/ 8467 h 6866467"/>
              <a:gd name="connsiteX0" fmla="*/ 0 w 4724483"/>
              <a:gd name="connsiteY0" fmla="*/ 8467 h 6866467"/>
              <a:gd name="connsiteX1" fmla="*/ 2294467 w 4724483"/>
              <a:gd name="connsiteY1" fmla="*/ 0 h 6866467"/>
              <a:gd name="connsiteX2" fmla="*/ 4724483 w 4724483"/>
              <a:gd name="connsiteY2" fmla="*/ 2286000 h 6866467"/>
              <a:gd name="connsiteX3" fmla="*/ 4716016 w 4724483"/>
              <a:gd name="connsiteY3" fmla="*/ 6866467 h 6866467"/>
              <a:gd name="connsiteX4" fmla="*/ 0 w 4724483"/>
              <a:gd name="connsiteY4" fmla="*/ 6866467 h 6866467"/>
              <a:gd name="connsiteX5" fmla="*/ 0 w 4724483"/>
              <a:gd name="connsiteY5" fmla="*/ 8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4483" h="6866467">
                <a:moveTo>
                  <a:pt x="0" y="8467"/>
                </a:moveTo>
                <a:lnTo>
                  <a:pt x="2294467" y="0"/>
                </a:lnTo>
                <a:lnTo>
                  <a:pt x="4724483" y="2286000"/>
                </a:lnTo>
                <a:cubicBezTo>
                  <a:pt x="4721661" y="3812822"/>
                  <a:pt x="4718838" y="5339645"/>
                  <a:pt x="4716016" y="6866467"/>
                </a:cubicBezTo>
                <a:lnTo>
                  <a:pt x="0" y="6866467"/>
                </a:lnTo>
                <a:lnTo>
                  <a:pt x="0" y="8467"/>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 Placeholder 2"/>
          <p:cNvSpPr>
            <a:spLocks noGrp="1"/>
          </p:cNvSpPr>
          <p:nvPr>
            <p:ph type="body" sz="quarter" idx="10" hasCustomPrompt="1"/>
          </p:nvPr>
        </p:nvSpPr>
        <p:spPr>
          <a:xfrm>
            <a:off x="684213" y="1700213"/>
            <a:ext cx="3311525" cy="576659"/>
          </a:xfrm>
          <a:prstGeom prst="rect">
            <a:avLst/>
          </a:prstGeom>
        </p:spPr>
        <p:txBody>
          <a:bodyPr/>
          <a:lstStyle>
            <a:lvl1pPr marL="0" indent="0" algn="ctr">
              <a:buNone/>
              <a:defRPr b="1" baseline="0">
                <a:solidFill>
                  <a:schemeClr val="bg1"/>
                </a:solidFill>
                <a:latin typeface="Nimbus Sans L" panose="02000503000000000000" pitchFamily="50" charset="0"/>
              </a:defRPr>
            </a:lvl1pPr>
          </a:lstStyle>
          <a:p>
            <a:pPr lvl="0"/>
            <a:r>
              <a:rPr lang="en-US" dirty="0" smtClean="0"/>
              <a:t>Click to add Section Name</a:t>
            </a:r>
          </a:p>
        </p:txBody>
      </p:sp>
    </p:spTree>
    <p:extLst>
      <p:ext uri="{BB962C8B-B14F-4D97-AF65-F5344CB8AC3E}">
        <p14:creationId xmlns:p14="http://schemas.microsoft.com/office/powerpoint/2010/main" val="218294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userDrawn="1"/>
        </p:nvGrpSpPr>
        <p:grpSpPr>
          <a:xfrm>
            <a:off x="4950443" y="2401979"/>
            <a:ext cx="3966300" cy="3326639"/>
            <a:chOff x="-5438906" y="-1134313"/>
            <a:chExt cx="11168694" cy="9367475"/>
          </a:xfrm>
        </p:grpSpPr>
        <p:grpSp>
          <p:nvGrpSpPr>
            <p:cNvPr id="3" name="Group 2"/>
            <p:cNvGrpSpPr/>
            <p:nvPr userDrawn="1"/>
          </p:nvGrpSpPr>
          <p:grpSpPr>
            <a:xfrm>
              <a:off x="-5437112" y="2387514"/>
              <a:ext cx="6120560" cy="2346968"/>
              <a:chOff x="-5437112" y="2387514"/>
              <a:chExt cx="6120560" cy="2346968"/>
            </a:xfrm>
          </p:grpSpPr>
          <p:grpSp>
            <p:nvGrpSpPr>
              <p:cNvPr id="105" name="Group 104"/>
              <p:cNvGrpSpPr/>
              <p:nvPr userDrawn="1"/>
            </p:nvGrpSpPr>
            <p:grpSpPr>
              <a:xfrm>
                <a:off x="-1404664" y="2387514"/>
                <a:ext cx="2088112" cy="2346968"/>
                <a:chOff x="-2377162" y="649984"/>
                <a:chExt cx="2088112" cy="2346968"/>
              </a:xfrm>
            </p:grpSpPr>
            <p:sp>
              <p:nvSpPr>
                <p:cNvPr id="114" name="Freeform 113"/>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5" name="Freeform 114"/>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6" name="Freeform 115"/>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06" name="Group 105"/>
              <p:cNvGrpSpPr/>
              <p:nvPr userDrawn="1"/>
            </p:nvGrpSpPr>
            <p:grpSpPr>
              <a:xfrm>
                <a:off x="-3420888" y="2387514"/>
                <a:ext cx="2088112" cy="2346968"/>
                <a:chOff x="-2377162" y="649984"/>
                <a:chExt cx="2088112" cy="2346968"/>
              </a:xfrm>
            </p:grpSpPr>
            <p:sp>
              <p:nvSpPr>
                <p:cNvPr id="111" name="Freeform 110"/>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 name="Freeform 111"/>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3" name="Freeform 112"/>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07" name="Group 106"/>
              <p:cNvGrpSpPr/>
              <p:nvPr userDrawn="1"/>
            </p:nvGrpSpPr>
            <p:grpSpPr>
              <a:xfrm>
                <a:off x="-5437112" y="2387514"/>
                <a:ext cx="2088112" cy="2346968"/>
                <a:chOff x="-2377162" y="649984"/>
                <a:chExt cx="2088112" cy="2346968"/>
              </a:xfrm>
            </p:grpSpPr>
            <p:sp>
              <p:nvSpPr>
                <p:cNvPr id="108" name="Freeform 107"/>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9" name="Freeform 108"/>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0" name="Freeform 109"/>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4" name="Group 3"/>
            <p:cNvGrpSpPr/>
            <p:nvPr userDrawn="1"/>
          </p:nvGrpSpPr>
          <p:grpSpPr>
            <a:xfrm>
              <a:off x="-5438560" y="649984"/>
              <a:ext cx="5112448" cy="2346968"/>
              <a:chOff x="-4429000" y="2387514"/>
              <a:chExt cx="5112448" cy="2346968"/>
            </a:xfrm>
          </p:grpSpPr>
          <p:grpSp>
            <p:nvGrpSpPr>
              <p:cNvPr id="96" name="Group 95"/>
              <p:cNvGrpSpPr/>
              <p:nvPr userDrawn="1"/>
            </p:nvGrpSpPr>
            <p:grpSpPr>
              <a:xfrm>
                <a:off x="-1404664" y="2387514"/>
                <a:ext cx="2088112" cy="2346968"/>
                <a:chOff x="-2377162" y="649984"/>
                <a:chExt cx="2088112" cy="2346968"/>
              </a:xfrm>
            </p:grpSpPr>
            <p:sp>
              <p:nvSpPr>
                <p:cNvPr id="102" name="Freeform 101"/>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3" name="Freeform 102"/>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4" name="Freeform 103"/>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97" name="Group 96"/>
              <p:cNvGrpSpPr/>
              <p:nvPr userDrawn="1"/>
            </p:nvGrpSpPr>
            <p:grpSpPr>
              <a:xfrm>
                <a:off x="-3420888" y="2387514"/>
                <a:ext cx="2088112" cy="2346968"/>
                <a:chOff x="-2377162" y="649984"/>
                <a:chExt cx="2088112" cy="2346968"/>
              </a:xfrm>
            </p:grpSpPr>
            <p:sp>
              <p:nvSpPr>
                <p:cNvPr id="99" name="Freeform 98"/>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0" name="Freeform 99"/>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1" name="Freeform 100"/>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98" name="Freeform 97"/>
              <p:cNvSpPr/>
              <p:nvPr userDrawn="1"/>
            </p:nvSpPr>
            <p:spPr>
              <a:xfrm rot="3600000" flipH="1">
                <a:off x="-4824999" y="2783513"/>
                <a:ext cx="1871999" cy="1080001"/>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5" name="Group 4"/>
            <p:cNvGrpSpPr/>
            <p:nvPr userDrawn="1"/>
          </p:nvGrpSpPr>
          <p:grpSpPr>
            <a:xfrm>
              <a:off x="-5438906" y="4138624"/>
              <a:ext cx="5112448" cy="2346968"/>
              <a:chOff x="-4429000" y="2387514"/>
              <a:chExt cx="5112448" cy="2346968"/>
            </a:xfrm>
          </p:grpSpPr>
          <p:grpSp>
            <p:nvGrpSpPr>
              <p:cNvPr id="87" name="Group 86"/>
              <p:cNvGrpSpPr/>
              <p:nvPr userDrawn="1"/>
            </p:nvGrpSpPr>
            <p:grpSpPr>
              <a:xfrm>
                <a:off x="-1404664" y="2387514"/>
                <a:ext cx="2088112" cy="2346968"/>
                <a:chOff x="-2377162" y="649984"/>
                <a:chExt cx="2088112" cy="2346968"/>
              </a:xfrm>
            </p:grpSpPr>
            <p:sp>
              <p:nvSpPr>
                <p:cNvPr id="93" name="Freeform 92"/>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4" name="Freeform 93"/>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5" name="Freeform 94"/>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88" name="Group 87"/>
              <p:cNvGrpSpPr/>
              <p:nvPr userDrawn="1"/>
            </p:nvGrpSpPr>
            <p:grpSpPr>
              <a:xfrm>
                <a:off x="-3420888" y="2387514"/>
                <a:ext cx="2088112" cy="2346968"/>
                <a:chOff x="-2377162" y="649984"/>
                <a:chExt cx="2088112" cy="2346968"/>
              </a:xfrm>
            </p:grpSpPr>
            <p:sp>
              <p:nvSpPr>
                <p:cNvPr id="90" name="Freeform 89"/>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1" name="Freeform 90"/>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2" name="Freeform 91"/>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9" name="Freeform 88"/>
              <p:cNvSpPr/>
              <p:nvPr userDrawn="1"/>
            </p:nvSpPr>
            <p:spPr>
              <a:xfrm rot="3600000" flipH="1">
                <a:off x="-4824999" y="2783513"/>
                <a:ext cx="1871999" cy="1080001"/>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 name="Group 5"/>
            <p:cNvGrpSpPr/>
            <p:nvPr userDrawn="1"/>
          </p:nvGrpSpPr>
          <p:grpSpPr>
            <a:xfrm>
              <a:off x="-5437995" y="-1105532"/>
              <a:ext cx="6120560" cy="2346968"/>
              <a:chOff x="-5437112" y="2387514"/>
              <a:chExt cx="6120560" cy="2346968"/>
            </a:xfrm>
          </p:grpSpPr>
          <p:grpSp>
            <p:nvGrpSpPr>
              <p:cNvPr id="75" name="Group 74"/>
              <p:cNvGrpSpPr/>
              <p:nvPr userDrawn="1"/>
            </p:nvGrpSpPr>
            <p:grpSpPr>
              <a:xfrm>
                <a:off x="-1404664" y="2387514"/>
                <a:ext cx="2088112" cy="2346968"/>
                <a:chOff x="-2377162" y="649984"/>
                <a:chExt cx="2088112" cy="2346968"/>
              </a:xfrm>
            </p:grpSpPr>
            <p:sp>
              <p:nvSpPr>
                <p:cNvPr id="84" name="Freeform 83"/>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5" name="Freeform 84"/>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6" name="Freeform 85"/>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76" name="Group 75"/>
              <p:cNvGrpSpPr/>
              <p:nvPr userDrawn="1"/>
            </p:nvGrpSpPr>
            <p:grpSpPr>
              <a:xfrm>
                <a:off x="-3420888" y="2387514"/>
                <a:ext cx="2088112" cy="2346968"/>
                <a:chOff x="-2377162" y="649984"/>
                <a:chExt cx="2088112" cy="2346968"/>
              </a:xfrm>
            </p:grpSpPr>
            <p:sp>
              <p:nvSpPr>
                <p:cNvPr id="81" name="Freeform 80"/>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2" name="Freeform 81"/>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3" name="Freeform 82"/>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77" name="Group 76"/>
              <p:cNvGrpSpPr/>
              <p:nvPr userDrawn="1"/>
            </p:nvGrpSpPr>
            <p:grpSpPr>
              <a:xfrm>
                <a:off x="-5437112" y="2387514"/>
                <a:ext cx="2088112" cy="2346968"/>
                <a:chOff x="-2377162" y="649984"/>
                <a:chExt cx="2088112" cy="2346968"/>
              </a:xfrm>
            </p:grpSpPr>
            <p:sp>
              <p:nvSpPr>
                <p:cNvPr id="78" name="Freeform 77"/>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9" name="Freeform 78"/>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0" name="Freeform 79"/>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7" name="Group 6"/>
            <p:cNvGrpSpPr/>
            <p:nvPr userDrawn="1"/>
          </p:nvGrpSpPr>
          <p:grpSpPr>
            <a:xfrm>
              <a:off x="-5438341" y="5886194"/>
              <a:ext cx="6120560" cy="2346968"/>
              <a:chOff x="-5437112" y="2387514"/>
              <a:chExt cx="6120560" cy="2346968"/>
            </a:xfrm>
          </p:grpSpPr>
          <p:grpSp>
            <p:nvGrpSpPr>
              <p:cNvPr id="63" name="Group 62"/>
              <p:cNvGrpSpPr/>
              <p:nvPr userDrawn="1"/>
            </p:nvGrpSpPr>
            <p:grpSpPr>
              <a:xfrm>
                <a:off x="-1404664" y="2387514"/>
                <a:ext cx="2088112" cy="2346968"/>
                <a:chOff x="-2377162" y="649984"/>
                <a:chExt cx="2088112" cy="2346968"/>
              </a:xfrm>
            </p:grpSpPr>
            <p:sp>
              <p:nvSpPr>
                <p:cNvPr id="72" name="Freeform 71"/>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Freeform 72"/>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Freeform 73"/>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4" name="Group 63"/>
              <p:cNvGrpSpPr/>
              <p:nvPr userDrawn="1"/>
            </p:nvGrpSpPr>
            <p:grpSpPr>
              <a:xfrm>
                <a:off x="-3420888" y="2387514"/>
                <a:ext cx="2088112" cy="2346968"/>
                <a:chOff x="-2377162" y="649984"/>
                <a:chExt cx="2088112" cy="2346968"/>
              </a:xfrm>
            </p:grpSpPr>
            <p:sp>
              <p:nvSpPr>
                <p:cNvPr id="69" name="Freeform 68"/>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0" name="Freeform 69"/>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1" name="Freeform 70"/>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5" name="Group 64"/>
              <p:cNvGrpSpPr/>
              <p:nvPr userDrawn="1"/>
            </p:nvGrpSpPr>
            <p:grpSpPr>
              <a:xfrm>
                <a:off x="-5437112" y="2387514"/>
                <a:ext cx="2088112" cy="2346968"/>
                <a:chOff x="-2377162" y="649984"/>
                <a:chExt cx="2088112" cy="2346968"/>
              </a:xfrm>
            </p:grpSpPr>
            <p:sp>
              <p:nvSpPr>
                <p:cNvPr id="66" name="Freeform 65"/>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7" name="Freeform 66"/>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8" name="Freeform 67"/>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8" name="Group 7"/>
            <p:cNvGrpSpPr/>
            <p:nvPr userDrawn="1"/>
          </p:nvGrpSpPr>
          <p:grpSpPr>
            <a:xfrm>
              <a:off x="617340" y="2358733"/>
              <a:ext cx="5112448" cy="2346968"/>
              <a:chOff x="-5437112" y="2387514"/>
              <a:chExt cx="5112448" cy="2346968"/>
            </a:xfrm>
          </p:grpSpPr>
          <p:sp>
            <p:nvSpPr>
              <p:cNvPr id="54" name="Freeform 53"/>
              <p:cNvSpPr/>
              <p:nvPr userDrawn="1"/>
            </p:nvSpPr>
            <p:spPr>
              <a:xfrm rot="18000000">
                <a:off x="-1800664" y="2783513"/>
                <a:ext cx="1871999" cy="1080001"/>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55" name="Group 54"/>
              <p:cNvGrpSpPr/>
              <p:nvPr userDrawn="1"/>
            </p:nvGrpSpPr>
            <p:grpSpPr>
              <a:xfrm>
                <a:off x="-3420888" y="2387514"/>
                <a:ext cx="2088112" cy="2346968"/>
                <a:chOff x="-2377162" y="649984"/>
                <a:chExt cx="2088112" cy="2346968"/>
              </a:xfrm>
            </p:grpSpPr>
            <p:sp>
              <p:nvSpPr>
                <p:cNvPr id="60" name="Freeform 59"/>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Freeform 60"/>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2" name="Freeform 61"/>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56" name="Group 55"/>
              <p:cNvGrpSpPr/>
              <p:nvPr userDrawn="1"/>
            </p:nvGrpSpPr>
            <p:grpSpPr>
              <a:xfrm>
                <a:off x="-5437112" y="2387514"/>
                <a:ext cx="2088112" cy="2346968"/>
                <a:chOff x="-2377162" y="649984"/>
                <a:chExt cx="2088112" cy="2346968"/>
              </a:xfrm>
            </p:grpSpPr>
            <p:sp>
              <p:nvSpPr>
                <p:cNvPr id="57" name="Freeform 56"/>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Freeform 57"/>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Freeform 58"/>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9" name="Group 8"/>
            <p:cNvGrpSpPr/>
            <p:nvPr userDrawn="1"/>
          </p:nvGrpSpPr>
          <p:grpSpPr>
            <a:xfrm>
              <a:off x="-392220" y="621203"/>
              <a:ext cx="6120560" cy="2346968"/>
              <a:chOff x="-5437112" y="2387514"/>
              <a:chExt cx="6120560" cy="2346968"/>
            </a:xfrm>
          </p:grpSpPr>
          <p:grpSp>
            <p:nvGrpSpPr>
              <p:cNvPr id="42" name="Group 41"/>
              <p:cNvGrpSpPr/>
              <p:nvPr userDrawn="1"/>
            </p:nvGrpSpPr>
            <p:grpSpPr>
              <a:xfrm>
                <a:off x="-1404664" y="2387514"/>
                <a:ext cx="2088112" cy="2346968"/>
                <a:chOff x="-2377162" y="649984"/>
                <a:chExt cx="2088112" cy="2346968"/>
              </a:xfrm>
            </p:grpSpPr>
            <p:sp>
              <p:nvSpPr>
                <p:cNvPr id="51" name="Freeform 50"/>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2" name="Freeform 51"/>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Freeform 52"/>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3" name="Group 42"/>
              <p:cNvGrpSpPr/>
              <p:nvPr userDrawn="1"/>
            </p:nvGrpSpPr>
            <p:grpSpPr>
              <a:xfrm>
                <a:off x="-3420888" y="2387514"/>
                <a:ext cx="2088112" cy="2346968"/>
                <a:chOff x="-2377162" y="649984"/>
                <a:chExt cx="2088112" cy="2346968"/>
              </a:xfrm>
            </p:grpSpPr>
            <p:sp>
              <p:nvSpPr>
                <p:cNvPr id="48" name="Freeform 47"/>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9" name="Freeform 48"/>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Freeform 49"/>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4" name="Group 43"/>
              <p:cNvGrpSpPr/>
              <p:nvPr userDrawn="1"/>
            </p:nvGrpSpPr>
            <p:grpSpPr>
              <a:xfrm>
                <a:off x="-5437112" y="2387514"/>
                <a:ext cx="2088112" cy="2346968"/>
                <a:chOff x="-2377162" y="649984"/>
                <a:chExt cx="2088112" cy="2346968"/>
              </a:xfrm>
            </p:grpSpPr>
            <p:sp>
              <p:nvSpPr>
                <p:cNvPr id="45" name="Freeform 44"/>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Freeform 45"/>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Freeform 46"/>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10" name="Group 9"/>
            <p:cNvGrpSpPr/>
            <p:nvPr userDrawn="1"/>
          </p:nvGrpSpPr>
          <p:grpSpPr>
            <a:xfrm>
              <a:off x="-392566" y="4109843"/>
              <a:ext cx="6120560" cy="2346968"/>
              <a:chOff x="-5437112" y="2387514"/>
              <a:chExt cx="6120560" cy="2346968"/>
            </a:xfrm>
          </p:grpSpPr>
          <p:grpSp>
            <p:nvGrpSpPr>
              <p:cNvPr id="30" name="Group 29"/>
              <p:cNvGrpSpPr/>
              <p:nvPr userDrawn="1"/>
            </p:nvGrpSpPr>
            <p:grpSpPr>
              <a:xfrm>
                <a:off x="-1404664" y="2387514"/>
                <a:ext cx="2088112" cy="2346968"/>
                <a:chOff x="-2377162" y="649984"/>
                <a:chExt cx="2088112" cy="2346968"/>
              </a:xfrm>
            </p:grpSpPr>
            <p:sp>
              <p:nvSpPr>
                <p:cNvPr id="39" name="Freeform 38"/>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Freeform 39"/>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Freeform 40"/>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1" name="Group 30"/>
              <p:cNvGrpSpPr/>
              <p:nvPr userDrawn="1"/>
            </p:nvGrpSpPr>
            <p:grpSpPr>
              <a:xfrm>
                <a:off x="-3420888" y="2387514"/>
                <a:ext cx="2088112" cy="2346968"/>
                <a:chOff x="-2377162" y="649984"/>
                <a:chExt cx="2088112" cy="2346968"/>
              </a:xfrm>
            </p:grpSpPr>
            <p:sp>
              <p:nvSpPr>
                <p:cNvPr id="36" name="Freeform 35"/>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Freeform 36"/>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Freeform 37"/>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2" name="Group 31"/>
              <p:cNvGrpSpPr/>
              <p:nvPr userDrawn="1"/>
            </p:nvGrpSpPr>
            <p:grpSpPr>
              <a:xfrm>
                <a:off x="-5437112" y="2387514"/>
                <a:ext cx="2088112" cy="2346968"/>
                <a:chOff x="-2377162" y="649984"/>
                <a:chExt cx="2088112" cy="2346968"/>
              </a:xfrm>
            </p:grpSpPr>
            <p:sp>
              <p:nvSpPr>
                <p:cNvPr id="33" name="Freeform 32"/>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Freeform 33"/>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Freeform 34"/>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11" name="Group 10"/>
            <p:cNvGrpSpPr/>
            <p:nvPr userDrawn="1"/>
          </p:nvGrpSpPr>
          <p:grpSpPr>
            <a:xfrm>
              <a:off x="616457" y="-1134313"/>
              <a:ext cx="4104336" cy="2346968"/>
              <a:chOff x="-5437112" y="2387514"/>
              <a:chExt cx="4104336" cy="2346968"/>
            </a:xfrm>
          </p:grpSpPr>
          <p:grpSp>
            <p:nvGrpSpPr>
              <p:cNvPr id="22" name="Group 21"/>
              <p:cNvGrpSpPr/>
              <p:nvPr userDrawn="1"/>
            </p:nvGrpSpPr>
            <p:grpSpPr>
              <a:xfrm>
                <a:off x="-3420888" y="2387514"/>
                <a:ext cx="2088112" cy="2346968"/>
                <a:chOff x="-2377162" y="649984"/>
                <a:chExt cx="2088112" cy="2346968"/>
              </a:xfrm>
            </p:grpSpPr>
            <p:sp>
              <p:nvSpPr>
                <p:cNvPr id="27" name="Freeform 26"/>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Freeform 27"/>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Freeform 28"/>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3" name="Group 22"/>
              <p:cNvGrpSpPr/>
              <p:nvPr userDrawn="1"/>
            </p:nvGrpSpPr>
            <p:grpSpPr>
              <a:xfrm>
                <a:off x="-5437112" y="2387514"/>
                <a:ext cx="2088112" cy="2346968"/>
                <a:chOff x="-2377162" y="649984"/>
                <a:chExt cx="2088112" cy="2346968"/>
              </a:xfrm>
            </p:grpSpPr>
            <p:sp>
              <p:nvSpPr>
                <p:cNvPr id="24" name="Freeform 23"/>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Freeform 24"/>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Freeform 25"/>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12" name="Group 11"/>
            <p:cNvGrpSpPr/>
            <p:nvPr userDrawn="1"/>
          </p:nvGrpSpPr>
          <p:grpSpPr>
            <a:xfrm>
              <a:off x="616111" y="5857413"/>
              <a:ext cx="5112448" cy="2346968"/>
              <a:chOff x="-5437112" y="2387514"/>
              <a:chExt cx="5112448" cy="2346968"/>
            </a:xfrm>
          </p:grpSpPr>
          <p:sp>
            <p:nvSpPr>
              <p:cNvPr id="13" name="Freeform 12"/>
              <p:cNvSpPr/>
              <p:nvPr userDrawn="1"/>
            </p:nvSpPr>
            <p:spPr>
              <a:xfrm rot="18000000">
                <a:off x="-1800664" y="2783513"/>
                <a:ext cx="1871999" cy="1080001"/>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4" name="Group 13"/>
              <p:cNvGrpSpPr/>
              <p:nvPr userDrawn="1"/>
            </p:nvGrpSpPr>
            <p:grpSpPr>
              <a:xfrm>
                <a:off x="-3420888" y="2387514"/>
                <a:ext cx="2088112" cy="2346968"/>
                <a:chOff x="-2377162" y="649984"/>
                <a:chExt cx="2088112" cy="2346968"/>
              </a:xfrm>
            </p:grpSpPr>
            <p:sp>
              <p:nvSpPr>
                <p:cNvPr id="19" name="Freeform 18"/>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Freeform 19"/>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Freeform 20"/>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5" name="Group 14"/>
              <p:cNvGrpSpPr/>
              <p:nvPr userDrawn="1"/>
            </p:nvGrpSpPr>
            <p:grpSpPr>
              <a:xfrm>
                <a:off x="-5437112" y="2387514"/>
                <a:ext cx="2088112" cy="2346968"/>
                <a:chOff x="-2377162" y="649984"/>
                <a:chExt cx="2088112" cy="2346968"/>
              </a:xfrm>
            </p:grpSpPr>
            <p:sp>
              <p:nvSpPr>
                <p:cNvPr id="16" name="Freeform 15"/>
                <p:cNvSpPr/>
                <p:nvPr userDrawn="1"/>
              </p:nvSpPr>
              <p:spPr>
                <a:xfrm rot="18000000">
                  <a:off x="-2773162" y="1045984"/>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Freeform 16"/>
                <p:cNvSpPr/>
                <p:nvPr userDrawn="1"/>
              </p:nvSpPr>
              <p:spPr>
                <a:xfrm>
                  <a:off x="-2269452" y="1916952"/>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Freeform 17"/>
                <p:cNvSpPr/>
                <p:nvPr userDrawn="1"/>
              </p:nvSpPr>
              <p:spPr>
                <a:xfrm rot="3600000" flipH="1">
                  <a:off x="-1765050" y="1045985"/>
                  <a:ext cx="1872000" cy="1080000"/>
                </a:xfrm>
                <a:custGeom>
                  <a:avLst/>
                  <a:gdLst>
                    <a:gd name="connsiteX0" fmla="*/ 942916 w 1885832"/>
                    <a:gd name="connsiteY0" fmla="*/ 0 h 1113068"/>
                    <a:gd name="connsiteX1" fmla="*/ 1885832 w 1885832"/>
                    <a:gd name="connsiteY1" fmla="*/ 556534 h 1113068"/>
                    <a:gd name="connsiteX2" fmla="*/ 942916 w 1885832"/>
                    <a:gd name="connsiteY2" fmla="*/ 1113068 h 1113068"/>
                    <a:gd name="connsiteX3" fmla="*/ 0 w 1885832"/>
                    <a:gd name="connsiteY3" fmla="*/ 556534 h 1113068"/>
                  </a:gdLst>
                  <a:ahLst/>
                  <a:cxnLst>
                    <a:cxn ang="0">
                      <a:pos x="connsiteX0" y="connsiteY0"/>
                    </a:cxn>
                    <a:cxn ang="0">
                      <a:pos x="connsiteX1" y="connsiteY1"/>
                    </a:cxn>
                    <a:cxn ang="0">
                      <a:pos x="connsiteX2" y="connsiteY2"/>
                    </a:cxn>
                    <a:cxn ang="0">
                      <a:pos x="connsiteX3" y="connsiteY3"/>
                    </a:cxn>
                  </a:cxnLst>
                  <a:rect l="l" t="t" r="r" b="b"/>
                  <a:pathLst>
                    <a:path w="1885832" h="1113068">
                      <a:moveTo>
                        <a:pt x="942916" y="0"/>
                      </a:moveTo>
                      <a:lnTo>
                        <a:pt x="1885832" y="556534"/>
                      </a:lnTo>
                      <a:lnTo>
                        <a:pt x="942916" y="1113068"/>
                      </a:lnTo>
                      <a:lnTo>
                        <a:pt x="0" y="556534"/>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spTree>
    <p:extLst>
      <p:ext uri="{BB962C8B-B14F-4D97-AF65-F5344CB8AC3E}">
        <p14:creationId xmlns:p14="http://schemas.microsoft.com/office/powerpoint/2010/main" val="370044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283239"/>
                </a:solidFill>
                <a:latin typeface="Source Sans Pro" panose="020B0503030403020204" pitchFamily="34" charset="0"/>
                <a:ea typeface="Source Sans Pro" panose="020B0503030403020204" pitchFamily="34" charset="0"/>
              </a:defRPr>
            </a:lvl1pPr>
            <a:lvl2pPr>
              <a:defRPr>
                <a:solidFill>
                  <a:srgbClr val="283239"/>
                </a:solidFill>
                <a:latin typeface="Source Sans Pro" panose="020B0503030403020204" pitchFamily="34" charset="0"/>
                <a:ea typeface="Source Sans Pro" panose="020B0503030403020204" pitchFamily="34" charset="0"/>
              </a:defRPr>
            </a:lvl2pPr>
            <a:lvl3pPr>
              <a:defRPr>
                <a:solidFill>
                  <a:srgbClr val="283239"/>
                </a:solidFill>
                <a:latin typeface="Source Sans Pro" panose="020B0503030403020204" pitchFamily="34" charset="0"/>
                <a:ea typeface="Source Sans Pro" panose="020B0503030403020204" pitchFamily="34" charset="0"/>
              </a:defRPr>
            </a:lvl3pPr>
            <a:lvl4pPr>
              <a:defRPr>
                <a:solidFill>
                  <a:srgbClr val="283239"/>
                </a:solidFill>
                <a:latin typeface="Source Sans Pro" panose="020B0503030403020204" pitchFamily="34" charset="0"/>
                <a:ea typeface="Source Sans Pro" panose="020B0503030403020204" pitchFamily="34" charset="0"/>
              </a:defRPr>
            </a:lvl4pPr>
            <a:lvl5pPr>
              <a:defRPr>
                <a:solidFill>
                  <a:srgbClr val="283239"/>
                </a:solidFill>
                <a:latin typeface="Source Sans Pro" panose="020B0503030403020204" pitchFamily="34" charset="0"/>
                <a:ea typeface="Source Sans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Title 1"/>
          <p:cNvSpPr>
            <a:spLocks noGrp="1"/>
          </p:cNvSpPr>
          <p:nvPr>
            <p:ph type="title"/>
          </p:nvPr>
        </p:nvSpPr>
        <p:spPr>
          <a:xfrm>
            <a:off x="457200" y="274638"/>
            <a:ext cx="8229600" cy="1143000"/>
          </a:xfrm>
          <a:prstGeom prst="rect">
            <a:avLst/>
          </a:prstGeom>
        </p:spPr>
        <p:txBody>
          <a:bodyPr/>
          <a:lstStyle>
            <a:lvl1pPr>
              <a:defRPr sz="3200" b="1">
                <a:solidFill>
                  <a:srgbClr val="283239"/>
                </a:solidFill>
                <a:latin typeface="Nimbus Sans L" panose="02000503000000000000" pitchFamily="50" charset="0"/>
              </a:defRPr>
            </a:lvl1pPr>
          </a:lstStyle>
          <a:p>
            <a:r>
              <a:rPr lang="en-US" dirty="0" smtClean="0"/>
              <a:t>Click to edit Master title style</a:t>
            </a:r>
            <a:endParaRPr lang="en-NZ" dirty="0"/>
          </a:p>
        </p:txBody>
      </p:sp>
      <p:pic>
        <p:nvPicPr>
          <p:cNvPr id="5" name="Picture 4"/>
          <p:cNvPicPr>
            <a:picLocks noChangeAspect="1"/>
          </p:cNvPicPr>
          <p:nvPr userDrawn="1"/>
        </p:nvPicPr>
        <p:blipFill>
          <a:blip r:embed="rId2"/>
          <a:stretch>
            <a:fillRect/>
          </a:stretch>
        </p:blipFill>
        <p:spPr>
          <a:xfrm>
            <a:off x="8301205" y="6012002"/>
            <a:ext cx="771189" cy="777736"/>
          </a:xfrm>
          <a:prstGeom prst="rect">
            <a:avLst/>
          </a:prstGeom>
        </p:spPr>
      </p:pic>
    </p:spTree>
    <p:extLst>
      <p:ext uri="{BB962C8B-B14F-4D97-AF65-F5344CB8AC3E}">
        <p14:creationId xmlns:p14="http://schemas.microsoft.com/office/powerpoint/2010/main" val="118197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200" b="1">
                <a:solidFill>
                  <a:srgbClr val="283239"/>
                </a:solidFill>
                <a:latin typeface="Nimbus Sans L" panose="02000503000000000000" pitchFamily="50" charset="0"/>
              </a:defRPr>
            </a:lvl1pPr>
          </a:lstStyle>
          <a:p>
            <a:r>
              <a:rPr lang="en-US" dirty="0" smtClean="0"/>
              <a:t>Click to edit Master title style</a:t>
            </a:r>
            <a:endParaRPr lang="en-NZ" dirty="0"/>
          </a:p>
        </p:txBody>
      </p:sp>
      <p:pic>
        <p:nvPicPr>
          <p:cNvPr id="3" name="Picture 2"/>
          <p:cNvPicPr>
            <a:picLocks noChangeAspect="1"/>
          </p:cNvPicPr>
          <p:nvPr userDrawn="1"/>
        </p:nvPicPr>
        <p:blipFill>
          <a:blip r:embed="rId2"/>
          <a:stretch>
            <a:fillRect/>
          </a:stretch>
        </p:blipFill>
        <p:spPr>
          <a:xfrm>
            <a:off x="8301205" y="6012002"/>
            <a:ext cx="771189" cy="777736"/>
          </a:xfrm>
          <a:prstGeom prst="rect">
            <a:avLst/>
          </a:prstGeom>
        </p:spPr>
      </p:pic>
    </p:spTree>
    <p:extLst>
      <p:ext uri="{BB962C8B-B14F-4D97-AF65-F5344CB8AC3E}">
        <p14:creationId xmlns:p14="http://schemas.microsoft.com/office/powerpoint/2010/main" val="420966833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283239"/>
                </a:solidFill>
                <a:latin typeface="Source Sans Pro" panose="020B0503030403020204" pitchFamily="34" charset="0"/>
                <a:ea typeface="Source Sans Pro" panose="020B0503030403020204" pitchFamily="34" charset="0"/>
              </a:defRPr>
            </a:lvl1pPr>
            <a:lvl2pPr>
              <a:defRPr sz="2400">
                <a:solidFill>
                  <a:srgbClr val="283239"/>
                </a:solidFill>
                <a:latin typeface="Source Sans Pro" panose="020B0503030403020204" pitchFamily="34" charset="0"/>
                <a:ea typeface="Source Sans Pro" panose="020B0503030403020204" pitchFamily="34" charset="0"/>
              </a:defRPr>
            </a:lvl2pPr>
            <a:lvl3pPr>
              <a:defRPr sz="2000">
                <a:solidFill>
                  <a:srgbClr val="283239"/>
                </a:solidFill>
                <a:latin typeface="Source Sans Pro" panose="020B0503030403020204" pitchFamily="34" charset="0"/>
                <a:ea typeface="Source Sans Pro" panose="020B0503030403020204" pitchFamily="34" charset="0"/>
              </a:defRPr>
            </a:lvl3pPr>
            <a:lvl4pPr>
              <a:defRPr sz="1800">
                <a:solidFill>
                  <a:srgbClr val="283239"/>
                </a:solidFill>
                <a:latin typeface="Source Sans Pro" panose="020B0503030403020204" pitchFamily="34" charset="0"/>
                <a:ea typeface="Source Sans Pro" panose="020B0503030403020204" pitchFamily="34" charset="0"/>
              </a:defRPr>
            </a:lvl4pPr>
            <a:lvl5pPr>
              <a:defRPr sz="1800">
                <a:solidFill>
                  <a:srgbClr val="283239"/>
                </a:solidFill>
                <a:latin typeface="Source Sans Pro" panose="020B0503030403020204" pitchFamily="34" charset="0"/>
                <a:ea typeface="Source Sans Pro" panose="020B0503030403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283239"/>
                </a:solidFill>
                <a:latin typeface="Source Sans Pro" panose="020B0503030403020204" pitchFamily="34" charset="0"/>
                <a:ea typeface="Source Sans Pro" panose="020B0503030403020204" pitchFamily="34" charset="0"/>
              </a:defRPr>
            </a:lvl1pPr>
            <a:lvl2pPr>
              <a:defRPr sz="2400">
                <a:solidFill>
                  <a:srgbClr val="283239"/>
                </a:solidFill>
                <a:latin typeface="Source Sans Pro" panose="020B0503030403020204" pitchFamily="34" charset="0"/>
                <a:ea typeface="Source Sans Pro" panose="020B0503030403020204" pitchFamily="34" charset="0"/>
              </a:defRPr>
            </a:lvl2pPr>
            <a:lvl3pPr>
              <a:defRPr sz="2000">
                <a:solidFill>
                  <a:srgbClr val="283239"/>
                </a:solidFill>
                <a:latin typeface="Source Sans Pro" panose="020B0503030403020204" pitchFamily="34" charset="0"/>
                <a:ea typeface="Source Sans Pro" panose="020B0503030403020204" pitchFamily="34" charset="0"/>
              </a:defRPr>
            </a:lvl3pPr>
            <a:lvl4pPr>
              <a:defRPr sz="1800">
                <a:solidFill>
                  <a:srgbClr val="283239"/>
                </a:solidFill>
                <a:latin typeface="Source Sans Pro" panose="020B0503030403020204" pitchFamily="34" charset="0"/>
                <a:ea typeface="Source Sans Pro" panose="020B0503030403020204" pitchFamily="34" charset="0"/>
              </a:defRPr>
            </a:lvl4pPr>
            <a:lvl5pPr>
              <a:defRPr sz="1800">
                <a:solidFill>
                  <a:srgbClr val="283239"/>
                </a:solidFill>
                <a:latin typeface="Source Sans Pro" panose="020B0503030403020204" pitchFamily="34" charset="0"/>
                <a:ea typeface="Source Sans Pro" panose="020B0503030403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Title 1"/>
          <p:cNvSpPr>
            <a:spLocks noGrp="1"/>
          </p:cNvSpPr>
          <p:nvPr>
            <p:ph type="title"/>
          </p:nvPr>
        </p:nvSpPr>
        <p:spPr>
          <a:xfrm>
            <a:off x="457200" y="274638"/>
            <a:ext cx="8229600" cy="1143000"/>
          </a:xfrm>
          <a:prstGeom prst="rect">
            <a:avLst/>
          </a:prstGeom>
        </p:spPr>
        <p:txBody>
          <a:bodyPr/>
          <a:lstStyle>
            <a:lvl1pPr>
              <a:defRPr sz="3200" b="1">
                <a:solidFill>
                  <a:srgbClr val="283239"/>
                </a:solidFill>
                <a:latin typeface="Nimbus Sans L" panose="02000503000000000000" pitchFamily="50" charset="0"/>
              </a:defRPr>
            </a:lvl1pPr>
          </a:lstStyle>
          <a:p>
            <a:r>
              <a:rPr lang="en-US" dirty="0" smtClean="0"/>
              <a:t>Click to edit Master title style</a:t>
            </a:r>
            <a:endParaRPr lang="en-NZ" dirty="0"/>
          </a:p>
        </p:txBody>
      </p:sp>
      <p:pic>
        <p:nvPicPr>
          <p:cNvPr id="2" name="Picture 1"/>
          <p:cNvPicPr>
            <a:picLocks noChangeAspect="1"/>
          </p:cNvPicPr>
          <p:nvPr userDrawn="1"/>
        </p:nvPicPr>
        <p:blipFill>
          <a:blip r:embed="rId2"/>
          <a:stretch>
            <a:fillRect/>
          </a:stretch>
        </p:blipFill>
        <p:spPr>
          <a:xfrm>
            <a:off x="8301205" y="6012002"/>
            <a:ext cx="771189" cy="777736"/>
          </a:xfrm>
          <a:prstGeom prst="rect">
            <a:avLst/>
          </a:prstGeom>
        </p:spPr>
      </p:pic>
    </p:spTree>
    <p:extLst>
      <p:ext uri="{BB962C8B-B14F-4D97-AF65-F5344CB8AC3E}">
        <p14:creationId xmlns:p14="http://schemas.microsoft.com/office/powerpoint/2010/main" val="189265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283239"/>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4898" y="2313145"/>
            <a:ext cx="4040188" cy="3951288"/>
          </a:xfrm>
          <a:prstGeom prst="rect">
            <a:avLst/>
          </a:prstGeom>
        </p:spPr>
        <p:txBody>
          <a:bodyPr/>
          <a:lstStyle>
            <a:lvl1pPr>
              <a:defRPr sz="2400">
                <a:solidFill>
                  <a:srgbClr val="283239"/>
                </a:solidFill>
                <a:latin typeface="Source Sans Pro" panose="020B0503030403020204" pitchFamily="34" charset="0"/>
                <a:ea typeface="Source Sans Pro" panose="020B0503030403020204" pitchFamily="34" charset="0"/>
              </a:defRPr>
            </a:lvl1pPr>
            <a:lvl2pPr>
              <a:defRPr sz="2000">
                <a:solidFill>
                  <a:srgbClr val="283239"/>
                </a:solidFill>
                <a:latin typeface="Source Sans Pro" panose="020B0503030403020204" pitchFamily="34" charset="0"/>
                <a:ea typeface="Source Sans Pro" panose="020B0503030403020204" pitchFamily="34" charset="0"/>
              </a:defRPr>
            </a:lvl2pPr>
            <a:lvl3pPr>
              <a:defRPr sz="1800">
                <a:solidFill>
                  <a:srgbClr val="283239"/>
                </a:solidFill>
                <a:latin typeface="Source Sans Pro" panose="020B0503030403020204" pitchFamily="34" charset="0"/>
                <a:ea typeface="Source Sans Pro" panose="020B0503030403020204" pitchFamily="34" charset="0"/>
              </a:defRPr>
            </a:lvl3pPr>
            <a:lvl4pPr>
              <a:defRPr sz="1600">
                <a:solidFill>
                  <a:srgbClr val="283239"/>
                </a:solidFill>
                <a:latin typeface="Source Sans Pro" panose="020B0503030403020204" pitchFamily="34" charset="0"/>
                <a:ea typeface="Source Sans Pro" panose="020B0503030403020204" pitchFamily="34" charset="0"/>
              </a:defRPr>
            </a:lvl4pPr>
            <a:lvl5pPr>
              <a:defRPr sz="1600">
                <a:solidFill>
                  <a:srgbClr val="283239"/>
                </a:solidFill>
                <a:latin typeface="Source Sans Pro" panose="020B0503030403020204" pitchFamily="34" charset="0"/>
                <a:ea typeface="Source Sans Pro" panose="020B0503030403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283239"/>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283239"/>
                </a:solidFill>
                <a:latin typeface="Source Sans Pro" panose="020B0503030403020204" pitchFamily="34" charset="0"/>
                <a:ea typeface="Source Sans Pro" panose="020B0503030403020204" pitchFamily="34" charset="0"/>
              </a:defRPr>
            </a:lvl1pPr>
            <a:lvl2pPr>
              <a:defRPr sz="2000">
                <a:solidFill>
                  <a:srgbClr val="283239"/>
                </a:solidFill>
                <a:latin typeface="Source Sans Pro" panose="020B0503030403020204" pitchFamily="34" charset="0"/>
                <a:ea typeface="Source Sans Pro" panose="020B0503030403020204" pitchFamily="34" charset="0"/>
              </a:defRPr>
            </a:lvl2pPr>
            <a:lvl3pPr>
              <a:defRPr sz="1800">
                <a:solidFill>
                  <a:srgbClr val="283239"/>
                </a:solidFill>
                <a:latin typeface="Source Sans Pro" panose="020B0503030403020204" pitchFamily="34" charset="0"/>
                <a:ea typeface="Source Sans Pro" panose="020B0503030403020204" pitchFamily="34" charset="0"/>
              </a:defRPr>
            </a:lvl3pPr>
            <a:lvl4pPr>
              <a:defRPr sz="1600">
                <a:solidFill>
                  <a:srgbClr val="283239"/>
                </a:solidFill>
                <a:latin typeface="Source Sans Pro" panose="020B0503030403020204" pitchFamily="34" charset="0"/>
                <a:ea typeface="Source Sans Pro" panose="020B0503030403020204" pitchFamily="34" charset="0"/>
              </a:defRPr>
            </a:lvl4pPr>
            <a:lvl5pPr>
              <a:defRPr sz="1600">
                <a:solidFill>
                  <a:srgbClr val="283239"/>
                </a:solidFill>
                <a:latin typeface="Source Sans Pro" panose="020B0503030403020204" pitchFamily="34" charset="0"/>
                <a:ea typeface="Source Sans Pro" panose="020B0503030403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Title 1"/>
          <p:cNvSpPr>
            <a:spLocks noGrp="1"/>
          </p:cNvSpPr>
          <p:nvPr>
            <p:ph type="title"/>
          </p:nvPr>
        </p:nvSpPr>
        <p:spPr>
          <a:xfrm>
            <a:off x="457200" y="274638"/>
            <a:ext cx="8229600" cy="1143000"/>
          </a:xfrm>
          <a:prstGeom prst="rect">
            <a:avLst/>
          </a:prstGeom>
        </p:spPr>
        <p:txBody>
          <a:bodyPr/>
          <a:lstStyle>
            <a:lvl1pPr>
              <a:defRPr sz="3200" b="1">
                <a:solidFill>
                  <a:srgbClr val="283239"/>
                </a:solidFill>
                <a:latin typeface="Nimbus Sans L" panose="02000503000000000000" pitchFamily="50" charset="0"/>
              </a:defRPr>
            </a:lvl1pPr>
          </a:lstStyle>
          <a:p>
            <a:r>
              <a:rPr lang="en-US" dirty="0" smtClean="0"/>
              <a:t>Click to edit Master title style</a:t>
            </a:r>
            <a:endParaRPr lang="en-NZ" dirty="0"/>
          </a:p>
        </p:txBody>
      </p:sp>
      <p:pic>
        <p:nvPicPr>
          <p:cNvPr id="8" name="Picture 7"/>
          <p:cNvPicPr>
            <a:picLocks noChangeAspect="1"/>
          </p:cNvPicPr>
          <p:nvPr userDrawn="1"/>
        </p:nvPicPr>
        <p:blipFill>
          <a:blip r:embed="rId2"/>
          <a:stretch>
            <a:fillRect/>
          </a:stretch>
        </p:blipFill>
        <p:spPr>
          <a:xfrm>
            <a:off x="8301205" y="6012002"/>
            <a:ext cx="771189" cy="777736"/>
          </a:xfrm>
          <a:prstGeom prst="rect">
            <a:avLst/>
          </a:prstGeom>
        </p:spPr>
      </p:pic>
    </p:spTree>
    <p:extLst>
      <p:ext uri="{BB962C8B-B14F-4D97-AF65-F5344CB8AC3E}">
        <p14:creationId xmlns:p14="http://schemas.microsoft.com/office/powerpoint/2010/main" val="297270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a:prstGeom prst="rect">
            <a:avLst/>
          </a:prstGeom>
        </p:spPr>
        <p:txBody>
          <a:bodyPr/>
          <a:lstStyle>
            <a:lvl1pPr>
              <a:defRPr sz="3200" b="1">
                <a:solidFill>
                  <a:srgbClr val="283239"/>
                </a:solidFill>
                <a:latin typeface="Nimbus Sans L" panose="02000503000000000000" pitchFamily="50" charset="0"/>
              </a:defRPr>
            </a:lvl1pPr>
          </a:lstStyle>
          <a:p>
            <a:r>
              <a:rPr lang="en-US" dirty="0" smtClean="0"/>
              <a:t>Click to edit Master title style</a:t>
            </a:r>
            <a:endParaRPr lang="en-NZ" dirty="0"/>
          </a:p>
        </p:txBody>
      </p:sp>
      <p:pic>
        <p:nvPicPr>
          <p:cNvPr id="4" name="Picture 3"/>
          <p:cNvPicPr>
            <a:picLocks noChangeAspect="1"/>
          </p:cNvPicPr>
          <p:nvPr userDrawn="1"/>
        </p:nvPicPr>
        <p:blipFill>
          <a:blip r:embed="rId2"/>
          <a:stretch>
            <a:fillRect/>
          </a:stretch>
        </p:blipFill>
        <p:spPr>
          <a:xfrm>
            <a:off x="8301205" y="6012002"/>
            <a:ext cx="771189" cy="777736"/>
          </a:xfrm>
          <a:prstGeom prst="rect">
            <a:avLst/>
          </a:prstGeom>
        </p:spPr>
      </p:pic>
    </p:spTree>
    <p:extLst>
      <p:ext uri="{BB962C8B-B14F-4D97-AF65-F5344CB8AC3E}">
        <p14:creationId xmlns:p14="http://schemas.microsoft.com/office/powerpoint/2010/main" val="155291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1690777" y="0"/>
            <a:ext cx="2665563" cy="157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4"/>
          <p:cNvSpPr/>
          <p:nvPr userDrawn="1"/>
        </p:nvSpPr>
        <p:spPr>
          <a:xfrm>
            <a:off x="0" y="-8468"/>
            <a:ext cx="4724483" cy="6866467"/>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0 w 4716016"/>
              <a:gd name="connsiteY0" fmla="*/ 8467 h 6866467"/>
              <a:gd name="connsiteX1" fmla="*/ 2294467 w 4716016"/>
              <a:gd name="connsiteY1" fmla="*/ 0 h 6866467"/>
              <a:gd name="connsiteX2" fmla="*/ 4716016 w 4716016"/>
              <a:gd name="connsiteY2" fmla="*/ 8467 h 6866467"/>
              <a:gd name="connsiteX3" fmla="*/ 4716016 w 4716016"/>
              <a:gd name="connsiteY3" fmla="*/ 6866467 h 6866467"/>
              <a:gd name="connsiteX4" fmla="*/ 0 w 4716016"/>
              <a:gd name="connsiteY4" fmla="*/ 6866467 h 6866467"/>
              <a:gd name="connsiteX5" fmla="*/ 0 w 4716016"/>
              <a:gd name="connsiteY5" fmla="*/ 8467 h 6866467"/>
              <a:gd name="connsiteX0" fmla="*/ 0 w 4724483"/>
              <a:gd name="connsiteY0" fmla="*/ 8467 h 6866467"/>
              <a:gd name="connsiteX1" fmla="*/ 2294467 w 4724483"/>
              <a:gd name="connsiteY1" fmla="*/ 0 h 6866467"/>
              <a:gd name="connsiteX2" fmla="*/ 4724483 w 4724483"/>
              <a:gd name="connsiteY2" fmla="*/ 2286000 h 6866467"/>
              <a:gd name="connsiteX3" fmla="*/ 4716016 w 4724483"/>
              <a:gd name="connsiteY3" fmla="*/ 6866467 h 6866467"/>
              <a:gd name="connsiteX4" fmla="*/ 0 w 4724483"/>
              <a:gd name="connsiteY4" fmla="*/ 6866467 h 6866467"/>
              <a:gd name="connsiteX5" fmla="*/ 0 w 4724483"/>
              <a:gd name="connsiteY5" fmla="*/ 8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4483" h="6866467">
                <a:moveTo>
                  <a:pt x="0" y="8467"/>
                </a:moveTo>
                <a:lnTo>
                  <a:pt x="2294467" y="0"/>
                </a:lnTo>
                <a:lnTo>
                  <a:pt x="4724483" y="2286000"/>
                </a:lnTo>
                <a:cubicBezTo>
                  <a:pt x="4721661" y="3812822"/>
                  <a:pt x="4718838" y="5339645"/>
                  <a:pt x="4716016" y="6866467"/>
                </a:cubicBezTo>
                <a:lnTo>
                  <a:pt x="0" y="6866467"/>
                </a:lnTo>
                <a:lnTo>
                  <a:pt x="0" y="8467"/>
                </a:lnTo>
                <a:close/>
              </a:path>
            </a:pathLst>
          </a:cu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1"/>
          <a:stretch/>
        </p:blipFill>
        <p:spPr>
          <a:xfrm>
            <a:off x="4719601" y="5828408"/>
            <a:ext cx="4427984" cy="102959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5628829"/>
            <a:ext cx="1428750" cy="1428750"/>
          </a:xfrm>
          <a:prstGeom prst="rect">
            <a:avLst/>
          </a:prstGeom>
        </p:spPr>
      </p:pic>
      <p:sp>
        <p:nvSpPr>
          <p:cNvPr id="3" name="Text Placeholder 2"/>
          <p:cNvSpPr>
            <a:spLocks noGrp="1"/>
          </p:cNvSpPr>
          <p:nvPr>
            <p:ph type="body" sz="quarter" idx="10" hasCustomPrompt="1"/>
          </p:nvPr>
        </p:nvSpPr>
        <p:spPr>
          <a:xfrm>
            <a:off x="684213" y="1700213"/>
            <a:ext cx="3311525" cy="576659"/>
          </a:xfrm>
          <a:prstGeom prst="rect">
            <a:avLst/>
          </a:prstGeom>
        </p:spPr>
        <p:txBody>
          <a:bodyPr/>
          <a:lstStyle>
            <a:lvl1pPr marL="0" indent="0" algn="ctr">
              <a:buNone/>
              <a:defRPr b="1" baseline="0">
                <a:solidFill>
                  <a:schemeClr val="bg1"/>
                </a:solidFill>
                <a:latin typeface="Nimbus Sans L" panose="02000503000000000000" pitchFamily="50" charset="0"/>
              </a:defRPr>
            </a:lvl1pPr>
          </a:lstStyle>
          <a:p>
            <a:pPr lvl="0"/>
            <a:r>
              <a:rPr lang="en-US" dirty="0" smtClean="0"/>
              <a:t>Click to add Section Name</a:t>
            </a:r>
          </a:p>
        </p:txBody>
      </p:sp>
    </p:spTree>
    <p:extLst>
      <p:ext uri="{BB962C8B-B14F-4D97-AF65-F5344CB8AC3E}">
        <p14:creationId xmlns:p14="http://schemas.microsoft.com/office/powerpoint/2010/main" val="181468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Rectangle 5"/>
          <p:cNvSpPr/>
          <p:nvPr userDrawn="1"/>
        </p:nvSpPr>
        <p:spPr>
          <a:xfrm>
            <a:off x="1690777" y="0"/>
            <a:ext cx="2665563" cy="157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4"/>
          <p:cNvSpPr/>
          <p:nvPr userDrawn="1"/>
        </p:nvSpPr>
        <p:spPr>
          <a:xfrm>
            <a:off x="0" y="-8468"/>
            <a:ext cx="4724483" cy="6866467"/>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0 w 4716016"/>
              <a:gd name="connsiteY0" fmla="*/ 8467 h 6866467"/>
              <a:gd name="connsiteX1" fmla="*/ 2294467 w 4716016"/>
              <a:gd name="connsiteY1" fmla="*/ 0 h 6866467"/>
              <a:gd name="connsiteX2" fmla="*/ 4716016 w 4716016"/>
              <a:gd name="connsiteY2" fmla="*/ 8467 h 6866467"/>
              <a:gd name="connsiteX3" fmla="*/ 4716016 w 4716016"/>
              <a:gd name="connsiteY3" fmla="*/ 6866467 h 6866467"/>
              <a:gd name="connsiteX4" fmla="*/ 0 w 4716016"/>
              <a:gd name="connsiteY4" fmla="*/ 6866467 h 6866467"/>
              <a:gd name="connsiteX5" fmla="*/ 0 w 4716016"/>
              <a:gd name="connsiteY5" fmla="*/ 8467 h 6866467"/>
              <a:gd name="connsiteX0" fmla="*/ 0 w 4724483"/>
              <a:gd name="connsiteY0" fmla="*/ 8467 h 6866467"/>
              <a:gd name="connsiteX1" fmla="*/ 2294467 w 4724483"/>
              <a:gd name="connsiteY1" fmla="*/ 0 h 6866467"/>
              <a:gd name="connsiteX2" fmla="*/ 4724483 w 4724483"/>
              <a:gd name="connsiteY2" fmla="*/ 2286000 h 6866467"/>
              <a:gd name="connsiteX3" fmla="*/ 4716016 w 4724483"/>
              <a:gd name="connsiteY3" fmla="*/ 6866467 h 6866467"/>
              <a:gd name="connsiteX4" fmla="*/ 0 w 4724483"/>
              <a:gd name="connsiteY4" fmla="*/ 6866467 h 6866467"/>
              <a:gd name="connsiteX5" fmla="*/ 0 w 4724483"/>
              <a:gd name="connsiteY5" fmla="*/ 8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4483" h="6866467">
                <a:moveTo>
                  <a:pt x="0" y="8467"/>
                </a:moveTo>
                <a:lnTo>
                  <a:pt x="2294467" y="0"/>
                </a:lnTo>
                <a:lnTo>
                  <a:pt x="4724483" y="2286000"/>
                </a:lnTo>
                <a:cubicBezTo>
                  <a:pt x="4721661" y="3812822"/>
                  <a:pt x="4718838" y="5339645"/>
                  <a:pt x="4716016" y="6866467"/>
                </a:cubicBezTo>
                <a:lnTo>
                  <a:pt x="0" y="6866467"/>
                </a:lnTo>
                <a:lnTo>
                  <a:pt x="0" y="8467"/>
                </a:lnTo>
                <a:close/>
              </a:path>
            </a:pathLst>
          </a:cu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1"/>
          <a:stretch/>
        </p:blipFill>
        <p:spPr>
          <a:xfrm>
            <a:off x="4719601" y="5828408"/>
            <a:ext cx="4427984" cy="102959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5628829"/>
            <a:ext cx="1428750" cy="1428750"/>
          </a:xfrm>
          <a:prstGeom prst="rect">
            <a:avLst/>
          </a:prstGeom>
        </p:spPr>
      </p:pic>
      <p:sp>
        <p:nvSpPr>
          <p:cNvPr id="3" name="Text Placeholder 2"/>
          <p:cNvSpPr>
            <a:spLocks noGrp="1"/>
          </p:cNvSpPr>
          <p:nvPr>
            <p:ph type="body" sz="quarter" idx="10" hasCustomPrompt="1"/>
          </p:nvPr>
        </p:nvSpPr>
        <p:spPr>
          <a:xfrm>
            <a:off x="684213" y="1700213"/>
            <a:ext cx="3311525" cy="576659"/>
          </a:xfrm>
          <a:prstGeom prst="rect">
            <a:avLst/>
          </a:prstGeom>
        </p:spPr>
        <p:txBody>
          <a:bodyPr/>
          <a:lstStyle>
            <a:lvl1pPr marL="0" indent="0" algn="ctr">
              <a:buNone/>
              <a:defRPr b="1" baseline="0">
                <a:solidFill>
                  <a:schemeClr val="bg1"/>
                </a:solidFill>
                <a:latin typeface="Nimbus Sans L" panose="02000503000000000000" pitchFamily="50" charset="0"/>
              </a:defRPr>
            </a:lvl1pPr>
          </a:lstStyle>
          <a:p>
            <a:pPr lvl="0"/>
            <a:r>
              <a:rPr lang="en-US" dirty="0" smtClean="0"/>
              <a:t>Click to add Section Name</a:t>
            </a:r>
          </a:p>
        </p:txBody>
      </p:sp>
    </p:spTree>
    <p:extLst>
      <p:ext uri="{BB962C8B-B14F-4D97-AF65-F5344CB8AC3E}">
        <p14:creationId xmlns:p14="http://schemas.microsoft.com/office/powerpoint/2010/main" val="365667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Rectangle 5"/>
          <p:cNvSpPr/>
          <p:nvPr userDrawn="1"/>
        </p:nvSpPr>
        <p:spPr>
          <a:xfrm>
            <a:off x="1690777" y="0"/>
            <a:ext cx="2665563" cy="157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4"/>
          <p:cNvSpPr/>
          <p:nvPr userDrawn="1"/>
        </p:nvSpPr>
        <p:spPr>
          <a:xfrm>
            <a:off x="0" y="-8468"/>
            <a:ext cx="4724483" cy="6866467"/>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0 w 4716016"/>
              <a:gd name="connsiteY0" fmla="*/ 8467 h 6866467"/>
              <a:gd name="connsiteX1" fmla="*/ 2294467 w 4716016"/>
              <a:gd name="connsiteY1" fmla="*/ 0 h 6866467"/>
              <a:gd name="connsiteX2" fmla="*/ 4716016 w 4716016"/>
              <a:gd name="connsiteY2" fmla="*/ 8467 h 6866467"/>
              <a:gd name="connsiteX3" fmla="*/ 4716016 w 4716016"/>
              <a:gd name="connsiteY3" fmla="*/ 6866467 h 6866467"/>
              <a:gd name="connsiteX4" fmla="*/ 0 w 4716016"/>
              <a:gd name="connsiteY4" fmla="*/ 6866467 h 6866467"/>
              <a:gd name="connsiteX5" fmla="*/ 0 w 4716016"/>
              <a:gd name="connsiteY5" fmla="*/ 8467 h 6866467"/>
              <a:gd name="connsiteX0" fmla="*/ 0 w 4724483"/>
              <a:gd name="connsiteY0" fmla="*/ 8467 h 6866467"/>
              <a:gd name="connsiteX1" fmla="*/ 2294467 w 4724483"/>
              <a:gd name="connsiteY1" fmla="*/ 0 h 6866467"/>
              <a:gd name="connsiteX2" fmla="*/ 4724483 w 4724483"/>
              <a:gd name="connsiteY2" fmla="*/ 2286000 h 6866467"/>
              <a:gd name="connsiteX3" fmla="*/ 4716016 w 4724483"/>
              <a:gd name="connsiteY3" fmla="*/ 6866467 h 6866467"/>
              <a:gd name="connsiteX4" fmla="*/ 0 w 4724483"/>
              <a:gd name="connsiteY4" fmla="*/ 6866467 h 6866467"/>
              <a:gd name="connsiteX5" fmla="*/ 0 w 4724483"/>
              <a:gd name="connsiteY5" fmla="*/ 8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4483" h="6866467">
                <a:moveTo>
                  <a:pt x="0" y="8467"/>
                </a:moveTo>
                <a:lnTo>
                  <a:pt x="2294467" y="0"/>
                </a:lnTo>
                <a:lnTo>
                  <a:pt x="4724483" y="2286000"/>
                </a:lnTo>
                <a:cubicBezTo>
                  <a:pt x="4721661" y="3812822"/>
                  <a:pt x="4718838" y="5339645"/>
                  <a:pt x="4716016" y="6866467"/>
                </a:cubicBezTo>
                <a:lnTo>
                  <a:pt x="0" y="6866467"/>
                </a:lnTo>
                <a:lnTo>
                  <a:pt x="0" y="8467"/>
                </a:lnTo>
                <a:close/>
              </a:path>
            </a:pathLst>
          </a:cu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1"/>
          <a:stretch/>
        </p:blipFill>
        <p:spPr>
          <a:xfrm>
            <a:off x="4719601" y="5828408"/>
            <a:ext cx="4427984" cy="102959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5628829"/>
            <a:ext cx="1428750" cy="1428750"/>
          </a:xfrm>
          <a:prstGeom prst="rect">
            <a:avLst/>
          </a:prstGeom>
        </p:spPr>
      </p:pic>
      <p:sp>
        <p:nvSpPr>
          <p:cNvPr id="3" name="Text Placeholder 2"/>
          <p:cNvSpPr>
            <a:spLocks noGrp="1"/>
          </p:cNvSpPr>
          <p:nvPr>
            <p:ph type="body" sz="quarter" idx="10" hasCustomPrompt="1"/>
          </p:nvPr>
        </p:nvSpPr>
        <p:spPr>
          <a:xfrm>
            <a:off x="684213" y="1700213"/>
            <a:ext cx="3311525" cy="576659"/>
          </a:xfrm>
          <a:prstGeom prst="rect">
            <a:avLst/>
          </a:prstGeom>
        </p:spPr>
        <p:txBody>
          <a:bodyPr/>
          <a:lstStyle>
            <a:lvl1pPr marL="0" indent="0" algn="ctr">
              <a:buNone/>
              <a:defRPr b="1" baseline="0">
                <a:solidFill>
                  <a:schemeClr val="bg1"/>
                </a:solidFill>
                <a:latin typeface="Nimbus Sans L" panose="02000503000000000000" pitchFamily="50" charset="0"/>
              </a:defRPr>
            </a:lvl1pPr>
          </a:lstStyle>
          <a:p>
            <a:pPr lvl="0"/>
            <a:r>
              <a:rPr lang="en-US" dirty="0" smtClean="0"/>
              <a:t>Click to add Section Name</a:t>
            </a:r>
          </a:p>
        </p:txBody>
      </p:sp>
    </p:spTree>
    <p:extLst>
      <p:ext uri="{BB962C8B-B14F-4D97-AF65-F5344CB8AC3E}">
        <p14:creationId xmlns:p14="http://schemas.microsoft.com/office/powerpoint/2010/main" val="196284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2" r:id="rId1"/>
    <p:sldLayoutId id="2147483731" r:id="rId2"/>
    <p:sldLayoutId id="2147483730" r:id="rId3"/>
    <p:sldLayoutId id="2147483729" r:id="rId4"/>
    <p:sldLayoutId id="2147483728" r:id="rId5"/>
    <p:sldLayoutId id="2147483727" r:id="rId6"/>
    <p:sldLayoutId id="2147483737" r:id="rId7"/>
    <p:sldLayoutId id="2147483738" r:id="rId8"/>
    <p:sldLayoutId id="2147483740" r:id="rId9"/>
    <p:sldLayoutId id="2147483739" r:id="rId10"/>
    <p:sldLayoutId id="2147483741" r:id="rId11"/>
    <p:sldLayoutId id="21474837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856"/>
            <a:ext cx="7772400" cy="1470025"/>
          </a:xfrm>
        </p:spPr>
        <p:txBody>
          <a:bodyPr/>
          <a:lstStyle/>
          <a:p>
            <a:r>
              <a:rPr lang="en-NZ" dirty="0" smtClean="0"/>
              <a:t>Emerging Healthcare </a:t>
            </a:r>
            <a:br>
              <a:rPr lang="en-NZ" dirty="0" smtClean="0"/>
            </a:br>
            <a:r>
              <a:rPr lang="en-NZ" dirty="0" smtClean="0"/>
              <a:t>Technology</a:t>
            </a:r>
            <a:endParaRPr lang="en-NZ" dirty="0"/>
          </a:p>
        </p:txBody>
      </p:sp>
      <p:sp>
        <p:nvSpPr>
          <p:cNvPr id="3" name="Subtitle 2"/>
          <p:cNvSpPr>
            <a:spLocks noGrp="1"/>
          </p:cNvSpPr>
          <p:nvPr>
            <p:ph type="subTitle" idx="1"/>
          </p:nvPr>
        </p:nvSpPr>
        <p:spPr/>
        <p:txBody>
          <a:bodyPr/>
          <a:lstStyle/>
          <a:p>
            <a:r>
              <a:rPr lang="en-NZ" dirty="0" smtClean="0"/>
              <a:t>Introducing our Team</a:t>
            </a:r>
            <a:endParaRPr lang="en-NZ" dirty="0"/>
          </a:p>
        </p:txBody>
      </p:sp>
      <p:sp>
        <p:nvSpPr>
          <p:cNvPr id="4" name="TextBox 3"/>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1219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3737" y="2072537"/>
            <a:ext cx="2036135" cy="769441"/>
          </a:xfrm>
          <a:prstGeom prst="rect">
            <a:avLst/>
          </a:prstGeom>
          <a:noFill/>
        </p:spPr>
        <p:txBody>
          <a:bodyPr wrap="none" rtlCol="0">
            <a:spAutoFit/>
          </a:bodyPr>
          <a:lstStyle/>
          <a:p>
            <a:r>
              <a:rPr lang="en-NZ" sz="4400" b="1" dirty="0" smtClean="0">
                <a:solidFill>
                  <a:schemeClr val="bg1"/>
                </a:solidFill>
                <a:latin typeface="Nimbus Sans L" panose="02000503000000000000" pitchFamily="50" charset="0"/>
              </a:rPr>
              <a:t>People</a:t>
            </a:r>
            <a:endParaRPr lang="en-NZ" sz="4400" b="1" dirty="0">
              <a:solidFill>
                <a:schemeClr val="bg1"/>
              </a:solidFill>
              <a:latin typeface="Nimbus Sans L" panose="02000503000000000000" pitchFamily="50" charset="0"/>
            </a:endParaRPr>
          </a:p>
        </p:txBody>
      </p:sp>
      <p:grpSp>
        <p:nvGrpSpPr>
          <p:cNvPr id="19" name="Group 18"/>
          <p:cNvGrpSpPr/>
          <p:nvPr/>
        </p:nvGrpSpPr>
        <p:grpSpPr>
          <a:xfrm>
            <a:off x="1403648" y="3068960"/>
            <a:ext cx="1931180" cy="1512168"/>
            <a:chOff x="1439652" y="2958210"/>
            <a:chExt cx="1931180" cy="1512168"/>
          </a:xfrm>
        </p:grpSpPr>
        <p:sp>
          <p:nvSpPr>
            <p:cNvPr id="15" name="Oval 14"/>
            <p:cNvSpPr/>
            <p:nvPr/>
          </p:nvSpPr>
          <p:spPr>
            <a:xfrm>
              <a:off x="1763688" y="2958210"/>
              <a:ext cx="1289936" cy="128993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1439652" y="2958210"/>
              <a:ext cx="648072" cy="644968"/>
            </a:xfrm>
            <a:prstGeom prst="rect">
              <a:avLst/>
            </a:pr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2722760" y="2958210"/>
              <a:ext cx="648072" cy="644968"/>
            </a:xfrm>
            <a:prstGeom prst="rect">
              <a:avLst/>
            </a:pr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2084620" y="3825410"/>
              <a:ext cx="648072" cy="644968"/>
            </a:xfrm>
            <a:prstGeom prst="rect">
              <a:avLst/>
            </a:pr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Freeform 11"/>
            <p:cNvSpPr/>
            <p:nvPr/>
          </p:nvSpPr>
          <p:spPr>
            <a:xfrm>
              <a:off x="2146696" y="3897540"/>
              <a:ext cx="523920" cy="500708"/>
            </a:xfrm>
            <a:custGeom>
              <a:avLst/>
              <a:gdLst>
                <a:gd name="connsiteX0" fmla="*/ 262872 w 523920"/>
                <a:gd name="connsiteY0" fmla="*/ 11 h 500708"/>
                <a:gd name="connsiteX1" fmla="*/ 380409 w 523920"/>
                <a:gd name="connsiteY1" fmla="*/ 98783 h 500708"/>
                <a:gd name="connsiteX2" fmla="*/ 380220 w 523920"/>
                <a:gd name="connsiteY2" fmla="*/ 124504 h 500708"/>
                <a:gd name="connsiteX3" fmla="*/ 379162 w 523920"/>
                <a:gd name="connsiteY3" fmla="*/ 146455 h 500708"/>
                <a:gd name="connsiteX4" fmla="*/ 382900 w 523920"/>
                <a:gd name="connsiteY4" fmla="*/ 144016 h 500708"/>
                <a:gd name="connsiteX5" fmla="*/ 405760 w 523920"/>
                <a:gd name="connsiteY5" fmla="*/ 180020 h 500708"/>
                <a:gd name="connsiteX6" fmla="*/ 382900 w 523920"/>
                <a:gd name="connsiteY6" fmla="*/ 216024 h 500708"/>
                <a:gd name="connsiteX7" fmla="*/ 373012 w 523920"/>
                <a:gd name="connsiteY7" fmla="*/ 209573 h 500708"/>
                <a:gd name="connsiteX8" fmla="*/ 370740 w 523920"/>
                <a:gd name="connsiteY8" fmla="*/ 230760 h 500708"/>
                <a:gd name="connsiteX9" fmla="*/ 331109 w 523920"/>
                <a:gd name="connsiteY9" fmla="*/ 336255 h 500708"/>
                <a:gd name="connsiteX10" fmla="*/ 523913 w 523920"/>
                <a:gd name="connsiteY10" fmla="*/ 429675 h 500708"/>
                <a:gd name="connsiteX11" fmla="*/ 522050 w 523920"/>
                <a:gd name="connsiteY11" fmla="*/ 500708 h 500708"/>
                <a:gd name="connsiteX12" fmla="*/ 3694 w 523920"/>
                <a:gd name="connsiteY12" fmla="*/ 500708 h 500708"/>
                <a:gd name="connsiteX13" fmla="*/ 21 w 523920"/>
                <a:gd name="connsiteY13" fmla="*/ 441567 h 500708"/>
                <a:gd name="connsiteX14" fmla="*/ 201779 w 523920"/>
                <a:gd name="connsiteY14" fmla="*/ 341018 h 500708"/>
                <a:gd name="connsiteX15" fmla="*/ 162591 w 523920"/>
                <a:gd name="connsiteY15" fmla="*/ 235263 h 500708"/>
                <a:gd name="connsiteX16" fmla="*/ 160343 w 523920"/>
                <a:gd name="connsiteY16" fmla="*/ 213948 h 500708"/>
                <a:gd name="connsiteX17" fmla="*/ 157161 w 523920"/>
                <a:gd name="connsiteY17" fmla="*/ 216024 h 500708"/>
                <a:gd name="connsiteX18" fmla="*/ 134301 w 523920"/>
                <a:gd name="connsiteY18" fmla="*/ 180020 h 500708"/>
                <a:gd name="connsiteX19" fmla="*/ 140997 w 523920"/>
                <a:gd name="connsiteY19" fmla="*/ 154562 h 500708"/>
                <a:gd name="connsiteX20" fmla="*/ 153966 w 523920"/>
                <a:gd name="connsiteY20" fmla="*/ 146100 h 500708"/>
                <a:gd name="connsiteX21" fmla="*/ 153006 w 523920"/>
                <a:gd name="connsiteY21" fmla="*/ 127701 h 500708"/>
                <a:gd name="connsiteX22" fmla="*/ 152478 w 523920"/>
                <a:gd name="connsiteY22" fmla="*/ 101165 h 500708"/>
                <a:gd name="connsiteX23" fmla="*/ 262872 w 523920"/>
                <a:gd name="connsiteY23" fmla="*/ 11 h 500708"/>
                <a:gd name="connsiteX0" fmla="*/ 262872 w 523920"/>
                <a:gd name="connsiteY0" fmla="*/ 11 h 500708"/>
                <a:gd name="connsiteX1" fmla="*/ 380409 w 523920"/>
                <a:gd name="connsiteY1" fmla="*/ 98783 h 500708"/>
                <a:gd name="connsiteX2" fmla="*/ 380220 w 523920"/>
                <a:gd name="connsiteY2" fmla="*/ 124504 h 500708"/>
                <a:gd name="connsiteX3" fmla="*/ 379162 w 523920"/>
                <a:gd name="connsiteY3" fmla="*/ 146455 h 500708"/>
                <a:gd name="connsiteX4" fmla="*/ 382900 w 523920"/>
                <a:gd name="connsiteY4" fmla="*/ 144016 h 500708"/>
                <a:gd name="connsiteX5" fmla="*/ 405760 w 523920"/>
                <a:gd name="connsiteY5" fmla="*/ 180020 h 500708"/>
                <a:gd name="connsiteX6" fmla="*/ 382900 w 523920"/>
                <a:gd name="connsiteY6" fmla="*/ 216024 h 500708"/>
                <a:gd name="connsiteX7" fmla="*/ 373012 w 523920"/>
                <a:gd name="connsiteY7" fmla="*/ 209573 h 500708"/>
                <a:gd name="connsiteX8" fmla="*/ 370740 w 523920"/>
                <a:gd name="connsiteY8" fmla="*/ 230760 h 500708"/>
                <a:gd name="connsiteX9" fmla="*/ 331109 w 523920"/>
                <a:gd name="connsiteY9" fmla="*/ 336255 h 500708"/>
                <a:gd name="connsiteX10" fmla="*/ 523913 w 523920"/>
                <a:gd name="connsiteY10" fmla="*/ 429675 h 500708"/>
                <a:gd name="connsiteX11" fmla="*/ 522050 w 523920"/>
                <a:gd name="connsiteY11" fmla="*/ 500708 h 500708"/>
                <a:gd name="connsiteX12" fmla="*/ 3694 w 523920"/>
                <a:gd name="connsiteY12" fmla="*/ 500708 h 500708"/>
                <a:gd name="connsiteX13" fmla="*/ 21 w 523920"/>
                <a:gd name="connsiteY13" fmla="*/ 434423 h 500708"/>
                <a:gd name="connsiteX14" fmla="*/ 201779 w 523920"/>
                <a:gd name="connsiteY14" fmla="*/ 341018 h 500708"/>
                <a:gd name="connsiteX15" fmla="*/ 162591 w 523920"/>
                <a:gd name="connsiteY15" fmla="*/ 235263 h 500708"/>
                <a:gd name="connsiteX16" fmla="*/ 160343 w 523920"/>
                <a:gd name="connsiteY16" fmla="*/ 213948 h 500708"/>
                <a:gd name="connsiteX17" fmla="*/ 157161 w 523920"/>
                <a:gd name="connsiteY17" fmla="*/ 216024 h 500708"/>
                <a:gd name="connsiteX18" fmla="*/ 134301 w 523920"/>
                <a:gd name="connsiteY18" fmla="*/ 180020 h 500708"/>
                <a:gd name="connsiteX19" fmla="*/ 140997 w 523920"/>
                <a:gd name="connsiteY19" fmla="*/ 154562 h 500708"/>
                <a:gd name="connsiteX20" fmla="*/ 153966 w 523920"/>
                <a:gd name="connsiteY20" fmla="*/ 146100 h 500708"/>
                <a:gd name="connsiteX21" fmla="*/ 153006 w 523920"/>
                <a:gd name="connsiteY21" fmla="*/ 127701 h 500708"/>
                <a:gd name="connsiteX22" fmla="*/ 152478 w 523920"/>
                <a:gd name="connsiteY22" fmla="*/ 101165 h 500708"/>
                <a:gd name="connsiteX23" fmla="*/ 262872 w 523920"/>
                <a:gd name="connsiteY23" fmla="*/ 11 h 500708"/>
                <a:gd name="connsiteX0" fmla="*/ 260514 w 521562"/>
                <a:gd name="connsiteY0" fmla="*/ 11 h 500708"/>
                <a:gd name="connsiteX1" fmla="*/ 378051 w 521562"/>
                <a:gd name="connsiteY1" fmla="*/ 98783 h 500708"/>
                <a:gd name="connsiteX2" fmla="*/ 377862 w 521562"/>
                <a:gd name="connsiteY2" fmla="*/ 124504 h 500708"/>
                <a:gd name="connsiteX3" fmla="*/ 376804 w 521562"/>
                <a:gd name="connsiteY3" fmla="*/ 146455 h 500708"/>
                <a:gd name="connsiteX4" fmla="*/ 380542 w 521562"/>
                <a:gd name="connsiteY4" fmla="*/ 144016 h 500708"/>
                <a:gd name="connsiteX5" fmla="*/ 403402 w 521562"/>
                <a:gd name="connsiteY5" fmla="*/ 180020 h 500708"/>
                <a:gd name="connsiteX6" fmla="*/ 380542 w 521562"/>
                <a:gd name="connsiteY6" fmla="*/ 216024 h 500708"/>
                <a:gd name="connsiteX7" fmla="*/ 370654 w 521562"/>
                <a:gd name="connsiteY7" fmla="*/ 209573 h 500708"/>
                <a:gd name="connsiteX8" fmla="*/ 368382 w 521562"/>
                <a:gd name="connsiteY8" fmla="*/ 230760 h 500708"/>
                <a:gd name="connsiteX9" fmla="*/ 328751 w 521562"/>
                <a:gd name="connsiteY9" fmla="*/ 336255 h 500708"/>
                <a:gd name="connsiteX10" fmla="*/ 521555 w 521562"/>
                <a:gd name="connsiteY10" fmla="*/ 429675 h 500708"/>
                <a:gd name="connsiteX11" fmla="*/ 519692 w 521562"/>
                <a:gd name="connsiteY11" fmla="*/ 500708 h 500708"/>
                <a:gd name="connsiteX12" fmla="*/ 1336 w 521562"/>
                <a:gd name="connsiteY12" fmla="*/ 500708 h 500708"/>
                <a:gd name="connsiteX13" fmla="*/ 44 w 521562"/>
                <a:gd name="connsiteY13" fmla="*/ 424898 h 500708"/>
                <a:gd name="connsiteX14" fmla="*/ 199421 w 521562"/>
                <a:gd name="connsiteY14" fmla="*/ 341018 h 500708"/>
                <a:gd name="connsiteX15" fmla="*/ 160233 w 521562"/>
                <a:gd name="connsiteY15" fmla="*/ 235263 h 500708"/>
                <a:gd name="connsiteX16" fmla="*/ 157985 w 521562"/>
                <a:gd name="connsiteY16" fmla="*/ 213948 h 500708"/>
                <a:gd name="connsiteX17" fmla="*/ 154803 w 521562"/>
                <a:gd name="connsiteY17" fmla="*/ 216024 h 500708"/>
                <a:gd name="connsiteX18" fmla="*/ 131943 w 521562"/>
                <a:gd name="connsiteY18" fmla="*/ 180020 h 500708"/>
                <a:gd name="connsiteX19" fmla="*/ 138639 w 521562"/>
                <a:gd name="connsiteY19" fmla="*/ 154562 h 500708"/>
                <a:gd name="connsiteX20" fmla="*/ 151608 w 521562"/>
                <a:gd name="connsiteY20" fmla="*/ 146100 h 500708"/>
                <a:gd name="connsiteX21" fmla="*/ 150648 w 521562"/>
                <a:gd name="connsiteY21" fmla="*/ 127701 h 500708"/>
                <a:gd name="connsiteX22" fmla="*/ 150120 w 521562"/>
                <a:gd name="connsiteY22" fmla="*/ 101165 h 500708"/>
                <a:gd name="connsiteX23" fmla="*/ 260514 w 521562"/>
                <a:gd name="connsiteY23" fmla="*/ 11 h 500708"/>
                <a:gd name="connsiteX0" fmla="*/ 262872 w 523920"/>
                <a:gd name="connsiteY0" fmla="*/ 11 h 500708"/>
                <a:gd name="connsiteX1" fmla="*/ 380409 w 523920"/>
                <a:gd name="connsiteY1" fmla="*/ 98783 h 500708"/>
                <a:gd name="connsiteX2" fmla="*/ 380220 w 523920"/>
                <a:gd name="connsiteY2" fmla="*/ 124504 h 500708"/>
                <a:gd name="connsiteX3" fmla="*/ 379162 w 523920"/>
                <a:gd name="connsiteY3" fmla="*/ 146455 h 500708"/>
                <a:gd name="connsiteX4" fmla="*/ 382900 w 523920"/>
                <a:gd name="connsiteY4" fmla="*/ 144016 h 500708"/>
                <a:gd name="connsiteX5" fmla="*/ 405760 w 523920"/>
                <a:gd name="connsiteY5" fmla="*/ 180020 h 500708"/>
                <a:gd name="connsiteX6" fmla="*/ 382900 w 523920"/>
                <a:gd name="connsiteY6" fmla="*/ 216024 h 500708"/>
                <a:gd name="connsiteX7" fmla="*/ 373012 w 523920"/>
                <a:gd name="connsiteY7" fmla="*/ 209573 h 500708"/>
                <a:gd name="connsiteX8" fmla="*/ 370740 w 523920"/>
                <a:gd name="connsiteY8" fmla="*/ 230760 h 500708"/>
                <a:gd name="connsiteX9" fmla="*/ 331109 w 523920"/>
                <a:gd name="connsiteY9" fmla="*/ 336255 h 500708"/>
                <a:gd name="connsiteX10" fmla="*/ 523913 w 523920"/>
                <a:gd name="connsiteY10" fmla="*/ 429675 h 500708"/>
                <a:gd name="connsiteX11" fmla="*/ 522050 w 523920"/>
                <a:gd name="connsiteY11" fmla="*/ 500708 h 500708"/>
                <a:gd name="connsiteX12" fmla="*/ 3694 w 523920"/>
                <a:gd name="connsiteY12" fmla="*/ 500708 h 500708"/>
                <a:gd name="connsiteX13" fmla="*/ 21 w 523920"/>
                <a:gd name="connsiteY13" fmla="*/ 429660 h 500708"/>
                <a:gd name="connsiteX14" fmla="*/ 201779 w 523920"/>
                <a:gd name="connsiteY14" fmla="*/ 341018 h 500708"/>
                <a:gd name="connsiteX15" fmla="*/ 162591 w 523920"/>
                <a:gd name="connsiteY15" fmla="*/ 235263 h 500708"/>
                <a:gd name="connsiteX16" fmla="*/ 160343 w 523920"/>
                <a:gd name="connsiteY16" fmla="*/ 213948 h 500708"/>
                <a:gd name="connsiteX17" fmla="*/ 157161 w 523920"/>
                <a:gd name="connsiteY17" fmla="*/ 216024 h 500708"/>
                <a:gd name="connsiteX18" fmla="*/ 134301 w 523920"/>
                <a:gd name="connsiteY18" fmla="*/ 180020 h 500708"/>
                <a:gd name="connsiteX19" fmla="*/ 140997 w 523920"/>
                <a:gd name="connsiteY19" fmla="*/ 154562 h 500708"/>
                <a:gd name="connsiteX20" fmla="*/ 153966 w 523920"/>
                <a:gd name="connsiteY20" fmla="*/ 146100 h 500708"/>
                <a:gd name="connsiteX21" fmla="*/ 153006 w 523920"/>
                <a:gd name="connsiteY21" fmla="*/ 127701 h 500708"/>
                <a:gd name="connsiteX22" fmla="*/ 152478 w 523920"/>
                <a:gd name="connsiteY22" fmla="*/ 101165 h 500708"/>
                <a:gd name="connsiteX23" fmla="*/ 262872 w 523920"/>
                <a:gd name="connsiteY23" fmla="*/ 11 h 50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920" h="500708">
                  <a:moveTo>
                    <a:pt x="262872" y="11"/>
                  </a:moveTo>
                  <a:cubicBezTo>
                    <a:pt x="300860" y="-386"/>
                    <a:pt x="378561" y="9405"/>
                    <a:pt x="380409" y="98783"/>
                  </a:cubicBezTo>
                  <a:cubicBezTo>
                    <a:pt x="380557" y="105929"/>
                    <a:pt x="380503" y="114658"/>
                    <a:pt x="380220" y="124504"/>
                  </a:cubicBezTo>
                  <a:cubicBezTo>
                    <a:pt x="379867" y="131821"/>
                    <a:pt x="379515" y="139138"/>
                    <a:pt x="379162" y="146455"/>
                  </a:cubicBezTo>
                  <a:lnTo>
                    <a:pt x="382900" y="144016"/>
                  </a:lnTo>
                  <a:cubicBezTo>
                    <a:pt x="395525" y="144016"/>
                    <a:pt x="405760" y="160136"/>
                    <a:pt x="405760" y="180020"/>
                  </a:cubicBezTo>
                  <a:cubicBezTo>
                    <a:pt x="405760" y="199904"/>
                    <a:pt x="395525" y="216024"/>
                    <a:pt x="382900" y="216024"/>
                  </a:cubicBezTo>
                  <a:lnTo>
                    <a:pt x="373012" y="209573"/>
                  </a:lnTo>
                  <a:lnTo>
                    <a:pt x="370740" y="230760"/>
                  </a:lnTo>
                  <a:cubicBezTo>
                    <a:pt x="363113" y="280249"/>
                    <a:pt x="350493" y="325324"/>
                    <a:pt x="331109" y="336255"/>
                  </a:cubicBezTo>
                  <a:lnTo>
                    <a:pt x="523913" y="429675"/>
                  </a:lnTo>
                  <a:cubicBezTo>
                    <a:pt x="524068" y="470029"/>
                    <a:pt x="521895" y="460354"/>
                    <a:pt x="522050" y="500708"/>
                  </a:cubicBezTo>
                  <a:lnTo>
                    <a:pt x="3694" y="500708"/>
                  </a:lnTo>
                  <a:cubicBezTo>
                    <a:pt x="4057" y="462731"/>
                    <a:pt x="-342" y="467637"/>
                    <a:pt x="21" y="429660"/>
                  </a:cubicBezTo>
                  <a:cubicBezTo>
                    <a:pt x="67274" y="396144"/>
                    <a:pt x="134526" y="374534"/>
                    <a:pt x="201779" y="341018"/>
                  </a:cubicBezTo>
                  <a:cubicBezTo>
                    <a:pt x="182396" y="330087"/>
                    <a:pt x="170070" y="285037"/>
                    <a:pt x="162591" y="235263"/>
                  </a:cubicBezTo>
                  <a:lnTo>
                    <a:pt x="160343" y="213948"/>
                  </a:lnTo>
                  <a:lnTo>
                    <a:pt x="157161" y="216024"/>
                  </a:lnTo>
                  <a:cubicBezTo>
                    <a:pt x="144536" y="216024"/>
                    <a:pt x="134301" y="199904"/>
                    <a:pt x="134301" y="180020"/>
                  </a:cubicBezTo>
                  <a:cubicBezTo>
                    <a:pt x="134301" y="170078"/>
                    <a:pt x="136860" y="161077"/>
                    <a:pt x="140997" y="154562"/>
                  </a:cubicBezTo>
                  <a:lnTo>
                    <a:pt x="153966" y="146100"/>
                  </a:lnTo>
                  <a:lnTo>
                    <a:pt x="153006" y="127701"/>
                  </a:lnTo>
                  <a:cubicBezTo>
                    <a:pt x="152643" y="117620"/>
                    <a:pt x="152478" y="108622"/>
                    <a:pt x="152478" y="101165"/>
                  </a:cubicBezTo>
                  <a:cubicBezTo>
                    <a:pt x="152478" y="21627"/>
                    <a:pt x="224884" y="408"/>
                    <a:pt x="262872" y="11"/>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Freeform 12"/>
            <p:cNvSpPr/>
            <p:nvPr/>
          </p:nvSpPr>
          <p:spPr>
            <a:xfrm>
              <a:off x="1501728" y="3034658"/>
              <a:ext cx="523920" cy="500708"/>
            </a:xfrm>
            <a:custGeom>
              <a:avLst/>
              <a:gdLst>
                <a:gd name="connsiteX0" fmla="*/ 262872 w 523920"/>
                <a:gd name="connsiteY0" fmla="*/ 11 h 500708"/>
                <a:gd name="connsiteX1" fmla="*/ 380409 w 523920"/>
                <a:gd name="connsiteY1" fmla="*/ 98783 h 500708"/>
                <a:gd name="connsiteX2" fmla="*/ 380220 w 523920"/>
                <a:gd name="connsiteY2" fmla="*/ 124504 h 500708"/>
                <a:gd name="connsiteX3" fmla="*/ 379162 w 523920"/>
                <a:gd name="connsiteY3" fmla="*/ 146455 h 500708"/>
                <a:gd name="connsiteX4" fmla="*/ 382900 w 523920"/>
                <a:gd name="connsiteY4" fmla="*/ 144016 h 500708"/>
                <a:gd name="connsiteX5" fmla="*/ 405760 w 523920"/>
                <a:gd name="connsiteY5" fmla="*/ 180020 h 500708"/>
                <a:gd name="connsiteX6" fmla="*/ 382900 w 523920"/>
                <a:gd name="connsiteY6" fmla="*/ 216024 h 500708"/>
                <a:gd name="connsiteX7" fmla="*/ 373012 w 523920"/>
                <a:gd name="connsiteY7" fmla="*/ 209573 h 500708"/>
                <a:gd name="connsiteX8" fmla="*/ 370740 w 523920"/>
                <a:gd name="connsiteY8" fmla="*/ 230760 h 500708"/>
                <a:gd name="connsiteX9" fmla="*/ 331109 w 523920"/>
                <a:gd name="connsiteY9" fmla="*/ 336255 h 500708"/>
                <a:gd name="connsiteX10" fmla="*/ 523913 w 523920"/>
                <a:gd name="connsiteY10" fmla="*/ 429675 h 500708"/>
                <a:gd name="connsiteX11" fmla="*/ 522050 w 523920"/>
                <a:gd name="connsiteY11" fmla="*/ 500708 h 500708"/>
                <a:gd name="connsiteX12" fmla="*/ 3694 w 523920"/>
                <a:gd name="connsiteY12" fmla="*/ 500708 h 500708"/>
                <a:gd name="connsiteX13" fmla="*/ 21 w 523920"/>
                <a:gd name="connsiteY13" fmla="*/ 441567 h 500708"/>
                <a:gd name="connsiteX14" fmla="*/ 201779 w 523920"/>
                <a:gd name="connsiteY14" fmla="*/ 341018 h 500708"/>
                <a:gd name="connsiteX15" fmla="*/ 162591 w 523920"/>
                <a:gd name="connsiteY15" fmla="*/ 235263 h 500708"/>
                <a:gd name="connsiteX16" fmla="*/ 160343 w 523920"/>
                <a:gd name="connsiteY16" fmla="*/ 213948 h 500708"/>
                <a:gd name="connsiteX17" fmla="*/ 157161 w 523920"/>
                <a:gd name="connsiteY17" fmla="*/ 216024 h 500708"/>
                <a:gd name="connsiteX18" fmla="*/ 134301 w 523920"/>
                <a:gd name="connsiteY18" fmla="*/ 180020 h 500708"/>
                <a:gd name="connsiteX19" fmla="*/ 140997 w 523920"/>
                <a:gd name="connsiteY19" fmla="*/ 154562 h 500708"/>
                <a:gd name="connsiteX20" fmla="*/ 153966 w 523920"/>
                <a:gd name="connsiteY20" fmla="*/ 146100 h 500708"/>
                <a:gd name="connsiteX21" fmla="*/ 153006 w 523920"/>
                <a:gd name="connsiteY21" fmla="*/ 127701 h 500708"/>
                <a:gd name="connsiteX22" fmla="*/ 152478 w 523920"/>
                <a:gd name="connsiteY22" fmla="*/ 101165 h 500708"/>
                <a:gd name="connsiteX23" fmla="*/ 262872 w 523920"/>
                <a:gd name="connsiteY23" fmla="*/ 11 h 500708"/>
                <a:gd name="connsiteX0" fmla="*/ 262872 w 523920"/>
                <a:gd name="connsiteY0" fmla="*/ 11 h 500708"/>
                <a:gd name="connsiteX1" fmla="*/ 380409 w 523920"/>
                <a:gd name="connsiteY1" fmla="*/ 98783 h 500708"/>
                <a:gd name="connsiteX2" fmla="*/ 380220 w 523920"/>
                <a:gd name="connsiteY2" fmla="*/ 124504 h 500708"/>
                <a:gd name="connsiteX3" fmla="*/ 379162 w 523920"/>
                <a:gd name="connsiteY3" fmla="*/ 146455 h 500708"/>
                <a:gd name="connsiteX4" fmla="*/ 382900 w 523920"/>
                <a:gd name="connsiteY4" fmla="*/ 144016 h 500708"/>
                <a:gd name="connsiteX5" fmla="*/ 405760 w 523920"/>
                <a:gd name="connsiteY5" fmla="*/ 180020 h 500708"/>
                <a:gd name="connsiteX6" fmla="*/ 382900 w 523920"/>
                <a:gd name="connsiteY6" fmla="*/ 216024 h 500708"/>
                <a:gd name="connsiteX7" fmla="*/ 373012 w 523920"/>
                <a:gd name="connsiteY7" fmla="*/ 209573 h 500708"/>
                <a:gd name="connsiteX8" fmla="*/ 370740 w 523920"/>
                <a:gd name="connsiteY8" fmla="*/ 230760 h 500708"/>
                <a:gd name="connsiteX9" fmla="*/ 331109 w 523920"/>
                <a:gd name="connsiteY9" fmla="*/ 336255 h 500708"/>
                <a:gd name="connsiteX10" fmla="*/ 523913 w 523920"/>
                <a:gd name="connsiteY10" fmla="*/ 429675 h 500708"/>
                <a:gd name="connsiteX11" fmla="*/ 522050 w 523920"/>
                <a:gd name="connsiteY11" fmla="*/ 500708 h 500708"/>
                <a:gd name="connsiteX12" fmla="*/ 3694 w 523920"/>
                <a:gd name="connsiteY12" fmla="*/ 500708 h 500708"/>
                <a:gd name="connsiteX13" fmla="*/ 21 w 523920"/>
                <a:gd name="connsiteY13" fmla="*/ 434423 h 500708"/>
                <a:gd name="connsiteX14" fmla="*/ 201779 w 523920"/>
                <a:gd name="connsiteY14" fmla="*/ 341018 h 500708"/>
                <a:gd name="connsiteX15" fmla="*/ 162591 w 523920"/>
                <a:gd name="connsiteY15" fmla="*/ 235263 h 500708"/>
                <a:gd name="connsiteX16" fmla="*/ 160343 w 523920"/>
                <a:gd name="connsiteY16" fmla="*/ 213948 h 500708"/>
                <a:gd name="connsiteX17" fmla="*/ 157161 w 523920"/>
                <a:gd name="connsiteY17" fmla="*/ 216024 h 500708"/>
                <a:gd name="connsiteX18" fmla="*/ 134301 w 523920"/>
                <a:gd name="connsiteY18" fmla="*/ 180020 h 500708"/>
                <a:gd name="connsiteX19" fmla="*/ 140997 w 523920"/>
                <a:gd name="connsiteY19" fmla="*/ 154562 h 500708"/>
                <a:gd name="connsiteX20" fmla="*/ 153966 w 523920"/>
                <a:gd name="connsiteY20" fmla="*/ 146100 h 500708"/>
                <a:gd name="connsiteX21" fmla="*/ 153006 w 523920"/>
                <a:gd name="connsiteY21" fmla="*/ 127701 h 500708"/>
                <a:gd name="connsiteX22" fmla="*/ 152478 w 523920"/>
                <a:gd name="connsiteY22" fmla="*/ 101165 h 500708"/>
                <a:gd name="connsiteX23" fmla="*/ 262872 w 523920"/>
                <a:gd name="connsiteY23" fmla="*/ 11 h 500708"/>
                <a:gd name="connsiteX0" fmla="*/ 260514 w 521562"/>
                <a:gd name="connsiteY0" fmla="*/ 11 h 500708"/>
                <a:gd name="connsiteX1" fmla="*/ 378051 w 521562"/>
                <a:gd name="connsiteY1" fmla="*/ 98783 h 500708"/>
                <a:gd name="connsiteX2" fmla="*/ 377862 w 521562"/>
                <a:gd name="connsiteY2" fmla="*/ 124504 h 500708"/>
                <a:gd name="connsiteX3" fmla="*/ 376804 w 521562"/>
                <a:gd name="connsiteY3" fmla="*/ 146455 h 500708"/>
                <a:gd name="connsiteX4" fmla="*/ 380542 w 521562"/>
                <a:gd name="connsiteY4" fmla="*/ 144016 h 500708"/>
                <a:gd name="connsiteX5" fmla="*/ 403402 w 521562"/>
                <a:gd name="connsiteY5" fmla="*/ 180020 h 500708"/>
                <a:gd name="connsiteX6" fmla="*/ 380542 w 521562"/>
                <a:gd name="connsiteY6" fmla="*/ 216024 h 500708"/>
                <a:gd name="connsiteX7" fmla="*/ 370654 w 521562"/>
                <a:gd name="connsiteY7" fmla="*/ 209573 h 500708"/>
                <a:gd name="connsiteX8" fmla="*/ 368382 w 521562"/>
                <a:gd name="connsiteY8" fmla="*/ 230760 h 500708"/>
                <a:gd name="connsiteX9" fmla="*/ 328751 w 521562"/>
                <a:gd name="connsiteY9" fmla="*/ 336255 h 500708"/>
                <a:gd name="connsiteX10" fmla="*/ 521555 w 521562"/>
                <a:gd name="connsiteY10" fmla="*/ 429675 h 500708"/>
                <a:gd name="connsiteX11" fmla="*/ 519692 w 521562"/>
                <a:gd name="connsiteY11" fmla="*/ 500708 h 500708"/>
                <a:gd name="connsiteX12" fmla="*/ 1336 w 521562"/>
                <a:gd name="connsiteY12" fmla="*/ 500708 h 500708"/>
                <a:gd name="connsiteX13" fmla="*/ 44 w 521562"/>
                <a:gd name="connsiteY13" fmla="*/ 424898 h 500708"/>
                <a:gd name="connsiteX14" fmla="*/ 199421 w 521562"/>
                <a:gd name="connsiteY14" fmla="*/ 341018 h 500708"/>
                <a:gd name="connsiteX15" fmla="*/ 160233 w 521562"/>
                <a:gd name="connsiteY15" fmla="*/ 235263 h 500708"/>
                <a:gd name="connsiteX16" fmla="*/ 157985 w 521562"/>
                <a:gd name="connsiteY16" fmla="*/ 213948 h 500708"/>
                <a:gd name="connsiteX17" fmla="*/ 154803 w 521562"/>
                <a:gd name="connsiteY17" fmla="*/ 216024 h 500708"/>
                <a:gd name="connsiteX18" fmla="*/ 131943 w 521562"/>
                <a:gd name="connsiteY18" fmla="*/ 180020 h 500708"/>
                <a:gd name="connsiteX19" fmla="*/ 138639 w 521562"/>
                <a:gd name="connsiteY19" fmla="*/ 154562 h 500708"/>
                <a:gd name="connsiteX20" fmla="*/ 151608 w 521562"/>
                <a:gd name="connsiteY20" fmla="*/ 146100 h 500708"/>
                <a:gd name="connsiteX21" fmla="*/ 150648 w 521562"/>
                <a:gd name="connsiteY21" fmla="*/ 127701 h 500708"/>
                <a:gd name="connsiteX22" fmla="*/ 150120 w 521562"/>
                <a:gd name="connsiteY22" fmla="*/ 101165 h 500708"/>
                <a:gd name="connsiteX23" fmla="*/ 260514 w 521562"/>
                <a:gd name="connsiteY23" fmla="*/ 11 h 500708"/>
                <a:gd name="connsiteX0" fmla="*/ 262872 w 523920"/>
                <a:gd name="connsiteY0" fmla="*/ 11 h 500708"/>
                <a:gd name="connsiteX1" fmla="*/ 380409 w 523920"/>
                <a:gd name="connsiteY1" fmla="*/ 98783 h 500708"/>
                <a:gd name="connsiteX2" fmla="*/ 380220 w 523920"/>
                <a:gd name="connsiteY2" fmla="*/ 124504 h 500708"/>
                <a:gd name="connsiteX3" fmla="*/ 379162 w 523920"/>
                <a:gd name="connsiteY3" fmla="*/ 146455 h 500708"/>
                <a:gd name="connsiteX4" fmla="*/ 382900 w 523920"/>
                <a:gd name="connsiteY4" fmla="*/ 144016 h 500708"/>
                <a:gd name="connsiteX5" fmla="*/ 405760 w 523920"/>
                <a:gd name="connsiteY5" fmla="*/ 180020 h 500708"/>
                <a:gd name="connsiteX6" fmla="*/ 382900 w 523920"/>
                <a:gd name="connsiteY6" fmla="*/ 216024 h 500708"/>
                <a:gd name="connsiteX7" fmla="*/ 373012 w 523920"/>
                <a:gd name="connsiteY7" fmla="*/ 209573 h 500708"/>
                <a:gd name="connsiteX8" fmla="*/ 370740 w 523920"/>
                <a:gd name="connsiteY8" fmla="*/ 230760 h 500708"/>
                <a:gd name="connsiteX9" fmla="*/ 331109 w 523920"/>
                <a:gd name="connsiteY9" fmla="*/ 336255 h 500708"/>
                <a:gd name="connsiteX10" fmla="*/ 523913 w 523920"/>
                <a:gd name="connsiteY10" fmla="*/ 429675 h 500708"/>
                <a:gd name="connsiteX11" fmla="*/ 522050 w 523920"/>
                <a:gd name="connsiteY11" fmla="*/ 500708 h 500708"/>
                <a:gd name="connsiteX12" fmla="*/ 3694 w 523920"/>
                <a:gd name="connsiteY12" fmla="*/ 500708 h 500708"/>
                <a:gd name="connsiteX13" fmla="*/ 21 w 523920"/>
                <a:gd name="connsiteY13" fmla="*/ 429660 h 500708"/>
                <a:gd name="connsiteX14" fmla="*/ 201779 w 523920"/>
                <a:gd name="connsiteY14" fmla="*/ 341018 h 500708"/>
                <a:gd name="connsiteX15" fmla="*/ 162591 w 523920"/>
                <a:gd name="connsiteY15" fmla="*/ 235263 h 500708"/>
                <a:gd name="connsiteX16" fmla="*/ 160343 w 523920"/>
                <a:gd name="connsiteY16" fmla="*/ 213948 h 500708"/>
                <a:gd name="connsiteX17" fmla="*/ 157161 w 523920"/>
                <a:gd name="connsiteY17" fmla="*/ 216024 h 500708"/>
                <a:gd name="connsiteX18" fmla="*/ 134301 w 523920"/>
                <a:gd name="connsiteY18" fmla="*/ 180020 h 500708"/>
                <a:gd name="connsiteX19" fmla="*/ 140997 w 523920"/>
                <a:gd name="connsiteY19" fmla="*/ 154562 h 500708"/>
                <a:gd name="connsiteX20" fmla="*/ 153966 w 523920"/>
                <a:gd name="connsiteY20" fmla="*/ 146100 h 500708"/>
                <a:gd name="connsiteX21" fmla="*/ 153006 w 523920"/>
                <a:gd name="connsiteY21" fmla="*/ 127701 h 500708"/>
                <a:gd name="connsiteX22" fmla="*/ 152478 w 523920"/>
                <a:gd name="connsiteY22" fmla="*/ 101165 h 500708"/>
                <a:gd name="connsiteX23" fmla="*/ 262872 w 523920"/>
                <a:gd name="connsiteY23" fmla="*/ 11 h 50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920" h="500708">
                  <a:moveTo>
                    <a:pt x="262872" y="11"/>
                  </a:moveTo>
                  <a:cubicBezTo>
                    <a:pt x="300860" y="-386"/>
                    <a:pt x="378561" y="9405"/>
                    <a:pt x="380409" y="98783"/>
                  </a:cubicBezTo>
                  <a:cubicBezTo>
                    <a:pt x="380557" y="105929"/>
                    <a:pt x="380503" y="114658"/>
                    <a:pt x="380220" y="124504"/>
                  </a:cubicBezTo>
                  <a:cubicBezTo>
                    <a:pt x="379867" y="131821"/>
                    <a:pt x="379515" y="139138"/>
                    <a:pt x="379162" y="146455"/>
                  </a:cubicBezTo>
                  <a:lnTo>
                    <a:pt x="382900" y="144016"/>
                  </a:lnTo>
                  <a:cubicBezTo>
                    <a:pt x="395525" y="144016"/>
                    <a:pt x="405760" y="160136"/>
                    <a:pt x="405760" y="180020"/>
                  </a:cubicBezTo>
                  <a:cubicBezTo>
                    <a:pt x="405760" y="199904"/>
                    <a:pt x="395525" y="216024"/>
                    <a:pt x="382900" y="216024"/>
                  </a:cubicBezTo>
                  <a:lnTo>
                    <a:pt x="373012" y="209573"/>
                  </a:lnTo>
                  <a:lnTo>
                    <a:pt x="370740" y="230760"/>
                  </a:lnTo>
                  <a:cubicBezTo>
                    <a:pt x="363113" y="280249"/>
                    <a:pt x="350493" y="325324"/>
                    <a:pt x="331109" y="336255"/>
                  </a:cubicBezTo>
                  <a:lnTo>
                    <a:pt x="523913" y="429675"/>
                  </a:lnTo>
                  <a:cubicBezTo>
                    <a:pt x="524068" y="470029"/>
                    <a:pt x="521895" y="460354"/>
                    <a:pt x="522050" y="500708"/>
                  </a:cubicBezTo>
                  <a:lnTo>
                    <a:pt x="3694" y="500708"/>
                  </a:lnTo>
                  <a:cubicBezTo>
                    <a:pt x="4057" y="462731"/>
                    <a:pt x="-342" y="467637"/>
                    <a:pt x="21" y="429660"/>
                  </a:cubicBezTo>
                  <a:cubicBezTo>
                    <a:pt x="67274" y="396144"/>
                    <a:pt x="134526" y="374534"/>
                    <a:pt x="201779" y="341018"/>
                  </a:cubicBezTo>
                  <a:cubicBezTo>
                    <a:pt x="182396" y="330087"/>
                    <a:pt x="170070" y="285037"/>
                    <a:pt x="162591" y="235263"/>
                  </a:cubicBezTo>
                  <a:lnTo>
                    <a:pt x="160343" y="213948"/>
                  </a:lnTo>
                  <a:lnTo>
                    <a:pt x="157161" y="216024"/>
                  </a:lnTo>
                  <a:cubicBezTo>
                    <a:pt x="144536" y="216024"/>
                    <a:pt x="134301" y="199904"/>
                    <a:pt x="134301" y="180020"/>
                  </a:cubicBezTo>
                  <a:cubicBezTo>
                    <a:pt x="134301" y="170078"/>
                    <a:pt x="136860" y="161077"/>
                    <a:pt x="140997" y="154562"/>
                  </a:cubicBezTo>
                  <a:lnTo>
                    <a:pt x="153966" y="146100"/>
                  </a:lnTo>
                  <a:lnTo>
                    <a:pt x="153006" y="127701"/>
                  </a:lnTo>
                  <a:cubicBezTo>
                    <a:pt x="152643" y="117620"/>
                    <a:pt x="152478" y="108622"/>
                    <a:pt x="152478" y="101165"/>
                  </a:cubicBezTo>
                  <a:cubicBezTo>
                    <a:pt x="152478" y="21627"/>
                    <a:pt x="224884" y="408"/>
                    <a:pt x="262872" y="11"/>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Freeform 13"/>
            <p:cNvSpPr/>
            <p:nvPr/>
          </p:nvSpPr>
          <p:spPr>
            <a:xfrm>
              <a:off x="2784836" y="3034658"/>
              <a:ext cx="523920" cy="500708"/>
            </a:xfrm>
            <a:custGeom>
              <a:avLst/>
              <a:gdLst>
                <a:gd name="connsiteX0" fmla="*/ 262872 w 523920"/>
                <a:gd name="connsiteY0" fmla="*/ 11 h 500708"/>
                <a:gd name="connsiteX1" fmla="*/ 380409 w 523920"/>
                <a:gd name="connsiteY1" fmla="*/ 98783 h 500708"/>
                <a:gd name="connsiteX2" fmla="*/ 380220 w 523920"/>
                <a:gd name="connsiteY2" fmla="*/ 124504 h 500708"/>
                <a:gd name="connsiteX3" fmla="*/ 379162 w 523920"/>
                <a:gd name="connsiteY3" fmla="*/ 146455 h 500708"/>
                <a:gd name="connsiteX4" fmla="*/ 382900 w 523920"/>
                <a:gd name="connsiteY4" fmla="*/ 144016 h 500708"/>
                <a:gd name="connsiteX5" fmla="*/ 405760 w 523920"/>
                <a:gd name="connsiteY5" fmla="*/ 180020 h 500708"/>
                <a:gd name="connsiteX6" fmla="*/ 382900 w 523920"/>
                <a:gd name="connsiteY6" fmla="*/ 216024 h 500708"/>
                <a:gd name="connsiteX7" fmla="*/ 373012 w 523920"/>
                <a:gd name="connsiteY7" fmla="*/ 209573 h 500708"/>
                <a:gd name="connsiteX8" fmla="*/ 370740 w 523920"/>
                <a:gd name="connsiteY8" fmla="*/ 230760 h 500708"/>
                <a:gd name="connsiteX9" fmla="*/ 331109 w 523920"/>
                <a:gd name="connsiteY9" fmla="*/ 336255 h 500708"/>
                <a:gd name="connsiteX10" fmla="*/ 523913 w 523920"/>
                <a:gd name="connsiteY10" fmla="*/ 429675 h 500708"/>
                <a:gd name="connsiteX11" fmla="*/ 522050 w 523920"/>
                <a:gd name="connsiteY11" fmla="*/ 500708 h 500708"/>
                <a:gd name="connsiteX12" fmla="*/ 3694 w 523920"/>
                <a:gd name="connsiteY12" fmla="*/ 500708 h 500708"/>
                <a:gd name="connsiteX13" fmla="*/ 21 w 523920"/>
                <a:gd name="connsiteY13" fmla="*/ 441567 h 500708"/>
                <a:gd name="connsiteX14" fmla="*/ 201779 w 523920"/>
                <a:gd name="connsiteY14" fmla="*/ 341018 h 500708"/>
                <a:gd name="connsiteX15" fmla="*/ 162591 w 523920"/>
                <a:gd name="connsiteY15" fmla="*/ 235263 h 500708"/>
                <a:gd name="connsiteX16" fmla="*/ 160343 w 523920"/>
                <a:gd name="connsiteY16" fmla="*/ 213948 h 500708"/>
                <a:gd name="connsiteX17" fmla="*/ 157161 w 523920"/>
                <a:gd name="connsiteY17" fmla="*/ 216024 h 500708"/>
                <a:gd name="connsiteX18" fmla="*/ 134301 w 523920"/>
                <a:gd name="connsiteY18" fmla="*/ 180020 h 500708"/>
                <a:gd name="connsiteX19" fmla="*/ 140997 w 523920"/>
                <a:gd name="connsiteY19" fmla="*/ 154562 h 500708"/>
                <a:gd name="connsiteX20" fmla="*/ 153966 w 523920"/>
                <a:gd name="connsiteY20" fmla="*/ 146100 h 500708"/>
                <a:gd name="connsiteX21" fmla="*/ 153006 w 523920"/>
                <a:gd name="connsiteY21" fmla="*/ 127701 h 500708"/>
                <a:gd name="connsiteX22" fmla="*/ 152478 w 523920"/>
                <a:gd name="connsiteY22" fmla="*/ 101165 h 500708"/>
                <a:gd name="connsiteX23" fmla="*/ 262872 w 523920"/>
                <a:gd name="connsiteY23" fmla="*/ 11 h 500708"/>
                <a:gd name="connsiteX0" fmla="*/ 262872 w 523920"/>
                <a:gd name="connsiteY0" fmla="*/ 11 h 500708"/>
                <a:gd name="connsiteX1" fmla="*/ 380409 w 523920"/>
                <a:gd name="connsiteY1" fmla="*/ 98783 h 500708"/>
                <a:gd name="connsiteX2" fmla="*/ 380220 w 523920"/>
                <a:gd name="connsiteY2" fmla="*/ 124504 h 500708"/>
                <a:gd name="connsiteX3" fmla="*/ 379162 w 523920"/>
                <a:gd name="connsiteY3" fmla="*/ 146455 h 500708"/>
                <a:gd name="connsiteX4" fmla="*/ 382900 w 523920"/>
                <a:gd name="connsiteY4" fmla="*/ 144016 h 500708"/>
                <a:gd name="connsiteX5" fmla="*/ 405760 w 523920"/>
                <a:gd name="connsiteY5" fmla="*/ 180020 h 500708"/>
                <a:gd name="connsiteX6" fmla="*/ 382900 w 523920"/>
                <a:gd name="connsiteY6" fmla="*/ 216024 h 500708"/>
                <a:gd name="connsiteX7" fmla="*/ 373012 w 523920"/>
                <a:gd name="connsiteY7" fmla="*/ 209573 h 500708"/>
                <a:gd name="connsiteX8" fmla="*/ 370740 w 523920"/>
                <a:gd name="connsiteY8" fmla="*/ 230760 h 500708"/>
                <a:gd name="connsiteX9" fmla="*/ 331109 w 523920"/>
                <a:gd name="connsiteY9" fmla="*/ 336255 h 500708"/>
                <a:gd name="connsiteX10" fmla="*/ 523913 w 523920"/>
                <a:gd name="connsiteY10" fmla="*/ 429675 h 500708"/>
                <a:gd name="connsiteX11" fmla="*/ 522050 w 523920"/>
                <a:gd name="connsiteY11" fmla="*/ 500708 h 500708"/>
                <a:gd name="connsiteX12" fmla="*/ 3694 w 523920"/>
                <a:gd name="connsiteY12" fmla="*/ 500708 h 500708"/>
                <a:gd name="connsiteX13" fmla="*/ 21 w 523920"/>
                <a:gd name="connsiteY13" fmla="*/ 434423 h 500708"/>
                <a:gd name="connsiteX14" fmla="*/ 201779 w 523920"/>
                <a:gd name="connsiteY14" fmla="*/ 341018 h 500708"/>
                <a:gd name="connsiteX15" fmla="*/ 162591 w 523920"/>
                <a:gd name="connsiteY15" fmla="*/ 235263 h 500708"/>
                <a:gd name="connsiteX16" fmla="*/ 160343 w 523920"/>
                <a:gd name="connsiteY16" fmla="*/ 213948 h 500708"/>
                <a:gd name="connsiteX17" fmla="*/ 157161 w 523920"/>
                <a:gd name="connsiteY17" fmla="*/ 216024 h 500708"/>
                <a:gd name="connsiteX18" fmla="*/ 134301 w 523920"/>
                <a:gd name="connsiteY18" fmla="*/ 180020 h 500708"/>
                <a:gd name="connsiteX19" fmla="*/ 140997 w 523920"/>
                <a:gd name="connsiteY19" fmla="*/ 154562 h 500708"/>
                <a:gd name="connsiteX20" fmla="*/ 153966 w 523920"/>
                <a:gd name="connsiteY20" fmla="*/ 146100 h 500708"/>
                <a:gd name="connsiteX21" fmla="*/ 153006 w 523920"/>
                <a:gd name="connsiteY21" fmla="*/ 127701 h 500708"/>
                <a:gd name="connsiteX22" fmla="*/ 152478 w 523920"/>
                <a:gd name="connsiteY22" fmla="*/ 101165 h 500708"/>
                <a:gd name="connsiteX23" fmla="*/ 262872 w 523920"/>
                <a:gd name="connsiteY23" fmla="*/ 11 h 500708"/>
                <a:gd name="connsiteX0" fmla="*/ 260514 w 521562"/>
                <a:gd name="connsiteY0" fmla="*/ 11 h 500708"/>
                <a:gd name="connsiteX1" fmla="*/ 378051 w 521562"/>
                <a:gd name="connsiteY1" fmla="*/ 98783 h 500708"/>
                <a:gd name="connsiteX2" fmla="*/ 377862 w 521562"/>
                <a:gd name="connsiteY2" fmla="*/ 124504 h 500708"/>
                <a:gd name="connsiteX3" fmla="*/ 376804 w 521562"/>
                <a:gd name="connsiteY3" fmla="*/ 146455 h 500708"/>
                <a:gd name="connsiteX4" fmla="*/ 380542 w 521562"/>
                <a:gd name="connsiteY4" fmla="*/ 144016 h 500708"/>
                <a:gd name="connsiteX5" fmla="*/ 403402 w 521562"/>
                <a:gd name="connsiteY5" fmla="*/ 180020 h 500708"/>
                <a:gd name="connsiteX6" fmla="*/ 380542 w 521562"/>
                <a:gd name="connsiteY6" fmla="*/ 216024 h 500708"/>
                <a:gd name="connsiteX7" fmla="*/ 370654 w 521562"/>
                <a:gd name="connsiteY7" fmla="*/ 209573 h 500708"/>
                <a:gd name="connsiteX8" fmla="*/ 368382 w 521562"/>
                <a:gd name="connsiteY8" fmla="*/ 230760 h 500708"/>
                <a:gd name="connsiteX9" fmla="*/ 328751 w 521562"/>
                <a:gd name="connsiteY9" fmla="*/ 336255 h 500708"/>
                <a:gd name="connsiteX10" fmla="*/ 521555 w 521562"/>
                <a:gd name="connsiteY10" fmla="*/ 429675 h 500708"/>
                <a:gd name="connsiteX11" fmla="*/ 519692 w 521562"/>
                <a:gd name="connsiteY11" fmla="*/ 500708 h 500708"/>
                <a:gd name="connsiteX12" fmla="*/ 1336 w 521562"/>
                <a:gd name="connsiteY12" fmla="*/ 500708 h 500708"/>
                <a:gd name="connsiteX13" fmla="*/ 44 w 521562"/>
                <a:gd name="connsiteY13" fmla="*/ 424898 h 500708"/>
                <a:gd name="connsiteX14" fmla="*/ 199421 w 521562"/>
                <a:gd name="connsiteY14" fmla="*/ 341018 h 500708"/>
                <a:gd name="connsiteX15" fmla="*/ 160233 w 521562"/>
                <a:gd name="connsiteY15" fmla="*/ 235263 h 500708"/>
                <a:gd name="connsiteX16" fmla="*/ 157985 w 521562"/>
                <a:gd name="connsiteY16" fmla="*/ 213948 h 500708"/>
                <a:gd name="connsiteX17" fmla="*/ 154803 w 521562"/>
                <a:gd name="connsiteY17" fmla="*/ 216024 h 500708"/>
                <a:gd name="connsiteX18" fmla="*/ 131943 w 521562"/>
                <a:gd name="connsiteY18" fmla="*/ 180020 h 500708"/>
                <a:gd name="connsiteX19" fmla="*/ 138639 w 521562"/>
                <a:gd name="connsiteY19" fmla="*/ 154562 h 500708"/>
                <a:gd name="connsiteX20" fmla="*/ 151608 w 521562"/>
                <a:gd name="connsiteY20" fmla="*/ 146100 h 500708"/>
                <a:gd name="connsiteX21" fmla="*/ 150648 w 521562"/>
                <a:gd name="connsiteY21" fmla="*/ 127701 h 500708"/>
                <a:gd name="connsiteX22" fmla="*/ 150120 w 521562"/>
                <a:gd name="connsiteY22" fmla="*/ 101165 h 500708"/>
                <a:gd name="connsiteX23" fmla="*/ 260514 w 521562"/>
                <a:gd name="connsiteY23" fmla="*/ 11 h 500708"/>
                <a:gd name="connsiteX0" fmla="*/ 262872 w 523920"/>
                <a:gd name="connsiteY0" fmla="*/ 11 h 500708"/>
                <a:gd name="connsiteX1" fmla="*/ 380409 w 523920"/>
                <a:gd name="connsiteY1" fmla="*/ 98783 h 500708"/>
                <a:gd name="connsiteX2" fmla="*/ 380220 w 523920"/>
                <a:gd name="connsiteY2" fmla="*/ 124504 h 500708"/>
                <a:gd name="connsiteX3" fmla="*/ 379162 w 523920"/>
                <a:gd name="connsiteY3" fmla="*/ 146455 h 500708"/>
                <a:gd name="connsiteX4" fmla="*/ 382900 w 523920"/>
                <a:gd name="connsiteY4" fmla="*/ 144016 h 500708"/>
                <a:gd name="connsiteX5" fmla="*/ 405760 w 523920"/>
                <a:gd name="connsiteY5" fmla="*/ 180020 h 500708"/>
                <a:gd name="connsiteX6" fmla="*/ 382900 w 523920"/>
                <a:gd name="connsiteY6" fmla="*/ 216024 h 500708"/>
                <a:gd name="connsiteX7" fmla="*/ 373012 w 523920"/>
                <a:gd name="connsiteY7" fmla="*/ 209573 h 500708"/>
                <a:gd name="connsiteX8" fmla="*/ 370740 w 523920"/>
                <a:gd name="connsiteY8" fmla="*/ 230760 h 500708"/>
                <a:gd name="connsiteX9" fmla="*/ 331109 w 523920"/>
                <a:gd name="connsiteY9" fmla="*/ 336255 h 500708"/>
                <a:gd name="connsiteX10" fmla="*/ 523913 w 523920"/>
                <a:gd name="connsiteY10" fmla="*/ 429675 h 500708"/>
                <a:gd name="connsiteX11" fmla="*/ 522050 w 523920"/>
                <a:gd name="connsiteY11" fmla="*/ 500708 h 500708"/>
                <a:gd name="connsiteX12" fmla="*/ 3694 w 523920"/>
                <a:gd name="connsiteY12" fmla="*/ 500708 h 500708"/>
                <a:gd name="connsiteX13" fmla="*/ 21 w 523920"/>
                <a:gd name="connsiteY13" fmla="*/ 429660 h 500708"/>
                <a:gd name="connsiteX14" fmla="*/ 201779 w 523920"/>
                <a:gd name="connsiteY14" fmla="*/ 341018 h 500708"/>
                <a:gd name="connsiteX15" fmla="*/ 162591 w 523920"/>
                <a:gd name="connsiteY15" fmla="*/ 235263 h 500708"/>
                <a:gd name="connsiteX16" fmla="*/ 160343 w 523920"/>
                <a:gd name="connsiteY16" fmla="*/ 213948 h 500708"/>
                <a:gd name="connsiteX17" fmla="*/ 157161 w 523920"/>
                <a:gd name="connsiteY17" fmla="*/ 216024 h 500708"/>
                <a:gd name="connsiteX18" fmla="*/ 134301 w 523920"/>
                <a:gd name="connsiteY18" fmla="*/ 180020 h 500708"/>
                <a:gd name="connsiteX19" fmla="*/ 140997 w 523920"/>
                <a:gd name="connsiteY19" fmla="*/ 154562 h 500708"/>
                <a:gd name="connsiteX20" fmla="*/ 153966 w 523920"/>
                <a:gd name="connsiteY20" fmla="*/ 146100 h 500708"/>
                <a:gd name="connsiteX21" fmla="*/ 153006 w 523920"/>
                <a:gd name="connsiteY21" fmla="*/ 127701 h 500708"/>
                <a:gd name="connsiteX22" fmla="*/ 152478 w 523920"/>
                <a:gd name="connsiteY22" fmla="*/ 101165 h 500708"/>
                <a:gd name="connsiteX23" fmla="*/ 262872 w 523920"/>
                <a:gd name="connsiteY23" fmla="*/ 11 h 50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920" h="500708">
                  <a:moveTo>
                    <a:pt x="262872" y="11"/>
                  </a:moveTo>
                  <a:cubicBezTo>
                    <a:pt x="300860" y="-386"/>
                    <a:pt x="378561" y="9405"/>
                    <a:pt x="380409" y="98783"/>
                  </a:cubicBezTo>
                  <a:cubicBezTo>
                    <a:pt x="380557" y="105929"/>
                    <a:pt x="380503" y="114658"/>
                    <a:pt x="380220" y="124504"/>
                  </a:cubicBezTo>
                  <a:cubicBezTo>
                    <a:pt x="379867" y="131821"/>
                    <a:pt x="379515" y="139138"/>
                    <a:pt x="379162" y="146455"/>
                  </a:cubicBezTo>
                  <a:lnTo>
                    <a:pt x="382900" y="144016"/>
                  </a:lnTo>
                  <a:cubicBezTo>
                    <a:pt x="395525" y="144016"/>
                    <a:pt x="405760" y="160136"/>
                    <a:pt x="405760" y="180020"/>
                  </a:cubicBezTo>
                  <a:cubicBezTo>
                    <a:pt x="405760" y="199904"/>
                    <a:pt x="395525" y="216024"/>
                    <a:pt x="382900" y="216024"/>
                  </a:cubicBezTo>
                  <a:lnTo>
                    <a:pt x="373012" y="209573"/>
                  </a:lnTo>
                  <a:lnTo>
                    <a:pt x="370740" y="230760"/>
                  </a:lnTo>
                  <a:cubicBezTo>
                    <a:pt x="363113" y="280249"/>
                    <a:pt x="350493" y="325324"/>
                    <a:pt x="331109" y="336255"/>
                  </a:cubicBezTo>
                  <a:lnTo>
                    <a:pt x="523913" y="429675"/>
                  </a:lnTo>
                  <a:cubicBezTo>
                    <a:pt x="524068" y="470029"/>
                    <a:pt x="521895" y="460354"/>
                    <a:pt x="522050" y="500708"/>
                  </a:cubicBezTo>
                  <a:lnTo>
                    <a:pt x="3694" y="500708"/>
                  </a:lnTo>
                  <a:cubicBezTo>
                    <a:pt x="4057" y="462731"/>
                    <a:pt x="-342" y="467637"/>
                    <a:pt x="21" y="429660"/>
                  </a:cubicBezTo>
                  <a:cubicBezTo>
                    <a:pt x="67274" y="396144"/>
                    <a:pt x="134526" y="374534"/>
                    <a:pt x="201779" y="341018"/>
                  </a:cubicBezTo>
                  <a:cubicBezTo>
                    <a:pt x="182396" y="330087"/>
                    <a:pt x="170070" y="285037"/>
                    <a:pt x="162591" y="235263"/>
                  </a:cubicBezTo>
                  <a:lnTo>
                    <a:pt x="160343" y="213948"/>
                  </a:lnTo>
                  <a:lnTo>
                    <a:pt x="157161" y="216024"/>
                  </a:lnTo>
                  <a:cubicBezTo>
                    <a:pt x="144536" y="216024"/>
                    <a:pt x="134301" y="199904"/>
                    <a:pt x="134301" y="180020"/>
                  </a:cubicBezTo>
                  <a:cubicBezTo>
                    <a:pt x="134301" y="170078"/>
                    <a:pt x="136860" y="161077"/>
                    <a:pt x="140997" y="154562"/>
                  </a:cubicBezTo>
                  <a:lnTo>
                    <a:pt x="153966" y="146100"/>
                  </a:lnTo>
                  <a:lnTo>
                    <a:pt x="153006" y="127701"/>
                  </a:lnTo>
                  <a:cubicBezTo>
                    <a:pt x="152643" y="117620"/>
                    <a:pt x="152478" y="108622"/>
                    <a:pt x="152478" y="101165"/>
                  </a:cubicBezTo>
                  <a:cubicBezTo>
                    <a:pt x="152478" y="21627"/>
                    <a:pt x="224884" y="408"/>
                    <a:pt x="262872" y="11"/>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1" name="TextBox 10"/>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76062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NZ" sz="1600" b="1" dirty="0" smtClean="0"/>
              <a:t>The Need</a:t>
            </a:r>
          </a:p>
          <a:p>
            <a:endParaRPr lang="en-NZ" sz="1600" dirty="0" smtClean="0"/>
          </a:p>
          <a:p>
            <a:r>
              <a:rPr lang="en-NZ" sz="1600" dirty="0" smtClean="0"/>
              <a:t>There are a number of people spread across NZ who have expertise across healthcare, innovation, business model development and market and product validation. It is critical to bring them together in a sustainable way to inform our choices and help deliver a new model for emerging tech.</a:t>
            </a:r>
          </a:p>
          <a:p>
            <a:r>
              <a:rPr lang="en-NZ" sz="1600" dirty="0" smtClean="0"/>
              <a:t>We need a way to engage experts around  problems.</a:t>
            </a:r>
            <a:endParaRPr lang="en-NZ" sz="1600" dirty="0"/>
          </a:p>
        </p:txBody>
      </p:sp>
      <p:sp>
        <p:nvSpPr>
          <p:cNvPr id="3" name="Content Placeholder 2"/>
          <p:cNvSpPr>
            <a:spLocks noGrp="1"/>
          </p:cNvSpPr>
          <p:nvPr>
            <p:ph sz="half" idx="2"/>
          </p:nvPr>
        </p:nvSpPr>
        <p:spPr>
          <a:solidFill>
            <a:schemeClr val="bg1">
              <a:lumMod val="85000"/>
            </a:schemeClr>
          </a:solidFill>
        </p:spPr>
        <p:txBody>
          <a:bodyPr/>
          <a:lstStyle/>
          <a:p>
            <a:pPr marL="0" indent="0">
              <a:buNone/>
            </a:pPr>
            <a:r>
              <a:rPr lang="en-NZ" sz="1600" b="1" dirty="0" smtClean="0"/>
              <a:t>Our approach</a:t>
            </a:r>
          </a:p>
          <a:p>
            <a:endParaRPr lang="en-NZ" sz="1600" dirty="0" smtClean="0"/>
          </a:p>
          <a:p>
            <a:r>
              <a:rPr lang="en-NZ" sz="1600" dirty="0" smtClean="0"/>
              <a:t>We will meet, engage and develop relationships with interested and interesting people in </a:t>
            </a:r>
            <a:r>
              <a:rPr lang="en-NZ" sz="1600" dirty="0" err="1" smtClean="0"/>
              <a:t>emergin</a:t>
            </a:r>
            <a:r>
              <a:rPr lang="en-NZ" sz="1600" dirty="0" smtClean="0"/>
              <a:t> health technologies</a:t>
            </a:r>
          </a:p>
          <a:p>
            <a:r>
              <a:rPr lang="en-NZ" sz="1600" dirty="0" smtClean="0"/>
              <a:t>We will develop a way to contract for expertise in a modern way to help solve problems.</a:t>
            </a:r>
            <a:endParaRPr lang="en-NZ" sz="1600" dirty="0"/>
          </a:p>
        </p:txBody>
      </p:sp>
      <p:sp>
        <p:nvSpPr>
          <p:cNvPr id="4" name="Title 3"/>
          <p:cNvSpPr>
            <a:spLocks noGrp="1"/>
          </p:cNvSpPr>
          <p:nvPr>
            <p:ph type="title"/>
          </p:nvPr>
        </p:nvSpPr>
        <p:spPr/>
        <p:txBody>
          <a:bodyPr/>
          <a:lstStyle/>
          <a:p>
            <a:r>
              <a:rPr lang="en-NZ" dirty="0" smtClean="0"/>
              <a:t>Building a sustainable network</a:t>
            </a:r>
            <a:endParaRPr lang="en-NZ" dirty="0"/>
          </a:p>
        </p:txBody>
      </p:sp>
      <p:sp>
        <p:nvSpPr>
          <p:cNvPr id="5" name="TextBox 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46121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Curating our knowledge and experience</a:t>
            </a:r>
            <a:endParaRPr lang="en-NZ" dirty="0"/>
          </a:p>
        </p:txBody>
      </p:sp>
      <p:sp>
        <p:nvSpPr>
          <p:cNvPr id="5" name="TextBox 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
        <p:nvSpPr>
          <p:cNvPr id="8" name="Content Placeholder 1"/>
          <p:cNvSpPr txBox="1">
            <a:spLocks/>
          </p:cNvSpPr>
          <p:nvPr/>
        </p:nvSpPr>
        <p:spPr>
          <a:xfrm>
            <a:off x="609600" y="1752600"/>
            <a:ext cx="4038600" cy="4525963"/>
          </a:xfrm>
          <a:prstGeom prst="rect">
            <a:avLst/>
          </a:prstGeom>
        </p:spPr>
        <p:txBody>
          <a:bodyPr/>
          <a:lstStyle>
            <a:lvl1pPr marL="342900" indent="-342900" algn="l" rtl="0" eaLnBrk="0" fontAlgn="base" hangingPunct="0">
              <a:spcBef>
                <a:spcPct val="20000"/>
              </a:spcBef>
              <a:spcAft>
                <a:spcPct val="0"/>
              </a:spcAft>
              <a:buChar char="•"/>
              <a:defRPr sz="2800">
                <a:solidFill>
                  <a:srgbClr val="283239"/>
                </a:solidFill>
                <a:latin typeface="Source Sans Pro" panose="020B0503030403020204" pitchFamily="34" charset="0"/>
                <a:ea typeface="Source Sans Pro" panose="020B0503030403020204" pitchFamily="34" charset="0"/>
                <a:cs typeface="+mn-cs"/>
              </a:defRPr>
            </a:lvl1pPr>
            <a:lvl2pPr marL="742950" indent="-285750" algn="l" rtl="0" eaLnBrk="0" fontAlgn="base" hangingPunct="0">
              <a:spcBef>
                <a:spcPct val="20000"/>
              </a:spcBef>
              <a:spcAft>
                <a:spcPct val="0"/>
              </a:spcAft>
              <a:buChar char="–"/>
              <a:defRPr sz="2400">
                <a:solidFill>
                  <a:srgbClr val="283239"/>
                </a:solidFill>
                <a:latin typeface="Source Sans Pro" panose="020B0503030403020204" pitchFamily="34" charset="0"/>
                <a:ea typeface="Source Sans Pro" panose="020B0503030403020204" pitchFamily="34" charset="0"/>
              </a:defRPr>
            </a:lvl2pPr>
            <a:lvl3pPr marL="1143000" indent="-228600" algn="l" rtl="0" eaLnBrk="0" fontAlgn="base" hangingPunct="0">
              <a:spcBef>
                <a:spcPct val="20000"/>
              </a:spcBef>
              <a:spcAft>
                <a:spcPct val="0"/>
              </a:spcAft>
              <a:buChar char="•"/>
              <a:defRPr sz="2000">
                <a:solidFill>
                  <a:srgbClr val="283239"/>
                </a:solidFill>
                <a:latin typeface="Source Sans Pro" panose="020B0503030403020204" pitchFamily="34" charset="0"/>
                <a:ea typeface="Source Sans Pro" panose="020B0503030403020204" pitchFamily="34" charset="0"/>
              </a:defRPr>
            </a:lvl3pPr>
            <a:lvl4pPr marL="1600200" indent="-228600" algn="l" rtl="0" eaLnBrk="0" fontAlgn="base" hangingPunct="0">
              <a:spcBef>
                <a:spcPct val="20000"/>
              </a:spcBef>
              <a:spcAft>
                <a:spcPct val="0"/>
              </a:spcAft>
              <a:buChar char="–"/>
              <a:defRPr sz="1800">
                <a:solidFill>
                  <a:srgbClr val="283239"/>
                </a:solidFill>
                <a:latin typeface="Source Sans Pro" panose="020B0503030403020204" pitchFamily="34" charset="0"/>
                <a:ea typeface="Source Sans Pro" panose="020B0503030403020204" pitchFamily="34" charset="0"/>
              </a:defRPr>
            </a:lvl4pPr>
            <a:lvl5pPr marL="2057400" indent="-228600" algn="l" rtl="0" eaLnBrk="0" fontAlgn="base" hangingPunct="0">
              <a:spcBef>
                <a:spcPct val="20000"/>
              </a:spcBef>
              <a:spcAft>
                <a:spcPct val="0"/>
              </a:spcAft>
              <a:buChar char="»"/>
              <a:defRPr sz="1800">
                <a:solidFill>
                  <a:srgbClr val="283239"/>
                </a:solidFill>
                <a:latin typeface="Source Sans Pro" panose="020B0503030403020204" pitchFamily="34" charset="0"/>
                <a:ea typeface="Source Sans Pro" panose="020B050303040302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buFontTx/>
              <a:buNone/>
            </a:pPr>
            <a:r>
              <a:rPr lang="en-NZ" sz="1600" b="1" kern="0" dirty="0" smtClean="0"/>
              <a:t>The Need</a:t>
            </a:r>
          </a:p>
          <a:p>
            <a:endParaRPr lang="en-NZ" sz="1600" kern="0" dirty="0" smtClean="0"/>
          </a:p>
          <a:p>
            <a:r>
              <a:rPr lang="en-NZ" sz="1600" kern="0" dirty="0" smtClean="0"/>
              <a:t>There are a number of people spread across NZ who have expertise across healthcare, innovation, business model development and market and product validation. It is critical to bring them together in a sustainable way to inform our choices and help deliver a new model for emerging tech.</a:t>
            </a:r>
          </a:p>
          <a:p>
            <a:r>
              <a:rPr lang="en-NZ" sz="1600" kern="0" dirty="0" smtClean="0"/>
              <a:t>We need a way to engage experts around  problems.</a:t>
            </a:r>
            <a:endParaRPr lang="en-NZ" sz="1600" kern="0" dirty="0"/>
          </a:p>
        </p:txBody>
      </p:sp>
      <p:sp>
        <p:nvSpPr>
          <p:cNvPr id="9" name="Content Placeholder 2"/>
          <p:cNvSpPr txBox="1">
            <a:spLocks/>
          </p:cNvSpPr>
          <p:nvPr/>
        </p:nvSpPr>
        <p:spPr>
          <a:xfrm>
            <a:off x="4800600" y="1752600"/>
            <a:ext cx="4038600" cy="4525963"/>
          </a:xfrm>
          <a:prstGeom prst="rect">
            <a:avLst/>
          </a:prstGeom>
          <a:solidFill>
            <a:schemeClr val="bg1">
              <a:lumMod val="85000"/>
            </a:schemeClr>
          </a:solidFill>
        </p:spPr>
        <p:txBody>
          <a:bodyPr/>
          <a:lstStyle>
            <a:lvl1pPr marL="342900" indent="-342900" algn="l" rtl="0" eaLnBrk="0" fontAlgn="base" hangingPunct="0">
              <a:spcBef>
                <a:spcPct val="20000"/>
              </a:spcBef>
              <a:spcAft>
                <a:spcPct val="0"/>
              </a:spcAft>
              <a:buChar char="•"/>
              <a:defRPr sz="2800">
                <a:solidFill>
                  <a:srgbClr val="283239"/>
                </a:solidFill>
                <a:latin typeface="Source Sans Pro" panose="020B0503030403020204" pitchFamily="34" charset="0"/>
                <a:ea typeface="Source Sans Pro" panose="020B0503030403020204" pitchFamily="34" charset="0"/>
                <a:cs typeface="+mn-cs"/>
              </a:defRPr>
            </a:lvl1pPr>
            <a:lvl2pPr marL="742950" indent="-285750" algn="l" rtl="0" eaLnBrk="0" fontAlgn="base" hangingPunct="0">
              <a:spcBef>
                <a:spcPct val="20000"/>
              </a:spcBef>
              <a:spcAft>
                <a:spcPct val="0"/>
              </a:spcAft>
              <a:buChar char="–"/>
              <a:defRPr sz="2400">
                <a:solidFill>
                  <a:srgbClr val="283239"/>
                </a:solidFill>
                <a:latin typeface="Source Sans Pro" panose="020B0503030403020204" pitchFamily="34" charset="0"/>
                <a:ea typeface="Source Sans Pro" panose="020B0503030403020204" pitchFamily="34" charset="0"/>
              </a:defRPr>
            </a:lvl2pPr>
            <a:lvl3pPr marL="1143000" indent="-228600" algn="l" rtl="0" eaLnBrk="0" fontAlgn="base" hangingPunct="0">
              <a:spcBef>
                <a:spcPct val="20000"/>
              </a:spcBef>
              <a:spcAft>
                <a:spcPct val="0"/>
              </a:spcAft>
              <a:buChar char="•"/>
              <a:defRPr sz="2000">
                <a:solidFill>
                  <a:srgbClr val="283239"/>
                </a:solidFill>
                <a:latin typeface="Source Sans Pro" panose="020B0503030403020204" pitchFamily="34" charset="0"/>
                <a:ea typeface="Source Sans Pro" panose="020B0503030403020204" pitchFamily="34" charset="0"/>
              </a:defRPr>
            </a:lvl3pPr>
            <a:lvl4pPr marL="1600200" indent="-228600" algn="l" rtl="0" eaLnBrk="0" fontAlgn="base" hangingPunct="0">
              <a:spcBef>
                <a:spcPct val="20000"/>
              </a:spcBef>
              <a:spcAft>
                <a:spcPct val="0"/>
              </a:spcAft>
              <a:buChar char="–"/>
              <a:defRPr sz="1800">
                <a:solidFill>
                  <a:srgbClr val="283239"/>
                </a:solidFill>
                <a:latin typeface="Source Sans Pro" panose="020B0503030403020204" pitchFamily="34" charset="0"/>
                <a:ea typeface="Source Sans Pro" panose="020B0503030403020204" pitchFamily="34" charset="0"/>
              </a:defRPr>
            </a:lvl4pPr>
            <a:lvl5pPr marL="2057400" indent="-228600" algn="l" rtl="0" eaLnBrk="0" fontAlgn="base" hangingPunct="0">
              <a:spcBef>
                <a:spcPct val="20000"/>
              </a:spcBef>
              <a:spcAft>
                <a:spcPct val="0"/>
              </a:spcAft>
              <a:buChar char="»"/>
              <a:defRPr sz="1800">
                <a:solidFill>
                  <a:srgbClr val="283239"/>
                </a:solidFill>
                <a:latin typeface="Source Sans Pro" panose="020B0503030403020204" pitchFamily="34" charset="0"/>
                <a:ea typeface="Source Sans Pro" panose="020B050303040302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buFontTx/>
              <a:buNone/>
            </a:pPr>
            <a:r>
              <a:rPr lang="en-NZ" sz="1600" b="1" kern="0" dirty="0" smtClean="0"/>
              <a:t>Our approach</a:t>
            </a:r>
          </a:p>
          <a:p>
            <a:endParaRPr lang="en-NZ" sz="1600" kern="0" dirty="0" smtClean="0"/>
          </a:p>
          <a:p>
            <a:r>
              <a:rPr lang="en-NZ" sz="1600" dirty="0" smtClean="0"/>
              <a:t>We will use a variety of different channels to engage those who are interesting in emerging health technology These might include: a podcast, website or forum, and many different types of meetings</a:t>
            </a:r>
            <a:r>
              <a:rPr lang="en-NZ" sz="1600" dirty="0"/>
              <a:t> </a:t>
            </a:r>
            <a:r>
              <a:rPr lang="en-NZ" sz="1600" dirty="0" err="1" smtClean="0"/>
              <a:t>eg</a:t>
            </a:r>
            <a:r>
              <a:rPr lang="en-NZ" sz="1600" dirty="0" smtClean="0"/>
              <a:t>. hackathons, workshops, conferences and meetups</a:t>
            </a:r>
            <a:endParaRPr lang="en-NZ" sz="1600" dirty="0"/>
          </a:p>
        </p:txBody>
      </p:sp>
    </p:spTree>
    <p:extLst>
      <p:ext uri="{BB962C8B-B14F-4D97-AF65-F5344CB8AC3E}">
        <p14:creationId xmlns:p14="http://schemas.microsoft.com/office/powerpoint/2010/main" val="3128407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Health Technology Literacy</a:t>
            </a:r>
            <a:endParaRPr lang="en-NZ" dirty="0"/>
          </a:p>
        </p:txBody>
      </p:sp>
      <p:sp>
        <p:nvSpPr>
          <p:cNvPr id="5" name="TextBox 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
        <p:nvSpPr>
          <p:cNvPr id="6" name="Content Placeholder 1"/>
          <p:cNvSpPr txBox="1">
            <a:spLocks/>
          </p:cNvSpPr>
          <p:nvPr/>
        </p:nvSpPr>
        <p:spPr>
          <a:xfrm>
            <a:off x="609600" y="1752600"/>
            <a:ext cx="4038600" cy="4525963"/>
          </a:xfrm>
          <a:prstGeom prst="rect">
            <a:avLst/>
          </a:prstGeom>
        </p:spPr>
        <p:txBody>
          <a:bodyPr/>
          <a:lstStyle>
            <a:lvl1pPr marL="342900" indent="-342900" algn="l" rtl="0" eaLnBrk="0" fontAlgn="base" hangingPunct="0">
              <a:spcBef>
                <a:spcPct val="20000"/>
              </a:spcBef>
              <a:spcAft>
                <a:spcPct val="0"/>
              </a:spcAft>
              <a:buChar char="•"/>
              <a:defRPr sz="2800">
                <a:solidFill>
                  <a:srgbClr val="283239"/>
                </a:solidFill>
                <a:latin typeface="Source Sans Pro" panose="020B0503030403020204" pitchFamily="34" charset="0"/>
                <a:ea typeface="Source Sans Pro" panose="020B0503030403020204" pitchFamily="34" charset="0"/>
                <a:cs typeface="+mn-cs"/>
              </a:defRPr>
            </a:lvl1pPr>
            <a:lvl2pPr marL="742950" indent="-285750" algn="l" rtl="0" eaLnBrk="0" fontAlgn="base" hangingPunct="0">
              <a:spcBef>
                <a:spcPct val="20000"/>
              </a:spcBef>
              <a:spcAft>
                <a:spcPct val="0"/>
              </a:spcAft>
              <a:buChar char="–"/>
              <a:defRPr sz="2400">
                <a:solidFill>
                  <a:srgbClr val="283239"/>
                </a:solidFill>
                <a:latin typeface="Source Sans Pro" panose="020B0503030403020204" pitchFamily="34" charset="0"/>
                <a:ea typeface="Source Sans Pro" panose="020B0503030403020204" pitchFamily="34" charset="0"/>
              </a:defRPr>
            </a:lvl2pPr>
            <a:lvl3pPr marL="1143000" indent="-228600" algn="l" rtl="0" eaLnBrk="0" fontAlgn="base" hangingPunct="0">
              <a:spcBef>
                <a:spcPct val="20000"/>
              </a:spcBef>
              <a:spcAft>
                <a:spcPct val="0"/>
              </a:spcAft>
              <a:buChar char="•"/>
              <a:defRPr sz="2000">
                <a:solidFill>
                  <a:srgbClr val="283239"/>
                </a:solidFill>
                <a:latin typeface="Source Sans Pro" panose="020B0503030403020204" pitchFamily="34" charset="0"/>
                <a:ea typeface="Source Sans Pro" panose="020B0503030403020204" pitchFamily="34" charset="0"/>
              </a:defRPr>
            </a:lvl3pPr>
            <a:lvl4pPr marL="1600200" indent="-228600" algn="l" rtl="0" eaLnBrk="0" fontAlgn="base" hangingPunct="0">
              <a:spcBef>
                <a:spcPct val="20000"/>
              </a:spcBef>
              <a:spcAft>
                <a:spcPct val="0"/>
              </a:spcAft>
              <a:buChar char="–"/>
              <a:defRPr sz="1800">
                <a:solidFill>
                  <a:srgbClr val="283239"/>
                </a:solidFill>
                <a:latin typeface="Source Sans Pro" panose="020B0503030403020204" pitchFamily="34" charset="0"/>
                <a:ea typeface="Source Sans Pro" panose="020B0503030403020204" pitchFamily="34" charset="0"/>
              </a:defRPr>
            </a:lvl4pPr>
            <a:lvl5pPr marL="2057400" indent="-228600" algn="l" rtl="0" eaLnBrk="0" fontAlgn="base" hangingPunct="0">
              <a:spcBef>
                <a:spcPct val="20000"/>
              </a:spcBef>
              <a:spcAft>
                <a:spcPct val="0"/>
              </a:spcAft>
              <a:buChar char="»"/>
              <a:defRPr sz="1800">
                <a:solidFill>
                  <a:srgbClr val="283239"/>
                </a:solidFill>
                <a:latin typeface="Source Sans Pro" panose="020B0503030403020204" pitchFamily="34" charset="0"/>
                <a:ea typeface="Source Sans Pro" panose="020B050303040302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buFontTx/>
              <a:buNone/>
            </a:pPr>
            <a:r>
              <a:rPr lang="en-NZ" sz="1600" b="1" kern="0" dirty="0" smtClean="0"/>
              <a:t>The Need</a:t>
            </a:r>
          </a:p>
          <a:p>
            <a:endParaRPr lang="en-NZ" sz="1600" kern="0" dirty="0" smtClean="0"/>
          </a:p>
          <a:p>
            <a:r>
              <a:rPr lang="en-NZ" sz="1600" kern="0" dirty="0" smtClean="0"/>
              <a:t>Without building a knowledge and comfort with technology, people are reluctant to consider using it.</a:t>
            </a:r>
          </a:p>
          <a:p>
            <a:r>
              <a:rPr lang="en-NZ" sz="1600" kern="0" dirty="0" smtClean="0"/>
              <a:t>Growing this would create a positive reinforcement loop which would enable faster more evenly distributed uptake of technology in health</a:t>
            </a:r>
            <a:endParaRPr lang="en-NZ" sz="1600" kern="0" dirty="0"/>
          </a:p>
        </p:txBody>
      </p:sp>
      <p:sp>
        <p:nvSpPr>
          <p:cNvPr id="7" name="Content Placeholder 2"/>
          <p:cNvSpPr txBox="1">
            <a:spLocks/>
          </p:cNvSpPr>
          <p:nvPr/>
        </p:nvSpPr>
        <p:spPr>
          <a:xfrm>
            <a:off x="4800600" y="1752600"/>
            <a:ext cx="4038600" cy="4525963"/>
          </a:xfrm>
          <a:prstGeom prst="rect">
            <a:avLst/>
          </a:prstGeom>
          <a:solidFill>
            <a:schemeClr val="bg1">
              <a:lumMod val="85000"/>
            </a:schemeClr>
          </a:solidFill>
        </p:spPr>
        <p:txBody>
          <a:bodyPr/>
          <a:lstStyle>
            <a:lvl1pPr marL="342900" indent="-342900" algn="l" rtl="0" eaLnBrk="0" fontAlgn="base" hangingPunct="0">
              <a:spcBef>
                <a:spcPct val="20000"/>
              </a:spcBef>
              <a:spcAft>
                <a:spcPct val="0"/>
              </a:spcAft>
              <a:buChar char="•"/>
              <a:defRPr sz="2800">
                <a:solidFill>
                  <a:srgbClr val="283239"/>
                </a:solidFill>
                <a:latin typeface="Source Sans Pro" panose="020B0503030403020204" pitchFamily="34" charset="0"/>
                <a:ea typeface="Source Sans Pro" panose="020B0503030403020204" pitchFamily="34" charset="0"/>
                <a:cs typeface="+mn-cs"/>
              </a:defRPr>
            </a:lvl1pPr>
            <a:lvl2pPr marL="742950" indent="-285750" algn="l" rtl="0" eaLnBrk="0" fontAlgn="base" hangingPunct="0">
              <a:spcBef>
                <a:spcPct val="20000"/>
              </a:spcBef>
              <a:spcAft>
                <a:spcPct val="0"/>
              </a:spcAft>
              <a:buChar char="–"/>
              <a:defRPr sz="2400">
                <a:solidFill>
                  <a:srgbClr val="283239"/>
                </a:solidFill>
                <a:latin typeface="Source Sans Pro" panose="020B0503030403020204" pitchFamily="34" charset="0"/>
                <a:ea typeface="Source Sans Pro" panose="020B0503030403020204" pitchFamily="34" charset="0"/>
              </a:defRPr>
            </a:lvl2pPr>
            <a:lvl3pPr marL="1143000" indent="-228600" algn="l" rtl="0" eaLnBrk="0" fontAlgn="base" hangingPunct="0">
              <a:spcBef>
                <a:spcPct val="20000"/>
              </a:spcBef>
              <a:spcAft>
                <a:spcPct val="0"/>
              </a:spcAft>
              <a:buChar char="•"/>
              <a:defRPr sz="2000">
                <a:solidFill>
                  <a:srgbClr val="283239"/>
                </a:solidFill>
                <a:latin typeface="Source Sans Pro" panose="020B0503030403020204" pitchFamily="34" charset="0"/>
                <a:ea typeface="Source Sans Pro" panose="020B0503030403020204" pitchFamily="34" charset="0"/>
              </a:defRPr>
            </a:lvl3pPr>
            <a:lvl4pPr marL="1600200" indent="-228600" algn="l" rtl="0" eaLnBrk="0" fontAlgn="base" hangingPunct="0">
              <a:spcBef>
                <a:spcPct val="20000"/>
              </a:spcBef>
              <a:spcAft>
                <a:spcPct val="0"/>
              </a:spcAft>
              <a:buChar char="–"/>
              <a:defRPr sz="1800">
                <a:solidFill>
                  <a:srgbClr val="283239"/>
                </a:solidFill>
                <a:latin typeface="Source Sans Pro" panose="020B0503030403020204" pitchFamily="34" charset="0"/>
                <a:ea typeface="Source Sans Pro" panose="020B0503030403020204" pitchFamily="34" charset="0"/>
              </a:defRPr>
            </a:lvl4pPr>
            <a:lvl5pPr marL="2057400" indent="-228600" algn="l" rtl="0" eaLnBrk="0" fontAlgn="base" hangingPunct="0">
              <a:spcBef>
                <a:spcPct val="20000"/>
              </a:spcBef>
              <a:spcAft>
                <a:spcPct val="0"/>
              </a:spcAft>
              <a:buChar char="»"/>
              <a:defRPr sz="1800">
                <a:solidFill>
                  <a:srgbClr val="283239"/>
                </a:solidFill>
                <a:latin typeface="Source Sans Pro" panose="020B0503030403020204" pitchFamily="34" charset="0"/>
                <a:ea typeface="Source Sans Pro" panose="020B050303040302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buFontTx/>
              <a:buNone/>
            </a:pPr>
            <a:r>
              <a:rPr lang="en-NZ" sz="1600" b="1" kern="0" dirty="0" smtClean="0"/>
              <a:t>Our approach</a:t>
            </a:r>
          </a:p>
          <a:p>
            <a:endParaRPr lang="en-NZ" sz="1600" kern="0" dirty="0" smtClean="0"/>
          </a:p>
          <a:p>
            <a:r>
              <a:rPr lang="en-NZ" sz="1600" dirty="0" smtClean="0"/>
              <a:t>We use a variety of channels and approaches to build health technology literacy with providers, individuals and the public</a:t>
            </a:r>
          </a:p>
          <a:p>
            <a:r>
              <a:rPr lang="en-NZ" sz="1600" dirty="0" smtClean="0"/>
              <a:t>Consider the use of how we can leverage existing e-learning technology for </a:t>
            </a:r>
            <a:r>
              <a:rPr lang="en-NZ" sz="1600" smtClean="0"/>
              <a:t>building literacy</a:t>
            </a:r>
            <a:endParaRPr lang="en-NZ" sz="1600" dirty="0" smtClean="0"/>
          </a:p>
        </p:txBody>
      </p:sp>
    </p:spTree>
    <p:extLst>
      <p:ext uri="{BB962C8B-B14F-4D97-AF65-F5344CB8AC3E}">
        <p14:creationId xmlns:p14="http://schemas.microsoft.com/office/powerpoint/2010/main" val="1062222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NZ" dirty="0" smtClean="0"/>
              <a:t>Technology</a:t>
            </a:r>
            <a:endParaRPr lang="en-NZ" dirty="0"/>
          </a:p>
        </p:txBody>
      </p:sp>
      <p:grpSp>
        <p:nvGrpSpPr>
          <p:cNvPr id="17" name="Group 16"/>
          <p:cNvGrpSpPr/>
          <p:nvPr/>
        </p:nvGrpSpPr>
        <p:grpSpPr>
          <a:xfrm>
            <a:off x="1694928" y="3068960"/>
            <a:ext cx="1290093" cy="1296144"/>
            <a:chOff x="5661969" y="1492310"/>
            <a:chExt cx="3189260" cy="3204220"/>
          </a:xfrm>
        </p:grpSpPr>
        <p:sp>
          <p:nvSpPr>
            <p:cNvPr id="15" name="Freeform 14"/>
            <p:cNvSpPr/>
            <p:nvPr/>
          </p:nvSpPr>
          <p:spPr>
            <a:xfrm>
              <a:off x="5661969" y="1492310"/>
              <a:ext cx="2880360" cy="3185160"/>
            </a:xfrm>
            <a:custGeom>
              <a:avLst/>
              <a:gdLst>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9160 w 2880360"/>
                <a:gd name="connsiteY14" fmla="*/ 1363980 h 3169920"/>
                <a:gd name="connsiteX15" fmla="*/ 662940 w 2880360"/>
                <a:gd name="connsiteY15" fmla="*/ 1318260 h 3169920"/>
                <a:gd name="connsiteX16" fmla="*/ 449580 w 2880360"/>
                <a:gd name="connsiteY16" fmla="*/ 1386840 h 3169920"/>
                <a:gd name="connsiteX17" fmla="*/ 251460 w 2880360"/>
                <a:gd name="connsiteY17" fmla="*/ 1562100 h 3169920"/>
                <a:gd name="connsiteX18" fmla="*/ 213360 w 2880360"/>
                <a:gd name="connsiteY18" fmla="*/ 1783080 h 3169920"/>
                <a:gd name="connsiteX19" fmla="*/ 205740 w 2880360"/>
                <a:gd name="connsiteY19" fmla="*/ 2095500 h 3169920"/>
                <a:gd name="connsiteX20" fmla="*/ 121920 w 2880360"/>
                <a:gd name="connsiteY20" fmla="*/ 2065020 h 3169920"/>
                <a:gd name="connsiteX21" fmla="*/ 7620 w 2880360"/>
                <a:gd name="connsiteY21" fmla="*/ 1844040 h 3169920"/>
                <a:gd name="connsiteX22" fmla="*/ 0 w 2880360"/>
                <a:gd name="connsiteY22" fmla="*/ 1562100 h 3169920"/>
                <a:gd name="connsiteX23" fmla="*/ 68580 w 2880360"/>
                <a:gd name="connsiteY23" fmla="*/ 1272540 h 3169920"/>
                <a:gd name="connsiteX24" fmla="*/ 274320 w 2880360"/>
                <a:gd name="connsiteY24" fmla="*/ 944880 h 3169920"/>
                <a:gd name="connsiteX25" fmla="*/ 525780 w 2880360"/>
                <a:gd name="connsiteY25" fmla="*/ 647700 h 3169920"/>
                <a:gd name="connsiteX26" fmla="*/ 746760 w 2880360"/>
                <a:gd name="connsiteY26" fmla="*/ 502920 h 3169920"/>
                <a:gd name="connsiteX27" fmla="*/ 929640 w 2880360"/>
                <a:gd name="connsiteY27" fmla="*/ 495300 h 3169920"/>
                <a:gd name="connsiteX28" fmla="*/ 975360 w 2880360"/>
                <a:gd name="connsiteY28" fmla="*/ 388620 h 3169920"/>
                <a:gd name="connsiteX29" fmla="*/ 929640 w 2880360"/>
                <a:gd name="connsiteY29" fmla="*/ 281940 h 3169920"/>
                <a:gd name="connsiteX30" fmla="*/ 1226820 w 2880360"/>
                <a:gd name="connsiteY30"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9160 w 2880360"/>
                <a:gd name="connsiteY14" fmla="*/ 1363980 h 3169920"/>
                <a:gd name="connsiteX15" fmla="*/ 449580 w 2880360"/>
                <a:gd name="connsiteY15" fmla="*/ 1386840 h 3169920"/>
                <a:gd name="connsiteX16" fmla="*/ 251460 w 2880360"/>
                <a:gd name="connsiteY16" fmla="*/ 1562100 h 3169920"/>
                <a:gd name="connsiteX17" fmla="*/ 213360 w 2880360"/>
                <a:gd name="connsiteY17" fmla="*/ 1783080 h 3169920"/>
                <a:gd name="connsiteX18" fmla="*/ 205740 w 2880360"/>
                <a:gd name="connsiteY18" fmla="*/ 2095500 h 3169920"/>
                <a:gd name="connsiteX19" fmla="*/ 121920 w 2880360"/>
                <a:gd name="connsiteY19" fmla="*/ 2065020 h 3169920"/>
                <a:gd name="connsiteX20" fmla="*/ 7620 w 2880360"/>
                <a:gd name="connsiteY20" fmla="*/ 1844040 h 3169920"/>
                <a:gd name="connsiteX21" fmla="*/ 0 w 2880360"/>
                <a:gd name="connsiteY21" fmla="*/ 1562100 h 3169920"/>
                <a:gd name="connsiteX22" fmla="*/ 68580 w 2880360"/>
                <a:gd name="connsiteY22" fmla="*/ 1272540 h 3169920"/>
                <a:gd name="connsiteX23" fmla="*/ 274320 w 2880360"/>
                <a:gd name="connsiteY23" fmla="*/ 944880 h 3169920"/>
                <a:gd name="connsiteX24" fmla="*/ 525780 w 2880360"/>
                <a:gd name="connsiteY24" fmla="*/ 647700 h 3169920"/>
                <a:gd name="connsiteX25" fmla="*/ 746760 w 2880360"/>
                <a:gd name="connsiteY25" fmla="*/ 502920 h 3169920"/>
                <a:gd name="connsiteX26" fmla="*/ 929640 w 2880360"/>
                <a:gd name="connsiteY26" fmla="*/ 495300 h 3169920"/>
                <a:gd name="connsiteX27" fmla="*/ 975360 w 2880360"/>
                <a:gd name="connsiteY27" fmla="*/ 388620 h 3169920"/>
                <a:gd name="connsiteX28" fmla="*/ 929640 w 2880360"/>
                <a:gd name="connsiteY28" fmla="*/ 281940 h 3169920"/>
                <a:gd name="connsiteX29" fmla="*/ 1226820 w 2880360"/>
                <a:gd name="connsiteY29"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9160 w 2880360"/>
                <a:gd name="connsiteY14" fmla="*/ 1363980 h 3169920"/>
                <a:gd name="connsiteX15" fmla="*/ 441960 w 2880360"/>
                <a:gd name="connsiteY15" fmla="*/ 1341120 h 3169920"/>
                <a:gd name="connsiteX16" fmla="*/ 251460 w 2880360"/>
                <a:gd name="connsiteY16" fmla="*/ 1562100 h 3169920"/>
                <a:gd name="connsiteX17" fmla="*/ 213360 w 2880360"/>
                <a:gd name="connsiteY17" fmla="*/ 1783080 h 3169920"/>
                <a:gd name="connsiteX18" fmla="*/ 205740 w 2880360"/>
                <a:gd name="connsiteY18" fmla="*/ 2095500 h 3169920"/>
                <a:gd name="connsiteX19" fmla="*/ 121920 w 2880360"/>
                <a:gd name="connsiteY19" fmla="*/ 2065020 h 3169920"/>
                <a:gd name="connsiteX20" fmla="*/ 7620 w 2880360"/>
                <a:gd name="connsiteY20" fmla="*/ 1844040 h 3169920"/>
                <a:gd name="connsiteX21" fmla="*/ 0 w 2880360"/>
                <a:gd name="connsiteY21" fmla="*/ 1562100 h 3169920"/>
                <a:gd name="connsiteX22" fmla="*/ 68580 w 2880360"/>
                <a:gd name="connsiteY22" fmla="*/ 1272540 h 3169920"/>
                <a:gd name="connsiteX23" fmla="*/ 274320 w 2880360"/>
                <a:gd name="connsiteY23" fmla="*/ 944880 h 3169920"/>
                <a:gd name="connsiteX24" fmla="*/ 525780 w 2880360"/>
                <a:gd name="connsiteY24" fmla="*/ 647700 h 3169920"/>
                <a:gd name="connsiteX25" fmla="*/ 746760 w 2880360"/>
                <a:gd name="connsiteY25" fmla="*/ 502920 h 3169920"/>
                <a:gd name="connsiteX26" fmla="*/ 929640 w 2880360"/>
                <a:gd name="connsiteY26" fmla="*/ 495300 h 3169920"/>
                <a:gd name="connsiteX27" fmla="*/ 975360 w 2880360"/>
                <a:gd name="connsiteY27" fmla="*/ 388620 h 3169920"/>
                <a:gd name="connsiteX28" fmla="*/ 929640 w 2880360"/>
                <a:gd name="connsiteY28" fmla="*/ 281940 h 3169920"/>
                <a:gd name="connsiteX29" fmla="*/ 1226820 w 2880360"/>
                <a:gd name="connsiteY29"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51460 w 2880360"/>
                <a:gd name="connsiteY16" fmla="*/ 1562100 h 3169920"/>
                <a:gd name="connsiteX17" fmla="*/ 213360 w 2880360"/>
                <a:gd name="connsiteY17" fmla="*/ 1783080 h 3169920"/>
                <a:gd name="connsiteX18" fmla="*/ 205740 w 2880360"/>
                <a:gd name="connsiteY18" fmla="*/ 2095500 h 3169920"/>
                <a:gd name="connsiteX19" fmla="*/ 121920 w 2880360"/>
                <a:gd name="connsiteY19" fmla="*/ 2065020 h 3169920"/>
                <a:gd name="connsiteX20" fmla="*/ 7620 w 2880360"/>
                <a:gd name="connsiteY20" fmla="*/ 1844040 h 3169920"/>
                <a:gd name="connsiteX21" fmla="*/ 0 w 2880360"/>
                <a:gd name="connsiteY21" fmla="*/ 1562100 h 3169920"/>
                <a:gd name="connsiteX22" fmla="*/ 68580 w 2880360"/>
                <a:gd name="connsiteY22" fmla="*/ 1272540 h 3169920"/>
                <a:gd name="connsiteX23" fmla="*/ 274320 w 2880360"/>
                <a:gd name="connsiteY23" fmla="*/ 944880 h 3169920"/>
                <a:gd name="connsiteX24" fmla="*/ 525780 w 2880360"/>
                <a:gd name="connsiteY24" fmla="*/ 647700 h 3169920"/>
                <a:gd name="connsiteX25" fmla="*/ 746760 w 2880360"/>
                <a:gd name="connsiteY25" fmla="*/ 502920 h 3169920"/>
                <a:gd name="connsiteX26" fmla="*/ 929640 w 2880360"/>
                <a:gd name="connsiteY26" fmla="*/ 495300 h 3169920"/>
                <a:gd name="connsiteX27" fmla="*/ 975360 w 2880360"/>
                <a:gd name="connsiteY27" fmla="*/ 388620 h 3169920"/>
                <a:gd name="connsiteX28" fmla="*/ 929640 w 2880360"/>
                <a:gd name="connsiteY28" fmla="*/ 281940 h 3169920"/>
                <a:gd name="connsiteX29" fmla="*/ 1226820 w 2880360"/>
                <a:gd name="connsiteY29"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7620 w 2880360"/>
                <a:gd name="connsiteY19" fmla="*/ 1844040 h 3169920"/>
                <a:gd name="connsiteX20" fmla="*/ 0 w 2880360"/>
                <a:gd name="connsiteY20" fmla="*/ 1562100 h 3169920"/>
                <a:gd name="connsiteX21" fmla="*/ 68580 w 2880360"/>
                <a:gd name="connsiteY21" fmla="*/ 1272540 h 3169920"/>
                <a:gd name="connsiteX22" fmla="*/ 274320 w 2880360"/>
                <a:gd name="connsiteY22" fmla="*/ 944880 h 3169920"/>
                <a:gd name="connsiteX23" fmla="*/ 525780 w 2880360"/>
                <a:gd name="connsiteY23" fmla="*/ 647700 h 3169920"/>
                <a:gd name="connsiteX24" fmla="*/ 746760 w 2880360"/>
                <a:gd name="connsiteY24" fmla="*/ 502920 h 3169920"/>
                <a:gd name="connsiteX25" fmla="*/ 929640 w 2880360"/>
                <a:gd name="connsiteY25" fmla="*/ 495300 h 3169920"/>
                <a:gd name="connsiteX26" fmla="*/ 975360 w 2880360"/>
                <a:gd name="connsiteY26" fmla="*/ 388620 h 3169920"/>
                <a:gd name="connsiteX27" fmla="*/ 929640 w 2880360"/>
                <a:gd name="connsiteY27" fmla="*/ 281940 h 3169920"/>
                <a:gd name="connsiteX28" fmla="*/ 1226820 w 2880360"/>
                <a:gd name="connsiteY28"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7620 w 2880360"/>
                <a:gd name="connsiteY19" fmla="*/ 1844040 h 3169920"/>
                <a:gd name="connsiteX20" fmla="*/ 0 w 2880360"/>
                <a:gd name="connsiteY20" fmla="*/ 1562100 h 3169920"/>
                <a:gd name="connsiteX21" fmla="*/ 68580 w 2880360"/>
                <a:gd name="connsiteY21" fmla="*/ 1272540 h 3169920"/>
                <a:gd name="connsiteX22" fmla="*/ 274320 w 2880360"/>
                <a:gd name="connsiteY22" fmla="*/ 944880 h 3169920"/>
                <a:gd name="connsiteX23" fmla="*/ 525780 w 2880360"/>
                <a:gd name="connsiteY23" fmla="*/ 647700 h 3169920"/>
                <a:gd name="connsiteX24" fmla="*/ 746760 w 2880360"/>
                <a:gd name="connsiteY24" fmla="*/ 502920 h 3169920"/>
                <a:gd name="connsiteX25" fmla="*/ 929640 w 2880360"/>
                <a:gd name="connsiteY25" fmla="*/ 495300 h 3169920"/>
                <a:gd name="connsiteX26" fmla="*/ 975360 w 2880360"/>
                <a:gd name="connsiteY26" fmla="*/ 388620 h 3169920"/>
                <a:gd name="connsiteX27" fmla="*/ 929640 w 2880360"/>
                <a:gd name="connsiteY27" fmla="*/ 281940 h 3169920"/>
                <a:gd name="connsiteX28" fmla="*/ 1226820 w 2880360"/>
                <a:gd name="connsiteY28"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7620 w 2880360"/>
                <a:gd name="connsiteY19" fmla="*/ 1844040 h 3169920"/>
                <a:gd name="connsiteX20" fmla="*/ 0 w 2880360"/>
                <a:gd name="connsiteY20" fmla="*/ 1562100 h 3169920"/>
                <a:gd name="connsiteX21" fmla="*/ 68580 w 2880360"/>
                <a:gd name="connsiteY21" fmla="*/ 1272540 h 3169920"/>
                <a:gd name="connsiteX22" fmla="*/ 274320 w 2880360"/>
                <a:gd name="connsiteY22" fmla="*/ 944880 h 3169920"/>
                <a:gd name="connsiteX23" fmla="*/ 525780 w 2880360"/>
                <a:gd name="connsiteY23" fmla="*/ 647700 h 3169920"/>
                <a:gd name="connsiteX24" fmla="*/ 746760 w 2880360"/>
                <a:gd name="connsiteY24" fmla="*/ 502920 h 3169920"/>
                <a:gd name="connsiteX25" fmla="*/ 929640 w 2880360"/>
                <a:gd name="connsiteY25" fmla="*/ 495300 h 3169920"/>
                <a:gd name="connsiteX26" fmla="*/ 975360 w 2880360"/>
                <a:gd name="connsiteY26" fmla="*/ 388620 h 3169920"/>
                <a:gd name="connsiteX27" fmla="*/ 929640 w 2880360"/>
                <a:gd name="connsiteY27" fmla="*/ 281940 h 3169920"/>
                <a:gd name="connsiteX28" fmla="*/ 1226820 w 2880360"/>
                <a:gd name="connsiteY28"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7620 w 2880360"/>
                <a:gd name="connsiteY19" fmla="*/ 1844040 h 3169920"/>
                <a:gd name="connsiteX20" fmla="*/ 0 w 2880360"/>
                <a:gd name="connsiteY20" fmla="*/ 1562100 h 3169920"/>
                <a:gd name="connsiteX21" fmla="*/ 68580 w 2880360"/>
                <a:gd name="connsiteY21" fmla="*/ 1272540 h 3169920"/>
                <a:gd name="connsiteX22" fmla="*/ 274320 w 2880360"/>
                <a:gd name="connsiteY22" fmla="*/ 944880 h 3169920"/>
                <a:gd name="connsiteX23" fmla="*/ 525780 w 2880360"/>
                <a:gd name="connsiteY23" fmla="*/ 647700 h 3169920"/>
                <a:gd name="connsiteX24" fmla="*/ 746760 w 2880360"/>
                <a:gd name="connsiteY24" fmla="*/ 502920 h 3169920"/>
                <a:gd name="connsiteX25" fmla="*/ 929640 w 2880360"/>
                <a:gd name="connsiteY25" fmla="*/ 495300 h 3169920"/>
                <a:gd name="connsiteX26" fmla="*/ 975360 w 2880360"/>
                <a:gd name="connsiteY26" fmla="*/ 388620 h 3169920"/>
                <a:gd name="connsiteX27" fmla="*/ 929640 w 2880360"/>
                <a:gd name="connsiteY27" fmla="*/ 281940 h 3169920"/>
                <a:gd name="connsiteX28" fmla="*/ 1226820 w 2880360"/>
                <a:gd name="connsiteY28"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7620 w 2880360"/>
                <a:gd name="connsiteY19" fmla="*/ 1844040 h 3169920"/>
                <a:gd name="connsiteX20" fmla="*/ 0 w 2880360"/>
                <a:gd name="connsiteY20" fmla="*/ 1562100 h 3169920"/>
                <a:gd name="connsiteX21" fmla="*/ 68580 w 2880360"/>
                <a:gd name="connsiteY21" fmla="*/ 1272540 h 3169920"/>
                <a:gd name="connsiteX22" fmla="*/ 274320 w 2880360"/>
                <a:gd name="connsiteY22" fmla="*/ 944880 h 3169920"/>
                <a:gd name="connsiteX23" fmla="*/ 525780 w 2880360"/>
                <a:gd name="connsiteY23" fmla="*/ 647700 h 3169920"/>
                <a:gd name="connsiteX24" fmla="*/ 746760 w 2880360"/>
                <a:gd name="connsiteY24" fmla="*/ 502920 h 3169920"/>
                <a:gd name="connsiteX25" fmla="*/ 929640 w 2880360"/>
                <a:gd name="connsiteY25" fmla="*/ 495300 h 3169920"/>
                <a:gd name="connsiteX26" fmla="*/ 975360 w 2880360"/>
                <a:gd name="connsiteY26" fmla="*/ 388620 h 3169920"/>
                <a:gd name="connsiteX27" fmla="*/ 929640 w 2880360"/>
                <a:gd name="connsiteY27" fmla="*/ 281940 h 3169920"/>
                <a:gd name="connsiteX28" fmla="*/ 1226820 w 2880360"/>
                <a:gd name="connsiteY28"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7620 w 2880360"/>
                <a:gd name="connsiteY19" fmla="*/ 1844040 h 3169920"/>
                <a:gd name="connsiteX20" fmla="*/ 0 w 2880360"/>
                <a:gd name="connsiteY20" fmla="*/ 1562100 h 3169920"/>
                <a:gd name="connsiteX21" fmla="*/ 68580 w 2880360"/>
                <a:gd name="connsiteY21" fmla="*/ 1272540 h 3169920"/>
                <a:gd name="connsiteX22" fmla="*/ 274320 w 2880360"/>
                <a:gd name="connsiteY22" fmla="*/ 944880 h 3169920"/>
                <a:gd name="connsiteX23" fmla="*/ 525780 w 2880360"/>
                <a:gd name="connsiteY23" fmla="*/ 647700 h 3169920"/>
                <a:gd name="connsiteX24" fmla="*/ 746760 w 2880360"/>
                <a:gd name="connsiteY24" fmla="*/ 502920 h 3169920"/>
                <a:gd name="connsiteX25" fmla="*/ 929640 w 2880360"/>
                <a:gd name="connsiteY25" fmla="*/ 495300 h 3169920"/>
                <a:gd name="connsiteX26" fmla="*/ 975360 w 2880360"/>
                <a:gd name="connsiteY26" fmla="*/ 388620 h 3169920"/>
                <a:gd name="connsiteX27" fmla="*/ 929640 w 2880360"/>
                <a:gd name="connsiteY27" fmla="*/ 281940 h 3169920"/>
                <a:gd name="connsiteX28" fmla="*/ 1226820 w 2880360"/>
                <a:gd name="connsiteY28"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7620 w 2880360"/>
                <a:gd name="connsiteY19" fmla="*/ 1844040 h 3169920"/>
                <a:gd name="connsiteX20" fmla="*/ 0 w 2880360"/>
                <a:gd name="connsiteY20" fmla="*/ 1562100 h 3169920"/>
                <a:gd name="connsiteX21" fmla="*/ 68580 w 2880360"/>
                <a:gd name="connsiteY21" fmla="*/ 1272540 h 3169920"/>
                <a:gd name="connsiteX22" fmla="*/ 274320 w 2880360"/>
                <a:gd name="connsiteY22" fmla="*/ 944880 h 3169920"/>
                <a:gd name="connsiteX23" fmla="*/ 525780 w 2880360"/>
                <a:gd name="connsiteY23" fmla="*/ 647700 h 3169920"/>
                <a:gd name="connsiteX24" fmla="*/ 746760 w 2880360"/>
                <a:gd name="connsiteY24" fmla="*/ 502920 h 3169920"/>
                <a:gd name="connsiteX25" fmla="*/ 929640 w 2880360"/>
                <a:gd name="connsiteY25" fmla="*/ 495300 h 3169920"/>
                <a:gd name="connsiteX26" fmla="*/ 975360 w 2880360"/>
                <a:gd name="connsiteY26" fmla="*/ 388620 h 3169920"/>
                <a:gd name="connsiteX27" fmla="*/ 929640 w 2880360"/>
                <a:gd name="connsiteY27" fmla="*/ 281940 h 3169920"/>
                <a:gd name="connsiteX28" fmla="*/ 1226820 w 2880360"/>
                <a:gd name="connsiteY28"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0 w 2880360"/>
                <a:gd name="connsiteY19" fmla="*/ 1562100 h 3169920"/>
                <a:gd name="connsiteX20" fmla="*/ 68580 w 2880360"/>
                <a:gd name="connsiteY20" fmla="*/ 1272540 h 3169920"/>
                <a:gd name="connsiteX21" fmla="*/ 274320 w 2880360"/>
                <a:gd name="connsiteY21" fmla="*/ 944880 h 3169920"/>
                <a:gd name="connsiteX22" fmla="*/ 525780 w 2880360"/>
                <a:gd name="connsiteY22" fmla="*/ 647700 h 3169920"/>
                <a:gd name="connsiteX23" fmla="*/ 746760 w 2880360"/>
                <a:gd name="connsiteY23" fmla="*/ 502920 h 3169920"/>
                <a:gd name="connsiteX24" fmla="*/ 929640 w 2880360"/>
                <a:gd name="connsiteY24" fmla="*/ 495300 h 3169920"/>
                <a:gd name="connsiteX25" fmla="*/ 975360 w 2880360"/>
                <a:gd name="connsiteY25" fmla="*/ 388620 h 3169920"/>
                <a:gd name="connsiteX26" fmla="*/ 929640 w 2880360"/>
                <a:gd name="connsiteY26" fmla="*/ 281940 h 3169920"/>
                <a:gd name="connsiteX27" fmla="*/ 1226820 w 2880360"/>
                <a:gd name="connsiteY27"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0 w 2880360"/>
                <a:gd name="connsiteY19" fmla="*/ 1562100 h 3169920"/>
                <a:gd name="connsiteX20" fmla="*/ 68580 w 2880360"/>
                <a:gd name="connsiteY20" fmla="*/ 1272540 h 3169920"/>
                <a:gd name="connsiteX21" fmla="*/ 274320 w 2880360"/>
                <a:gd name="connsiteY21" fmla="*/ 944880 h 3169920"/>
                <a:gd name="connsiteX22" fmla="*/ 525780 w 2880360"/>
                <a:gd name="connsiteY22" fmla="*/ 647700 h 3169920"/>
                <a:gd name="connsiteX23" fmla="*/ 746760 w 2880360"/>
                <a:gd name="connsiteY23" fmla="*/ 502920 h 3169920"/>
                <a:gd name="connsiteX24" fmla="*/ 929640 w 2880360"/>
                <a:gd name="connsiteY24" fmla="*/ 495300 h 3169920"/>
                <a:gd name="connsiteX25" fmla="*/ 975360 w 2880360"/>
                <a:gd name="connsiteY25" fmla="*/ 388620 h 3169920"/>
                <a:gd name="connsiteX26" fmla="*/ 929640 w 2880360"/>
                <a:gd name="connsiteY26" fmla="*/ 281940 h 3169920"/>
                <a:gd name="connsiteX27" fmla="*/ 1226820 w 2880360"/>
                <a:gd name="connsiteY27"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0 w 2880360"/>
                <a:gd name="connsiteY19" fmla="*/ 1562100 h 3169920"/>
                <a:gd name="connsiteX20" fmla="*/ 68580 w 2880360"/>
                <a:gd name="connsiteY20" fmla="*/ 1272540 h 3169920"/>
                <a:gd name="connsiteX21" fmla="*/ 274320 w 2880360"/>
                <a:gd name="connsiteY21" fmla="*/ 944880 h 3169920"/>
                <a:gd name="connsiteX22" fmla="*/ 525780 w 2880360"/>
                <a:gd name="connsiteY22" fmla="*/ 647700 h 3169920"/>
                <a:gd name="connsiteX23" fmla="*/ 746760 w 2880360"/>
                <a:gd name="connsiteY23" fmla="*/ 502920 h 3169920"/>
                <a:gd name="connsiteX24" fmla="*/ 929640 w 2880360"/>
                <a:gd name="connsiteY24" fmla="*/ 495300 h 3169920"/>
                <a:gd name="connsiteX25" fmla="*/ 975360 w 2880360"/>
                <a:gd name="connsiteY25" fmla="*/ 388620 h 3169920"/>
                <a:gd name="connsiteX26" fmla="*/ 929640 w 2880360"/>
                <a:gd name="connsiteY26" fmla="*/ 281940 h 3169920"/>
                <a:gd name="connsiteX27" fmla="*/ 1226820 w 2880360"/>
                <a:gd name="connsiteY27"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0 w 2880360"/>
                <a:gd name="connsiteY19" fmla="*/ 1562100 h 3169920"/>
                <a:gd name="connsiteX20" fmla="*/ 274320 w 2880360"/>
                <a:gd name="connsiteY20" fmla="*/ 944880 h 3169920"/>
                <a:gd name="connsiteX21" fmla="*/ 525780 w 2880360"/>
                <a:gd name="connsiteY21" fmla="*/ 647700 h 3169920"/>
                <a:gd name="connsiteX22" fmla="*/ 746760 w 2880360"/>
                <a:gd name="connsiteY22" fmla="*/ 502920 h 3169920"/>
                <a:gd name="connsiteX23" fmla="*/ 929640 w 2880360"/>
                <a:gd name="connsiteY23" fmla="*/ 495300 h 3169920"/>
                <a:gd name="connsiteX24" fmla="*/ 975360 w 2880360"/>
                <a:gd name="connsiteY24" fmla="*/ 388620 h 3169920"/>
                <a:gd name="connsiteX25" fmla="*/ 929640 w 2880360"/>
                <a:gd name="connsiteY25" fmla="*/ 281940 h 3169920"/>
                <a:gd name="connsiteX26" fmla="*/ 1226820 w 2880360"/>
                <a:gd name="connsiteY26"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0 w 2880360"/>
                <a:gd name="connsiteY19" fmla="*/ 1562100 h 3169920"/>
                <a:gd name="connsiteX20" fmla="*/ 259080 w 2880360"/>
                <a:gd name="connsiteY20" fmla="*/ 937260 h 3169920"/>
                <a:gd name="connsiteX21" fmla="*/ 525780 w 2880360"/>
                <a:gd name="connsiteY21" fmla="*/ 647700 h 3169920"/>
                <a:gd name="connsiteX22" fmla="*/ 746760 w 2880360"/>
                <a:gd name="connsiteY22" fmla="*/ 502920 h 3169920"/>
                <a:gd name="connsiteX23" fmla="*/ 929640 w 2880360"/>
                <a:gd name="connsiteY23" fmla="*/ 495300 h 3169920"/>
                <a:gd name="connsiteX24" fmla="*/ 975360 w 2880360"/>
                <a:gd name="connsiteY24" fmla="*/ 388620 h 3169920"/>
                <a:gd name="connsiteX25" fmla="*/ 929640 w 2880360"/>
                <a:gd name="connsiteY25" fmla="*/ 281940 h 3169920"/>
                <a:gd name="connsiteX26" fmla="*/ 1226820 w 2880360"/>
                <a:gd name="connsiteY26"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0 w 2880360"/>
                <a:gd name="connsiteY19" fmla="*/ 1562100 h 3169920"/>
                <a:gd name="connsiteX20" fmla="*/ 259080 w 2880360"/>
                <a:gd name="connsiteY20" fmla="*/ 937260 h 3169920"/>
                <a:gd name="connsiteX21" fmla="*/ 502920 w 2880360"/>
                <a:gd name="connsiteY21" fmla="*/ 632460 h 3169920"/>
                <a:gd name="connsiteX22" fmla="*/ 746760 w 2880360"/>
                <a:gd name="connsiteY22" fmla="*/ 502920 h 3169920"/>
                <a:gd name="connsiteX23" fmla="*/ 929640 w 2880360"/>
                <a:gd name="connsiteY23" fmla="*/ 495300 h 3169920"/>
                <a:gd name="connsiteX24" fmla="*/ 975360 w 2880360"/>
                <a:gd name="connsiteY24" fmla="*/ 388620 h 3169920"/>
                <a:gd name="connsiteX25" fmla="*/ 929640 w 2880360"/>
                <a:gd name="connsiteY25" fmla="*/ 281940 h 3169920"/>
                <a:gd name="connsiteX26" fmla="*/ 1226820 w 2880360"/>
                <a:gd name="connsiteY26"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0 w 2880360"/>
                <a:gd name="connsiteY19" fmla="*/ 1562100 h 3169920"/>
                <a:gd name="connsiteX20" fmla="*/ 259080 w 2880360"/>
                <a:gd name="connsiteY20" fmla="*/ 937260 h 3169920"/>
                <a:gd name="connsiteX21" fmla="*/ 502920 w 2880360"/>
                <a:gd name="connsiteY21" fmla="*/ 632460 h 3169920"/>
                <a:gd name="connsiteX22" fmla="*/ 746760 w 2880360"/>
                <a:gd name="connsiteY22" fmla="*/ 472440 h 3169920"/>
                <a:gd name="connsiteX23" fmla="*/ 929640 w 2880360"/>
                <a:gd name="connsiteY23" fmla="*/ 495300 h 3169920"/>
                <a:gd name="connsiteX24" fmla="*/ 975360 w 2880360"/>
                <a:gd name="connsiteY24" fmla="*/ 388620 h 3169920"/>
                <a:gd name="connsiteX25" fmla="*/ 929640 w 2880360"/>
                <a:gd name="connsiteY25" fmla="*/ 281940 h 3169920"/>
                <a:gd name="connsiteX26" fmla="*/ 1226820 w 2880360"/>
                <a:gd name="connsiteY26"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264920 w 2880360"/>
                <a:gd name="connsiteY3" fmla="*/ 678180 h 3169920"/>
                <a:gd name="connsiteX4" fmla="*/ 1150620 w 2880360"/>
                <a:gd name="connsiteY4" fmla="*/ 716280 h 3169920"/>
                <a:gd name="connsiteX5" fmla="*/ 1097280 w 2880360"/>
                <a:gd name="connsiteY5" fmla="*/ 891540 h 3169920"/>
                <a:gd name="connsiteX6" fmla="*/ 1104900 w 2880360"/>
                <a:gd name="connsiteY6" fmla="*/ 1043940 h 3169920"/>
                <a:gd name="connsiteX7" fmla="*/ 1371600 w 2880360"/>
                <a:gd name="connsiteY7" fmla="*/ 1379220 h 3169920"/>
                <a:gd name="connsiteX8" fmla="*/ 1478280 w 2880360"/>
                <a:gd name="connsiteY8" fmla="*/ 1348740 h 3169920"/>
                <a:gd name="connsiteX9" fmla="*/ 2880360 w 2880360"/>
                <a:gd name="connsiteY9" fmla="*/ 2682240 h 3169920"/>
                <a:gd name="connsiteX10" fmla="*/ 2667000 w 2880360"/>
                <a:gd name="connsiteY10" fmla="*/ 2933700 h 3169920"/>
                <a:gd name="connsiteX11" fmla="*/ 2369820 w 2880360"/>
                <a:gd name="connsiteY11" fmla="*/ 3169920 h 3169920"/>
                <a:gd name="connsiteX12" fmla="*/ 1097280 w 2880360"/>
                <a:gd name="connsiteY12" fmla="*/ 1699260 h 3169920"/>
                <a:gd name="connsiteX13" fmla="*/ 1120140 w 2880360"/>
                <a:gd name="connsiteY13" fmla="*/ 1607820 h 3169920"/>
                <a:gd name="connsiteX14" fmla="*/ 891540 w 2880360"/>
                <a:gd name="connsiteY14" fmla="*/ 1333500 h 3169920"/>
                <a:gd name="connsiteX15" fmla="*/ 441960 w 2880360"/>
                <a:gd name="connsiteY15" fmla="*/ 1341120 h 3169920"/>
                <a:gd name="connsiteX16" fmla="*/ 213360 w 2880360"/>
                <a:gd name="connsiteY16" fmla="*/ 1783080 h 3169920"/>
                <a:gd name="connsiteX17" fmla="*/ 205740 w 2880360"/>
                <a:gd name="connsiteY17" fmla="*/ 2095500 h 3169920"/>
                <a:gd name="connsiteX18" fmla="*/ 121920 w 2880360"/>
                <a:gd name="connsiteY18" fmla="*/ 2065020 h 3169920"/>
                <a:gd name="connsiteX19" fmla="*/ 0 w 2880360"/>
                <a:gd name="connsiteY19" fmla="*/ 1562100 h 3169920"/>
                <a:gd name="connsiteX20" fmla="*/ 259080 w 2880360"/>
                <a:gd name="connsiteY20" fmla="*/ 937260 h 3169920"/>
                <a:gd name="connsiteX21" fmla="*/ 502920 w 2880360"/>
                <a:gd name="connsiteY21" fmla="*/ 632460 h 3169920"/>
                <a:gd name="connsiteX22" fmla="*/ 746760 w 2880360"/>
                <a:gd name="connsiteY22" fmla="*/ 472440 h 3169920"/>
                <a:gd name="connsiteX23" fmla="*/ 929640 w 2880360"/>
                <a:gd name="connsiteY23" fmla="*/ 495300 h 3169920"/>
                <a:gd name="connsiteX24" fmla="*/ 929640 w 2880360"/>
                <a:gd name="connsiteY24" fmla="*/ 281940 h 3169920"/>
                <a:gd name="connsiteX25" fmla="*/ 1226820 w 2880360"/>
                <a:gd name="connsiteY25"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150620 w 2880360"/>
                <a:gd name="connsiteY3" fmla="*/ 716280 h 3169920"/>
                <a:gd name="connsiteX4" fmla="*/ 1097280 w 2880360"/>
                <a:gd name="connsiteY4" fmla="*/ 891540 h 3169920"/>
                <a:gd name="connsiteX5" fmla="*/ 1104900 w 2880360"/>
                <a:gd name="connsiteY5" fmla="*/ 1043940 h 3169920"/>
                <a:gd name="connsiteX6" fmla="*/ 1371600 w 2880360"/>
                <a:gd name="connsiteY6" fmla="*/ 1379220 h 3169920"/>
                <a:gd name="connsiteX7" fmla="*/ 1478280 w 2880360"/>
                <a:gd name="connsiteY7" fmla="*/ 1348740 h 3169920"/>
                <a:gd name="connsiteX8" fmla="*/ 2880360 w 2880360"/>
                <a:gd name="connsiteY8" fmla="*/ 2682240 h 3169920"/>
                <a:gd name="connsiteX9" fmla="*/ 2667000 w 2880360"/>
                <a:gd name="connsiteY9" fmla="*/ 2933700 h 3169920"/>
                <a:gd name="connsiteX10" fmla="*/ 2369820 w 2880360"/>
                <a:gd name="connsiteY10" fmla="*/ 3169920 h 3169920"/>
                <a:gd name="connsiteX11" fmla="*/ 1097280 w 2880360"/>
                <a:gd name="connsiteY11" fmla="*/ 1699260 h 3169920"/>
                <a:gd name="connsiteX12" fmla="*/ 1120140 w 2880360"/>
                <a:gd name="connsiteY12" fmla="*/ 1607820 h 3169920"/>
                <a:gd name="connsiteX13" fmla="*/ 891540 w 2880360"/>
                <a:gd name="connsiteY13" fmla="*/ 1333500 h 3169920"/>
                <a:gd name="connsiteX14" fmla="*/ 441960 w 2880360"/>
                <a:gd name="connsiteY14" fmla="*/ 1341120 h 3169920"/>
                <a:gd name="connsiteX15" fmla="*/ 213360 w 2880360"/>
                <a:gd name="connsiteY15" fmla="*/ 1783080 h 3169920"/>
                <a:gd name="connsiteX16" fmla="*/ 205740 w 2880360"/>
                <a:gd name="connsiteY16" fmla="*/ 2095500 h 3169920"/>
                <a:gd name="connsiteX17" fmla="*/ 121920 w 2880360"/>
                <a:gd name="connsiteY17" fmla="*/ 2065020 h 3169920"/>
                <a:gd name="connsiteX18" fmla="*/ 0 w 2880360"/>
                <a:gd name="connsiteY18" fmla="*/ 1562100 h 3169920"/>
                <a:gd name="connsiteX19" fmla="*/ 259080 w 2880360"/>
                <a:gd name="connsiteY19" fmla="*/ 937260 h 3169920"/>
                <a:gd name="connsiteX20" fmla="*/ 502920 w 2880360"/>
                <a:gd name="connsiteY20" fmla="*/ 632460 h 3169920"/>
                <a:gd name="connsiteX21" fmla="*/ 746760 w 2880360"/>
                <a:gd name="connsiteY21" fmla="*/ 472440 h 3169920"/>
                <a:gd name="connsiteX22" fmla="*/ 929640 w 2880360"/>
                <a:gd name="connsiteY22" fmla="*/ 495300 h 3169920"/>
                <a:gd name="connsiteX23" fmla="*/ 929640 w 2880360"/>
                <a:gd name="connsiteY23" fmla="*/ 281940 h 3169920"/>
                <a:gd name="connsiteX24" fmla="*/ 1226820 w 2880360"/>
                <a:gd name="connsiteY24"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150620 w 2880360"/>
                <a:gd name="connsiteY3" fmla="*/ 716280 h 3169920"/>
                <a:gd name="connsiteX4" fmla="*/ 1104900 w 2880360"/>
                <a:gd name="connsiteY4" fmla="*/ 1043940 h 3169920"/>
                <a:gd name="connsiteX5" fmla="*/ 1371600 w 2880360"/>
                <a:gd name="connsiteY5" fmla="*/ 1379220 h 3169920"/>
                <a:gd name="connsiteX6" fmla="*/ 1478280 w 2880360"/>
                <a:gd name="connsiteY6" fmla="*/ 1348740 h 3169920"/>
                <a:gd name="connsiteX7" fmla="*/ 2880360 w 2880360"/>
                <a:gd name="connsiteY7" fmla="*/ 2682240 h 3169920"/>
                <a:gd name="connsiteX8" fmla="*/ 2667000 w 2880360"/>
                <a:gd name="connsiteY8" fmla="*/ 2933700 h 3169920"/>
                <a:gd name="connsiteX9" fmla="*/ 2369820 w 2880360"/>
                <a:gd name="connsiteY9" fmla="*/ 3169920 h 3169920"/>
                <a:gd name="connsiteX10" fmla="*/ 1097280 w 2880360"/>
                <a:gd name="connsiteY10" fmla="*/ 1699260 h 3169920"/>
                <a:gd name="connsiteX11" fmla="*/ 1120140 w 2880360"/>
                <a:gd name="connsiteY11" fmla="*/ 1607820 h 3169920"/>
                <a:gd name="connsiteX12" fmla="*/ 891540 w 2880360"/>
                <a:gd name="connsiteY12" fmla="*/ 1333500 h 3169920"/>
                <a:gd name="connsiteX13" fmla="*/ 441960 w 2880360"/>
                <a:gd name="connsiteY13" fmla="*/ 1341120 h 3169920"/>
                <a:gd name="connsiteX14" fmla="*/ 213360 w 2880360"/>
                <a:gd name="connsiteY14" fmla="*/ 1783080 h 3169920"/>
                <a:gd name="connsiteX15" fmla="*/ 205740 w 2880360"/>
                <a:gd name="connsiteY15" fmla="*/ 2095500 h 3169920"/>
                <a:gd name="connsiteX16" fmla="*/ 121920 w 2880360"/>
                <a:gd name="connsiteY16" fmla="*/ 2065020 h 3169920"/>
                <a:gd name="connsiteX17" fmla="*/ 0 w 2880360"/>
                <a:gd name="connsiteY17" fmla="*/ 1562100 h 3169920"/>
                <a:gd name="connsiteX18" fmla="*/ 259080 w 2880360"/>
                <a:gd name="connsiteY18" fmla="*/ 937260 h 3169920"/>
                <a:gd name="connsiteX19" fmla="*/ 502920 w 2880360"/>
                <a:gd name="connsiteY19" fmla="*/ 632460 h 3169920"/>
                <a:gd name="connsiteX20" fmla="*/ 746760 w 2880360"/>
                <a:gd name="connsiteY20" fmla="*/ 472440 h 3169920"/>
                <a:gd name="connsiteX21" fmla="*/ 929640 w 2880360"/>
                <a:gd name="connsiteY21" fmla="*/ 495300 h 3169920"/>
                <a:gd name="connsiteX22" fmla="*/ 929640 w 2880360"/>
                <a:gd name="connsiteY22" fmla="*/ 281940 h 3169920"/>
                <a:gd name="connsiteX23" fmla="*/ 1226820 w 2880360"/>
                <a:gd name="connsiteY23"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150620 w 2880360"/>
                <a:gd name="connsiteY3" fmla="*/ 716280 h 3169920"/>
                <a:gd name="connsiteX4" fmla="*/ 1104900 w 2880360"/>
                <a:gd name="connsiteY4" fmla="*/ 1043940 h 3169920"/>
                <a:gd name="connsiteX5" fmla="*/ 1371600 w 2880360"/>
                <a:gd name="connsiteY5" fmla="*/ 1379220 h 3169920"/>
                <a:gd name="connsiteX6" fmla="*/ 1478280 w 2880360"/>
                <a:gd name="connsiteY6" fmla="*/ 1348740 h 3169920"/>
                <a:gd name="connsiteX7" fmla="*/ 2880360 w 2880360"/>
                <a:gd name="connsiteY7" fmla="*/ 2682240 h 3169920"/>
                <a:gd name="connsiteX8" fmla="*/ 2667000 w 2880360"/>
                <a:gd name="connsiteY8" fmla="*/ 2933700 h 3169920"/>
                <a:gd name="connsiteX9" fmla="*/ 2369820 w 2880360"/>
                <a:gd name="connsiteY9" fmla="*/ 3169920 h 3169920"/>
                <a:gd name="connsiteX10" fmla="*/ 1097280 w 2880360"/>
                <a:gd name="connsiteY10" fmla="*/ 1699260 h 3169920"/>
                <a:gd name="connsiteX11" fmla="*/ 1120140 w 2880360"/>
                <a:gd name="connsiteY11" fmla="*/ 1607820 h 3169920"/>
                <a:gd name="connsiteX12" fmla="*/ 891540 w 2880360"/>
                <a:gd name="connsiteY12" fmla="*/ 1333500 h 3169920"/>
                <a:gd name="connsiteX13" fmla="*/ 441960 w 2880360"/>
                <a:gd name="connsiteY13" fmla="*/ 1341120 h 3169920"/>
                <a:gd name="connsiteX14" fmla="*/ 213360 w 2880360"/>
                <a:gd name="connsiteY14" fmla="*/ 1783080 h 3169920"/>
                <a:gd name="connsiteX15" fmla="*/ 205740 w 2880360"/>
                <a:gd name="connsiteY15" fmla="*/ 2095500 h 3169920"/>
                <a:gd name="connsiteX16" fmla="*/ 121920 w 2880360"/>
                <a:gd name="connsiteY16" fmla="*/ 2065020 h 3169920"/>
                <a:gd name="connsiteX17" fmla="*/ 0 w 2880360"/>
                <a:gd name="connsiteY17" fmla="*/ 1562100 h 3169920"/>
                <a:gd name="connsiteX18" fmla="*/ 259080 w 2880360"/>
                <a:gd name="connsiteY18" fmla="*/ 937260 h 3169920"/>
                <a:gd name="connsiteX19" fmla="*/ 502920 w 2880360"/>
                <a:gd name="connsiteY19" fmla="*/ 632460 h 3169920"/>
                <a:gd name="connsiteX20" fmla="*/ 746760 w 2880360"/>
                <a:gd name="connsiteY20" fmla="*/ 472440 h 3169920"/>
                <a:gd name="connsiteX21" fmla="*/ 929640 w 2880360"/>
                <a:gd name="connsiteY21" fmla="*/ 495300 h 3169920"/>
                <a:gd name="connsiteX22" fmla="*/ 929640 w 2880360"/>
                <a:gd name="connsiteY22" fmla="*/ 281940 h 3169920"/>
                <a:gd name="connsiteX23" fmla="*/ 1226820 w 2880360"/>
                <a:gd name="connsiteY23"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150620 w 2880360"/>
                <a:gd name="connsiteY3" fmla="*/ 716280 h 3169920"/>
                <a:gd name="connsiteX4" fmla="*/ 1104900 w 2880360"/>
                <a:gd name="connsiteY4" fmla="*/ 1043940 h 3169920"/>
                <a:gd name="connsiteX5" fmla="*/ 1371600 w 2880360"/>
                <a:gd name="connsiteY5" fmla="*/ 1379220 h 3169920"/>
                <a:gd name="connsiteX6" fmla="*/ 1478280 w 2880360"/>
                <a:gd name="connsiteY6" fmla="*/ 1348740 h 3169920"/>
                <a:gd name="connsiteX7" fmla="*/ 2880360 w 2880360"/>
                <a:gd name="connsiteY7" fmla="*/ 2682240 h 3169920"/>
                <a:gd name="connsiteX8" fmla="*/ 2667000 w 2880360"/>
                <a:gd name="connsiteY8" fmla="*/ 2933700 h 3169920"/>
                <a:gd name="connsiteX9" fmla="*/ 2369820 w 2880360"/>
                <a:gd name="connsiteY9" fmla="*/ 3169920 h 3169920"/>
                <a:gd name="connsiteX10" fmla="*/ 1097280 w 2880360"/>
                <a:gd name="connsiteY10" fmla="*/ 1699260 h 3169920"/>
                <a:gd name="connsiteX11" fmla="*/ 1120140 w 2880360"/>
                <a:gd name="connsiteY11" fmla="*/ 1607820 h 3169920"/>
                <a:gd name="connsiteX12" fmla="*/ 891540 w 2880360"/>
                <a:gd name="connsiteY12" fmla="*/ 1333500 h 3169920"/>
                <a:gd name="connsiteX13" fmla="*/ 441960 w 2880360"/>
                <a:gd name="connsiteY13" fmla="*/ 1341120 h 3169920"/>
                <a:gd name="connsiteX14" fmla="*/ 213360 w 2880360"/>
                <a:gd name="connsiteY14" fmla="*/ 1783080 h 3169920"/>
                <a:gd name="connsiteX15" fmla="*/ 205740 w 2880360"/>
                <a:gd name="connsiteY15" fmla="*/ 2095500 h 3169920"/>
                <a:gd name="connsiteX16" fmla="*/ 121920 w 2880360"/>
                <a:gd name="connsiteY16" fmla="*/ 2065020 h 3169920"/>
                <a:gd name="connsiteX17" fmla="*/ 0 w 2880360"/>
                <a:gd name="connsiteY17" fmla="*/ 1562100 h 3169920"/>
                <a:gd name="connsiteX18" fmla="*/ 259080 w 2880360"/>
                <a:gd name="connsiteY18" fmla="*/ 937260 h 3169920"/>
                <a:gd name="connsiteX19" fmla="*/ 502920 w 2880360"/>
                <a:gd name="connsiteY19" fmla="*/ 632460 h 3169920"/>
                <a:gd name="connsiteX20" fmla="*/ 746760 w 2880360"/>
                <a:gd name="connsiteY20" fmla="*/ 472440 h 3169920"/>
                <a:gd name="connsiteX21" fmla="*/ 929640 w 2880360"/>
                <a:gd name="connsiteY21" fmla="*/ 495300 h 3169920"/>
                <a:gd name="connsiteX22" fmla="*/ 929640 w 2880360"/>
                <a:gd name="connsiteY22" fmla="*/ 281940 h 3169920"/>
                <a:gd name="connsiteX23" fmla="*/ 1226820 w 2880360"/>
                <a:gd name="connsiteY23" fmla="*/ 0 h 3169920"/>
                <a:gd name="connsiteX0" fmla="*/ 1226820 w 2880360"/>
                <a:gd name="connsiteY0" fmla="*/ 0 h 3169920"/>
                <a:gd name="connsiteX1" fmla="*/ 1706880 w 2880360"/>
                <a:gd name="connsiteY1" fmla="*/ 472440 h 3169920"/>
                <a:gd name="connsiteX2" fmla="*/ 1386840 w 2880360"/>
                <a:gd name="connsiteY2" fmla="*/ 769620 h 3169920"/>
                <a:gd name="connsiteX3" fmla="*/ 1150620 w 2880360"/>
                <a:gd name="connsiteY3" fmla="*/ 716280 h 3169920"/>
                <a:gd name="connsiteX4" fmla="*/ 1104900 w 2880360"/>
                <a:gd name="connsiteY4" fmla="*/ 1043940 h 3169920"/>
                <a:gd name="connsiteX5" fmla="*/ 1371600 w 2880360"/>
                <a:gd name="connsiteY5" fmla="*/ 1379220 h 3169920"/>
                <a:gd name="connsiteX6" fmla="*/ 1478280 w 2880360"/>
                <a:gd name="connsiteY6" fmla="*/ 1348740 h 3169920"/>
                <a:gd name="connsiteX7" fmla="*/ 2880360 w 2880360"/>
                <a:gd name="connsiteY7" fmla="*/ 2682240 h 3169920"/>
                <a:gd name="connsiteX8" fmla="*/ 2667000 w 2880360"/>
                <a:gd name="connsiteY8" fmla="*/ 2933700 h 3169920"/>
                <a:gd name="connsiteX9" fmla="*/ 2369820 w 2880360"/>
                <a:gd name="connsiteY9" fmla="*/ 3169920 h 3169920"/>
                <a:gd name="connsiteX10" fmla="*/ 1097280 w 2880360"/>
                <a:gd name="connsiteY10" fmla="*/ 1699260 h 3169920"/>
                <a:gd name="connsiteX11" fmla="*/ 1120140 w 2880360"/>
                <a:gd name="connsiteY11" fmla="*/ 1607820 h 3169920"/>
                <a:gd name="connsiteX12" fmla="*/ 891540 w 2880360"/>
                <a:gd name="connsiteY12" fmla="*/ 1333500 h 3169920"/>
                <a:gd name="connsiteX13" fmla="*/ 441960 w 2880360"/>
                <a:gd name="connsiteY13" fmla="*/ 1341120 h 3169920"/>
                <a:gd name="connsiteX14" fmla="*/ 213360 w 2880360"/>
                <a:gd name="connsiteY14" fmla="*/ 1783080 h 3169920"/>
                <a:gd name="connsiteX15" fmla="*/ 205740 w 2880360"/>
                <a:gd name="connsiteY15" fmla="*/ 2095500 h 3169920"/>
                <a:gd name="connsiteX16" fmla="*/ 121920 w 2880360"/>
                <a:gd name="connsiteY16" fmla="*/ 2065020 h 3169920"/>
                <a:gd name="connsiteX17" fmla="*/ 0 w 2880360"/>
                <a:gd name="connsiteY17" fmla="*/ 1562100 h 3169920"/>
                <a:gd name="connsiteX18" fmla="*/ 259080 w 2880360"/>
                <a:gd name="connsiteY18" fmla="*/ 937260 h 3169920"/>
                <a:gd name="connsiteX19" fmla="*/ 502920 w 2880360"/>
                <a:gd name="connsiteY19" fmla="*/ 632460 h 3169920"/>
                <a:gd name="connsiteX20" fmla="*/ 746760 w 2880360"/>
                <a:gd name="connsiteY20" fmla="*/ 472440 h 3169920"/>
                <a:gd name="connsiteX21" fmla="*/ 929640 w 2880360"/>
                <a:gd name="connsiteY21" fmla="*/ 495300 h 3169920"/>
                <a:gd name="connsiteX22" fmla="*/ 929640 w 2880360"/>
                <a:gd name="connsiteY22" fmla="*/ 281940 h 3169920"/>
                <a:gd name="connsiteX23" fmla="*/ 1226820 w 2880360"/>
                <a:gd name="connsiteY23" fmla="*/ 0 h 3169920"/>
                <a:gd name="connsiteX0" fmla="*/ 1234440 w 2880360"/>
                <a:gd name="connsiteY0" fmla="*/ 0 h 3200400"/>
                <a:gd name="connsiteX1" fmla="*/ 1706880 w 2880360"/>
                <a:gd name="connsiteY1" fmla="*/ 502920 h 3200400"/>
                <a:gd name="connsiteX2" fmla="*/ 1386840 w 2880360"/>
                <a:gd name="connsiteY2" fmla="*/ 800100 h 3200400"/>
                <a:gd name="connsiteX3" fmla="*/ 1150620 w 2880360"/>
                <a:gd name="connsiteY3" fmla="*/ 746760 h 3200400"/>
                <a:gd name="connsiteX4" fmla="*/ 1104900 w 2880360"/>
                <a:gd name="connsiteY4" fmla="*/ 1074420 h 3200400"/>
                <a:gd name="connsiteX5" fmla="*/ 1371600 w 2880360"/>
                <a:gd name="connsiteY5" fmla="*/ 1409700 h 3200400"/>
                <a:gd name="connsiteX6" fmla="*/ 1478280 w 2880360"/>
                <a:gd name="connsiteY6" fmla="*/ 1379220 h 3200400"/>
                <a:gd name="connsiteX7" fmla="*/ 2880360 w 2880360"/>
                <a:gd name="connsiteY7" fmla="*/ 2712720 h 3200400"/>
                <a:gd name="connsiteX8" fmla="*/ 2667000 w 2880360"/>
                <a:gd name="connsiteY8" fmla="*/ 2964180 h 3200400"/>
                <a:gd name="connsiteX9" fmla="*/ 2369820 w 2880360"/>
                <a:gd name="connsiteY9" fmla="*/ 3200400 h 3200400"/>
                <a:gd name="connsiteX10" fmla="*/ 1097280 w 2880360"/>
                <a:gd name="connsiteY10" fmla="*/ 1729740 h 3200400"/>
                <a:gd name="connsiteX11" fmla="*/ 1120140 w 2880360"/>
                <a:gd name="connsiteY11" fmla="*/ 1638300 h 3200400"/>
                <a:gd name="connsiteX12" fmla="*/ 891540 w 2880360"/>
                <a:gd name="connsiteY12" fmla="*/ 1363980 h 3200400"/>
                <a:gd name="connsiteX13" fmla="*/ 441960 w 2880360"/>
                <a:gd name="connsiteY13" fmla="*/ 1371600 h 3200400"/>
                <a:gd name="connsiteX14" fmla="*/ 213360 w 2880360"/>
                <a:gd name="connsiteY14" fmla="*/ 1813560 h 3200400"/>
                <a:gd name="connsiteX15" fmla="*/ 205740 w 2880360"/>
                <a:gd name="connsiteY15" fmla="*/ 2125980 h 3200400"/>
                <a:gd name="connsiteX16" fmla="*/ 121920 w 2880360"/>
                <a:gd name="connsiteY16" fmla="*/ 2095500 h 3200400"/>
                <a:gd name="connsiteX17" fmla="*/ 0 w 2880360"/>
                <a:gd name="connsiteY17" fmla="*/ 1592580 h 3200400"/>
                <a:gd name="connsiteX18" fmla="*/ 259080 w 2880360"/>
                <a:gd name="connsiteY18" fmla="*/ 967740 h 3200400"/>
                <a:gd name="connsiteX19" fmla="*/ 502920 w 2880360"/>
                <a:gd name="connsiteY19" fmla="*/ 662940 h 3200400"/>
                <a:gd name="connsiteX20" fmla="*/ 746760 w 2880360"/>
                <a:gd name="connsiteY20" fmla="*/ 502920 h 3200400"/>
                <a:gd name="connsiteX21" fmla="*/ 929640 w 2880360"/>
                <a:gd name="connsiteY21" fmla="*/ 525780 h 3200400"/>
                <a:gd name="connsiteX22" fmla="*/ 929640 w 2880360"/>
                <a:gd name="connsiteY22" fmla="*/ 312420 h 3200400"/>
                <a:gd name="connsiteX23" fmla="*/ 1234440 w 2880360"/>
                <a:gd name="connsiteY23" fmla="*/ 0 h 3200400"/>
                <a:gd name="connsiteX0" fmla="*/ 125730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94460 h 3185160"/>
                <a:gd name="connsiteX6" fmla="*/ 1478280 w 2880360"/>
                <a:gd name="connsiteY6" fmla="*/ 1363980 h 3185160"/>
                <a:gd name="connsiteX7" fmla="*/ 2880360 w 2880360"/>
                <a:gd name="connsiteY7" fmla="*/ 269748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29640 w 2880360"/>
                <a:gd name="connsiteY21" fmla="*/ 510540 h 3185160"/>
                <a:gd name="connsiteX22" fmla="*/ 929640 w 2880360"/>
                <a:gd name="connsiteY22" fmla="*/ 297180 h 3185160"/>
                <a:gd name="connsiteX23" fmla="*/ 1257300 w 2880360"/>
                <a:gd name="connsiteY23" fmla="*/ 0 h 3185160"/>
                <a:gd name="connsiteX0" fmla="*/ 123444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94460 h 3185160"/>
                <a:gd name="connsiteX6" fmla="*/ 1478280 w 2880360"/>
                <a:gd name="connsiteY6" fmla="*/ 1363980 h 3185160"/>
                <a:gd name="connsiteX7" fmla="*/ 2880360 w 2880360"/>
                <a:gd name="connsiteY7" fmla="*/ 269748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29640 w 2880360"/>
                <a:gd name="connsiteY21" fmla="*/ 510540 h 3185160"/>
                <a:gd name="connsiteX22" fmla="*/ 929640 w 2880360"/>
                <a:gd name="connsiteY22" fmla="*/ 297180 h 3185160"/>
                <a:gd name="connsiteX23" fmla="*/ 1234440 w 2880360"/>
                <a:gd name="connsiteY23" fmla="*/ 0 h 3185160"/>
                <a:gd name="connsiteX0" fmla="*/ 123444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94460 h 3185160"/>
                <a:gd name="connsiteX6" fmla="*/ 1478280 w 2880360"/>
                <a:gd name="connsiteY6" fmla="*/ 1363980 h 3185160"/>
                <a:gd name="connsiteX7" fmla="*/ 2880360 w 2880360"/>
                <a:gd name="connsiteY7" fmla="*/ 269748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29640 w 2880360"/>
                <a:gd name="connsiteY21" fmla="*/ 510540 h 3185160"/>
                <a:gd name="connsiteX22" fmla="*/ 937260 w 2880360"/>
                <a:gd name="connsiteY22" fmla="*/ 281940 h 3185160"/>
                <a:gd name="connsiteX23" fmla="*/ 1234440 w 2880360"/>
                <a:gd name="connsiteY23" fmla="*/ 0 h 3185160"/>
                <a:gd name="connsiteX0" fmla="*/ 123444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94460 h 3185160"/>
                <a:gd name="connsiteX6" fmla="*/ 1478280 w 2880360"/>
                <a:gd name="connsiteY6" fmla="*/ 1363980 h 3185160"/>
                <a:gd name="connsiteX7" fmla="*/ 2880360 w 2880360"/>
                <a:gd name="connsiteY7" fmla="*/ 269748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29640 w 2880360"/>
                <a:gd name="connsiteY21" fmla="*/ 510540 h 3185160"/>
                <a:gd name="connsiteX22" fmla="*/ 937260 w 2880360"/>
                <a:gd name="connsiteY22" fmla="*/ 281940 h 3185160"/>
                <a:gd name="connsiteX23" fmla="*/ 1234440 w 2880360"/>
                <a:gd name="connsiteY23" fmla="*/ 0 h 3185160"/>
                <a:gd name="connsiteX0" fmla="*/ 123444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94460 h 3185160"/>
                <a:gd name="connsiteX6" fmla="*/ 1478280 w 2880360"/>
                <a:gd name="connsiteY6" fmla="*/ 1363980 h 3185160"/>
                <a:gd name="connsiteX7" fmla="*/ 2880360 w 2880360"/>
                <a:gd name="connsiteY7" fmla="*/ 269748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29640 w 2880360"/>
                <a:gd name="connsiteY21" fmla="*/ 510540 h 3185160"/>
                <a:gd name="connsiteX22" fmla="*/ 937260 w 2880360"/>
                <a:gd name="connsiteY22" fmla="*/ 281940 h 3185160"/>
                <a:gd name="connsiteX23" fmla="*/ 1234440 w 2880360"/>
                <a:gd name="connsiteY23" fmla="*/ 0 h 3185160"/>
                <a:gd name="connsiteX0" fmla="*/ 123444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94460 h 3185160"/>
                <a:gd name="connsiteX6" fmla="*/ 1478280 w 2880360"/>
                <a:gd name="connsiteY6" fmla="*/ 1363980 h 3185160"/>
                <a:gd name="connsiteX7" fmla="*/ 2880360 w 2880360"/>
                <a:gd name="connsiteY7" fmla="*/ 269748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29640 w 2880360"/>
                <a:gd name="connsiteY21" fmla="*/ 510540 h 3185160"/>
                <a:gd name="connsiteX22" fmla="*/ 937260 w 2880360"/>
                <a:gd name="connsiteY22" fmla="*/ 281940 h 3185160"/>
                <a:gd name="connsiteX23" fmla="*/ 1234440 w 2880360"/>
                <a:gd name="connsiteY23" fmla="*/ 0 h 3185160"/>
                <a:gd name="connsiteX0" fmla="*/ 123444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94460 h 3185160"/>
                <a:gd name="connsiteX6" fmla="*/ 1478280 w 2880360"/>
                <a:gd name="connsiteY6" fmla="*/ 1363980 h 3185160"/>
                <a:gd name="connsiteX7" fmla="*/ 2880360 w 2880360"/>
                <a:gd name="connsiteY7" fmla="*/ 269748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14400 w 2880360"/>
                <a:gd name="connsiteY21" fmla="*/ 480060 h 3185160"/>
                <a:gd name="connsiteX22" fmla="*/ 937260 w 2880360"/>
                <a:gd name="connsiteY22" fmla="*/ 281940 h 3185160"/>
                <a:gd name="connsiteX23" fmla="*/ 1234440 w 2880360"/>
                <a:gd name="connsiteY23" fmla="*/ 0 h 3185160"/>
                <a:gd name="connsiteX0" fmla="*/ 123444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94460 h 3185160"/>
                <a:gd name="connsiteX6" fmla="*/ 1478280 w 2880360"/>
                <a:gd name="connsiteY6" fmla="*/ 1363980 h 3185160"/>
                <a:gd name="connsiteX7" fmla="*/ 2880360 w 2880360"/>
                <a:gd name="connsiteY7" fmla="*/ 269748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14400 w 2880360"/>
                <a:gd name="connsiteY21" fmla="*/ 480060 h 3185160"/>
                <a:gd name="connsiteX22" fmla="*/ 937260 w 2880360"/>
                <a:gd name="connsiteY22" fmla="*/ 281940 h 3185160"/>
                <a:gd name="connsiteX23" fmla="*/ 1234440 w 2880360"/>
                <a:gd name="connsiteY23" fmla="*/ 0 h 3185160"/>
                <a:gd name="connsiteX0" fmla="*/ 123444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94460 h 3185160"/>
                <a:gd name="connsiteX6" fmla="*/ 1478280 w 2880360"/>
                <a:gd name="connsiteY6" fmla="*/ 1363980 h 3185160"/>
                <a:gd name="connsiteX7" fmla="*/ 2880360 w 2880360"/>
                <a:gd name="connsiteY7" fmla="*/ 269748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14400 w 2880360"/>
                <a:gd name="connsiteY21" fmla="*/ 480060 h 3185160"/>
                <a:gd name="connsiteX22" fmla="*/ 937260 w 2880360"/>
                <a:gd name="connsiteY22" fmla="*/ 281940 h 3185160"/>
                <a:gd name="connsiteX23" fmla="*/ 1234440 w 2880360"/>
                <a:gd name="connsiteY23" fmla="*/ 0 h 3185160"/>
                <a:gd name="connsiteX0" fmla="*/ 123444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94460 h 3185160"/>
                <a:gd name="connsiteX6" fmla="*/ 1478280 w 2880360"/>
                <a:gd name="connsiteY6" fmla="*/ 1363980 h 3185160"/>
                <a:gd name="connsiteX7" fmla="*/ 2880360 w 2880360"/>
                <a:gd name="connsiteY7" fmla="*/ 269748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14400 w 2880360"/>
                <a:gd name="connsiteY21" fmla="*/ 480060 h 3185160"/>
                <a:gd name="connsiteX22" fmla="*/ 937260 w 2880360"/>
                <a:gd name="connsiteY22" fmla="*/ 281940 h 3185160"/>
                <a:gd name="connsiteX23" fmla="*/ 1234440 w 2880360"/>
                <a:gd name="connsiteY23" fmla="*/ 0 h 3185160"/>
                <a:gd name="connsiteX0" fmla="*/ 123444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71600 h 3185160"/>
                <a:gd name="connsiteX6" fmla="*/ 1478280 w 2880360"/>
                <a:gd name="connsiteY6" fmla="*/ 1363980 h 3185160"/>
                <a:gd name="connsiteX7" fmla="*/ 2880360 w 2880360"/>
                <a:gd name="connsiteY7" fmla="*/ 269748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14400 w 2880360"/>
                <a:gd name="connsiteY21" fmla="*/ 480060 h 3185160"/>
                <a:gd name="connsiteX22" fmla="*/ 937260 w 2880360"/>
                <a:gd name="connsiteY22" fmla="*/ 281940 h 3185160"/>
                <a:gd name="connsiteX23" fmla="*/ 1234440 w 2880360"/>
                <a:gd name="connsiteY23" fmla="*/ 0 h 3185160"/>
                <a:gd name="connsiteX0" fmla="*/ 123444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71600 h 3185160"/>
                <a:gd name="connsiteX6" fmla="*/ 1478280 w 2880360"/>
                <a:gd name="connsiteY6" fmla="*/ 1333500 h 3185160"/>
                <a:gd name="connsiteX7" fmla="*/ 2880360 w 2880360"/>
                <a:gd name="connsiteY7" fmla="*/ 269748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14400 w 2880360"/>
                <a:gd name="connsiteY21" fmla="*/ 480060 h 3185160"/>
                <a:gd name="connsiteX22" fmla="*/ 937260 w 2880360"/>
                <a:gd name="connsiteY22" fmla="*/ 281940 h 3185160"/>
                <a:gd name="connsiteX23" fmla="*/ 1234440 w 2880360"/>
                <a:gd name="connsiteY23" fmla="*/ 0 h 3185160"/>
                <a:gd name="connsiteX0" fmla="*/ 1234440 w 2880360"/>
                <a:gd name="connsiteY0" fmla="*/ 0 h 3185160"/>
                <a:gd name="connsiteX1" fmla="*/ 1706880 w 2880360"/>
                <a:gd name="connsiteY1" fmla="*/ 487680 h 3185160"/>
                <a:gd name="connsiteX2" fmla="*/ 1386840 w 2880360"/>
                <a:gd name="connsiteY2" fmla="*/ 784860 h 3185160"/>
                <a:gd name="connsiteX3" fmla="*/ 1150620 w 2880360"/>
                <a:gd name="connsiteY3" fmla="*/ 731520 h 3185160"/>
                <a:gd name="connsiteX4" fmla="*/ 1104900 w 2880360"/>
                <a:gd name="connsiteY4" fmla="*/ 1059180 h 3185160"/>
                <a:gd name="connsiteX5" fmla="*/ 1371600 w 2880360"/>
                <a:gd name="connsiteY5" fmla="*/ 1371600 h 3185160"/>
                <a:gd name="connsiteX6" fmla="*/ 1478280 w 2880360"/>
                <a:gd name="connsiteY6" fmla="*/ 1333500 h 3185160"/>
                <a:gd name="connsiteX7" fmla="*/ 2880360 w 2880360"/>
                <a:gd name="connsiteY7" fmla="*/ 2682240 h 3185160"/>
                <a:gd name="connsiteX8" fmla="*/ 2667000 w 2880360"/>
                <a:gd name="connsiteY8" fmla="*/ 2948940 h 3185160"/>
                <a:gd name="connsiteX9" fmla="*/ 2369820 w 2880360"/>
                <a:gd name="connsiteY9" fmla="*/ 3185160 h 3185160"/>
                <a:gd name="connsiteX10" fmla="*/ 1097280 w 2880360"/>
                <a:gd name="connsiteY10" fmla="*/ 1714500 h 3185160"/>
                <a:gd name="connsiteX11" fmla="*/ 1120140 w 2880360"/>
                <a:gd name="connsiteY11" fmla="*/ 1623060 h 3185160"/>
                <a:gd name="connsiteX12" fmla="*/ 891540 w 2880360"/>
                <a:gd name="connsiteY12" fmla="*/ 1348740 h 3185160"/>
                <a:gd name="connsiteX13" fmla="*/ 441960 w 2880360"/>
                <a:gd name="connsiteY13" fmla="*/ 1356360 h 3185160"/>
                <a:gd name="connsiteX14" fmla="*/ 213360 w 2880360"/>
                <a:gd name="connsiteY14" fmla="*/ 1798320 h 3185160"/>
                <a:gd name="connsiteX15" fmla="*/ 205740 w 2880360"/>
                <a:gd name="connsiteY15" fmla="*/ 2110740 h 3185160"/>
                <a:gd name="connsiteX16" fmla="*/ 121920 w 2880360"/>
                <a:gd name="connsiteY16" fmla="*/ 2080260 h 3185160"/>
                <a:gd name="connsiteX17" fmla="*/ 0 w 2880360"/>
                <a:gd name="connsiteY17" fmla="*/ 1577340 h 3185160"/>
                <a:gd name="connsiteX18" fmla="*/ 259080 w 2880360"/>
                <a:gd name="connsiteY18" fmla="*/ 952500 h 3185160"/>
                <a:gd name="connsiteX19" fmla="*/ 502920 w 2880360"/>
                <a:gd name="connsiteY19" fmla="*/ 647700 h 3185160"/>
                <a:gd name="connsiteX20" fmla="*/ 746760 w 2880360"/>
                <a:gd name="connsiteY20" fmla="*/ 487680 h 3185160"/>
                <a:gd name="connsiteX21" fmla="*/ 914400 w 2880360"/>
                <a:gd name="connsiteY21" fmla="*/ 480060 h 3185160"/>
                <a:gd name="connsiteX22" fmla="*/ 937260 w 2880360"/>
                <a:gd name="connsiteY22" fmla="*/ 281940 h 3185160"/>
                <a:gd name="connsiteX23" fmla="*/ 1234440 w 2880360"/>
                <a:gd name="connsiteY23" fmla="*/ 0 h 3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0360" h="3185160">
                  <a:moveTo>
                    <a:pt x="1234440" y="0"/>
                  </a:moveTo>
                  <a:lnTo>
                    <a:pt x="1706880" y="487680"/>
                  </a:lnTo>
                  <a:lnTo>
                    <a:pt x="1386840" y="784860"/>
                  </a:lnTo>
                  <a:cubicBezTo>
                    <a:pt x="1217930" y="604520"/>
                    <a:pt x="1197610" y="685800"/>
                    <a:pt x="1150620" y="731520"/>
                  </a:cubicBezTo>
                  <a:cubicBezTo>
                    <a:pt x="1103630" y="777240"/>
                    <a:pt x="1068070" y="948690"/>
                    <a:pt x="1104900" y="1059180"/>
                  </a:cubicBezTo>
                  <a:lnTo>
                    <a:pt x="1371600" y="1371600"/>
                  </a:lnTo>
                  <a:lnTo>
                    <a:pt x="1478280" y="1333500"/>
                  </a:lnTo>
                  <a:lnTo>
                    <a:pt x="2880360" y="2682240"/>
                  </a:lnTo>
                  <a:lnTo>
                    <a:pt x="2667000" y="2948940"/>
                  </a:lnTo>
                  <a:lnTo>
                    <a:pt x="2369820" y="3185160"/>
                  </a:lnTo>
                  <a:lnTo>
                    <a:pt x="1097280" y="1714500"/>
                  </a:lnTo>
                  <a:lnTo>
                    <a:pt x="1120140" y="1623060"/>
                  </a:lnTo>
                  <a:cubicBezTo>
                    <a:pt x="1085850" y="1562100"/>
                    <a:pt x="1004570" y="1393190"/>
                    <a:pt x="891540" y="1348740"/>
                  </a:cubicBezTo>
                  <a:cubicBezTo>
                    <a:pt x="778510" y="1304290"/>
                    <a:pt x="554990" y="1281430"/>
                    <a:pt x="441960" y="1356360"/>
                  </a:cubicBezTo>
                  <a:cubicBezTo>
                    <a:pt x="328930" y="1431290"/>
                    <a:pt x="168910" y="1703070"/>
                    <a:pt x="213360" y="1798320"/>
                  </a:cubicBezTo>
                  <a:cubicBezTo>
                    <a:pt x="189230" y="1962150"/>
                    <a:pt x="220980" y="2063750"/>
                    <a:pt x="205740" y="2110740"/>
                  </a:cubicBezTo>
                  <a:lnTo>
                    <a:pt x="121920" y="2080260"/>
                  </a:lnTo>
                  <a:cubicBezTo>
                    <a:pt x="3810" y="1930400"/>
                    <a:pt x="8890" y="1709420"/>
                    <a:pt x="0" y="1577340"/>
                  </a:cubicBezTo>
                  <a:cubicBezTo>
                    <a:pt x="22860" y="1389380"/>
                    <a:pt x="99060" y="1160780"/>
                    <a:pt x="259080" y="952500"/>
                  </a:cubicBezTo>
                  <a:lnTo>
                    <a:pt x="502920" y="647700"/>
                  </a:lnTo>
                  <a:cubicBezTo>
                    <a:pt x="584200" y="570230"/>
                    <a:pt x="678180" y="515620"/>
                    <a:pt x="746760" y="487680"/>
                  </a:cubicBezTo>
                  <a:cubicBezTo>
                    <a:pt x="817880" y="464820"/>
                    <a:pt x="882650" y="514350"/>
                    <a:pt x="914400" y="480060"/>
                  </a:cubicBezTo>
                  <a:cubicBezTo>
                    <a:pt x="946150" y="445770"/>
                    <a:pt x="1008380" y="389890"/>
                    <a:pt x="937260" y="281940"/>
                  </a:cubicBezTo>
                  <a:lnTo>
                    <a:pt x="1234440" y="0"/>
                  </a:lnTo>
                  <a:close/>
                </a:path>
              </a:pathLst>
            </a:cu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Freeform 15"/>
            <p:cNvSpPr/>
            <p:nvPr/>
          </p:nvSpPr>
          <p:spPr>
            <a:xfrm>
              <a:off x="5982957" y="1980129"/>
              <a:ext cx="2868272" cy="2716401"/>
            </a:xfrm>
            <a:custGeom>
              <a:avLst/>
              <a:gdLst>
                <a:gd name="connsiteX0" fmla="*/ 2468880 w 2849880"/>
                <a:gd name="connsiteY0" fmla="*/ 0 h 2674620"/>
                <a:gd name="connsiteX1" fmla="*/ 1988820 w 2849880"/>
                <a:gd name="connsiteY1" fmla="*/ 121920 h 2674620"/>
                <a:gd name="connsiteX2" fmla="*/ 1874520 w 2849880"/>
                <a:gd name="connsiteY2" fmla="*/ 525780 h 2674620"/>
                <a:gd name="connsiteX3" fmla="*/ 541020 w 2849880"/>
                <a:gd name="connsiteY3" fmla="*/ 1744980 h 2674620"/>
                <a:gd name="connsiteX4" fmla="*/ 160020 w 2849880"/>
                <a:gd name="connsiteY4" fmla="*/ 1767840 h 2674620"/>
                <a:gd name="connsiteX5" fmla="*/ 0 w 2849880"/>
                <a:gd name="connsiteY5" fmla="*/ 2270760 h 2674620"/>
                <a:gd name="connsiteX6" fmla="*/ 297180 w 2849880"/>
                <a:gd name="connsiteY6" fmla="*/ 2080260 h 2674620"/>
                <a:gd name="connsiteX7" fmla="*/ 525780 w 2849880"/>
                <a:gd name="connsiteY7" fmla="*/ 2164080 h 2674620"/>
                <a:gd name="connsiteX8" fmla="*/ 563880 w 2849880"/>
                <a:gd name="connsiteY8" fmla="*/ 2453640 h 2674620"/>
                <a:gd name="connsiteX9" fmla="*/ 381000 w 2849880"/>
                <a:gd name="connsiteY9" fmla="*/ 2674620 h 2674620"/>
                <a:gd name="connsiteX10" fmla="*/ 899160 w 2849880"/>
                <a:gd name="connsiteY10" fmla="*/ 2499360 h 2674620"/>
                <a:gd name="connsiteX11" fmla="*/ 982980 w 2849880"/>
                <a:gd name="connsiteY11" fmla="*/ 2133600 h 2674620"/>
                <a:gd name="connsiteX12" fmla="*/ 2270760 w 2849880"/>
                <a:gd name="connsiteY12" fmla="*/ 914400 h 2674620"/>
                <a:gd name="connsiteX13" fmla="*/ 2766060 w 2849880"/>
                <a:gd name="connsiteY13" fmla="*/ 815340 h 2674620"/>
                <a:gd name="connsiteX14" fmla="*/ 2849880 w 2849880"/>
                <a:gd name="connsiteY14" fmla="*/ 373380 h 2674620"/>
                <a:gd name="connsiteX15" fmla="*/ 2659380 w 2849880"/>
                <a:gd name="connsiteY15" fmla="*/ 571500 h 2674620"/>
                <a:gd name="connsiteX16" fmla="*/ 2331720 w 2849880"/>
                <a:gd name="connsiteY16" fmla="*/ 533400 h 2674620"/>
                <a:gd name="connsiteX17" fmla="*/ 2286000 w 2849880"/>
                <a:gd name="connsiteY17" fmla="*/ 213360 h 2674620"/>
                <a:gd name="connsiteX18" fmla="*/ 2468880 w 2849880"/>
                <a:gd name="connsiteY18" fmla="*/ 0 h 2674620"/>
                <a:gd name="connsiteX0" fmla="*/ 2468880 w 2849880"/>
                <a:gd name="connsiteY0" fmla="*/ 2734 h 2677354"/>
                <a:gd name="connsiteX1" fmla="*/ 1988820 w 2849880"/>
                <a:gd name="connsiteY1" fmla="*/ 124654 h 2677354"/>
                <a:gd name="connsiteX2" fmla="*/ 1874520 w 2849880"/>
                <a:gd name="connsiteY2" fmla="*/ 528514 h 2677354"/>
                <a:gd name="connsiteX3" fmla="*/ 541020 w 2849880"/>
                <a:gd name="connsiteY3" fmla="*/ 1747714 h 2677354"/>
                <a:gd name="connsiteX4" fmla="*/ 160020 w 2849880"/>
                <a:gd name="connsiteY4" fmla="*/ 1770574 h 2677354"/>
                <a:gd name="connsiteX5" fmla="*/ 0 w 2849880"/>
                <a:gd name="connsiteY5" fmla="*/ 2273494 h 2677354"/>
                <a:gd name="connsiteX6" fmla="*/ 297180 w 2849880"/>
                <a:gd name="connsiteY6" fmla="*/ 2082994 h 2677354"/>
                <a:gd name="connsiteX7" fmla="*/ 525780 w 2849880"/>
                <a:gd name="connsiteY7" fmla="*/ 2166814 h 2677354"/>
                <a:gd name="connsiteX8" fmla="*/ 563880 w 2849880"/>
                <a:gd name="connsiteY8" fmla="*/ 2456374 h 2677354"/>
                <a:gd name="connsiteX9" fmla="*/ 381000 w 2849880"/>
                <a:gd name="connsiteY9" fmla="*/ 2677354 h 2677354"/>
                <a:gd name="connsiteX10" fmla="*/ 899160 w 2849880"/>
                <a:gd name="connsiteY10" fmla="*/ 2502094 h 2677354"/>
                <a:gd name="connsiteX11" fmla="*/ 982980 w 2849880"/>
                <a:gd name="connsiteY11" fmla="*/ 2136334 h 2677354"/>
                <a:gd name="connsiteX12" fmla="*/ 2270760 w 2849880"/>
                <a:gd name="connsiteY12" fmla="*/ 917134 h 2677354"/>
                <a:gd name="connsiteX13" fmla="*/ 2766060 w 2849880"/>
                <a:gd name="connsiteY13" fmla="*/ 818074 h 2677354"/>
                <a:gd name="connsiteX14" fmla="*/ 2849880 w 2849880"/>
                <a:gd name="connsiteY14" fmla="*/ 376114 h 2677354"/>
                <a:gd name="connsiteX15" fmla="*/ 2659380 w 2849880"/>
                <a:gd name="connsiteY15" fmla="*/ 574234 h 2677354"/>
                <a:gd name="connsiteX16" fmla="*/ 2331720 w 2849880"/>
                <a:gd name="connsiteY16" fmla="*/ 536134 h 2677354"/>
                <a:gd name="connsiteX17" fmla="*/ 2286000 w 2849880"/>
                <a:gd name="connsiteY17" fmla="*/ 216094 h 2677354"/>
                <a:gd name="connsiteX18" fmla="*/ 2468880 w 2849880"/>
                <a:gd name="connsiteY18" fmla="*/ 2734 h 2677354"/>
                <a:gd name="connsiteX0" fmla="*/ 2468880 w 2849880"/>
                <a:gd name="connsiteY0" fmla="*/ 2734 h 2677354"/>
                <a:gd name="connsiteX1" fmla="*/ 1988820 w 2849880"/>
                <a:gd name="connsiteY1" fmla="*/ 124654 h 2677354"/>
                <a:gd name="connsiteX2" fmla="*/ 1874520 w 2849880"/>
                <a:gd name="connsiteY2" fmla="*/ 528514 h 2677354"/>
                <a:gd name="connsiteX3" fmla="*/ 541020 w 2849880"/>
                <a:gd name="connsiteY3" fmla="*/ 1747714 h 2677354"/>
                <a:gd name="connsiteX4" fmla="*/ 160020 w 2849880"/>
                <a:gd name="connsiteY4" fmla="*/ 1770574 h 2677354"/>
                <a:gd name="connsiteX5" fmla="*/ 0 w 2849880"/>
                <a:gd name="connsiteY5" fmla="*/ 2273494 h 2677354"/>
                <a:gd name="connsiteX6" fmla="*/ 297180 w 2849880"/>
                <a:gd name="connsiteY6" fmla="*/ 2082994 h 2677354"/>
                <a:gd name="connsiteX7" fmla="*/ 525780 w 2849880"/>
                <a:gd name="connsiteY7" fmla="*/ 2166814 h 2677354"/>
                <a:gd name="connsiteX8" fmla="*/ 563880 w 2849880"/>
                <a:gd name="connsiteY8" fmla="*/ 2456374 h 2677354"/>
                <a:gd name="connsiteX9" fmla="*/ 381000 w 2849880"/>
                <a:gd name="connsiteY9" fmla="*/ 2677354 h 2677354"/>
                <a:gd name="connsiteX10" fmla="*/ 899160 w 2849880"/>
                <a:gd name="connsiteY10" fmla="*/ 2502094 h 2677354"/>
                <a:gd name="connsiteX11" fmla="*/ 982980 w 2849880"/>
                <a:gd name="connsiteY11" fmla="*/ 2136334 h 2677354"/>
                <a:gd name="connsiteX12" fmla="*/ 2270760 w 2849880"/>
                <a:gd name="connsiteY12" fmla="*/ 917134 h 2677354"/>
                <a:gd name="connsiteX13" fmla="*/ 2766060 w 2849880"/>
                <a:gd name="connsiteY13" fmla="*/ 818074 h 2677354"/>
                <a:gd name="connsiteX14" fmla="*/ 2849880 w 2849880"/>
                <a:gd name="connsiteY14" fmla="*/ 376114 h 2677354"/>
                <a:gd name="connsiteX15" fmla="*/ 2659380 w 2849880"/>
                <a:gd name="connsiteY15" fmla="*/ 574234 h 2677354"/>
                <a:gd name="connsiteX16" fmla="*/ 2331720 w 2849880"/>
                <a:gd name="connsiteY16" fmla="*/ 536134 h 2677354"/>
                <a:gd name="connsiteX17" fmla="*/ 2286000 w 2849880"/>
                <a:gd name="connsiteY17" fmla="*/ 216094 h 2677354"/>
                <a:gd name="connsiteX18" fmla="*/ 2468880 w 2849880"/>
                <a:gd name="connsiteY18" fmla="*/ 2734 h 2677354"/>
                <a:gd name="connsiteX0" fmla="*/ 2468880 w 2849880"/>
                <a:gd name="connsiteY0" fmla="*/ 4048 h 2678668"/>
                <a:gd name="connsiteX1" fmla="*/ 2011680 w 2849880"/>
                <a:gd name="connsiteY1" fmla="*/ 103108 h 2678668"/>
                <a:gd name="connsiteX2" fmla="*/ 1874520 w 2849880"/>
                <a:gd name="connsiteY2" fmla="*/ 529828 h 2678668"/>
                <a:gd name="connsiteX3" fmla="*/ 541020 w 2849880"/>
                <a:gd name="connsiteY3" fmla="*/ 1749028 h 2678668"/>
                <a:gd name="connsiteX4" fmla="*/ 160020 w 2849880"/>
                <a:gd name="connsiteY4" fmla="*/ 1771888 h 2678668"/>
                <a:gd name="connsiteX5" fmla="*/ 0 w 2849880"/>
                <a:gd name="connsiteY5" fmla="*/ 2274808 h 2678668"/>
                <a:gd name="connsiteX6" fmla="*/ 297180 w 2849880"/>
                <a:gd name="connsiteY6" fmla="*/ 2084308 h 2678668"/>
                <a:gd name="connsiteX7" fmla="*/ 525780 w 2849880"/>
                <a:gd name="connsiteY7" fmla="*/ 2168128 h 2678668"/>
                <a:gd name="connsiteX8" fmla="*/ 563880 w 2849880"/>
                <a:gd name="connsiteY8" fmla="*/ 2457688 h 2678668"/>
                <a:gd name="connsiteX9" fmla="*/ 381000 w 2849880"/>
                <a:gd name="connsiteY9" fmla="*/ 2678668 h 2678668"/>
                <a:gd name="connsiteX10" fmla="*/ 899160 w 2849880"/>
                <a:gd name="connsiteY10" fmla="*/ 2503408 h 2678668"/>
                <a:gd name="connsiteX11" fmla="*/ 982980 w 2849880"/>
                <a:gd name="connsiteY11" fmla="*/ 2137648 h 2678668"/>
                <a:gd name="connsiteX12" fmla="*/ 2270760 w 2849880"/>
                <a:gd name="connsiteY12" fmla="*/ 918448 h 2678668"/>
                <a:gd name="connsiteX13" fmla="*/ 2766060 w 2849880"/>
                <a:gd name="connsiteY13" fmla="*/ 819388 h 2678668"/>
                <a:gd name="connsiteX14" fmla="*/ 2849880 w 2849880"/>
                <a:gd name="connsiteY14" fmla="*/ 377428 h 2678668"/>
                <a:gd name="connsiteX15" fmla="*/ 2659380 w 2849880"/>
                <a:gd name="connsiteY15" fmla="*/ 575548 h 2678668"/>
                <a:gd name="connsiteX16" fmla="*/ 2331720 w 2849880"/>
                <a:gd name="connsiteY16" fmla="*/ 537448 h 2678668"/>
                <a:gd name="connsiteX17" fmla="*/ 2286000 w 2849880"/>
                <a:gd name="connsiteY17" fmla="*/ 217408 h 2678668"/>
                <a:gd name="connsiteX18" fmla="*/ 2468880 w 2849880"/>
                <a:gd name="connsiteY18" fmla="*/ 4048 h 2678668"/>
                <a:gd name="connsiteX0" fmla="*/ 2468880 w 2849880"/>
                <a:gd name="connsiteY0" fmla="*/ 23931 h 2698551"/>
                <a:gd name="connsiteX1" fmla="*/ 2011680 w 2849880"/>
                <a:gd name="connsiteY1" fmla="*/ 122991 h 2698551"/>
                <a:gd name="connsiteX2" fmla="*/ 1874520 w 2849880"/>
                <a:gd name="connsiteY2" fmla="*/ 549711 h 2698551"/>
                <a:gd name="connsiteX3" fmla="*/ 541020 w 2849880"/>
                <a:gd name="connsiteY3" fmla="*/ 1768911 h 2698551"/>
                <a:gd name="connsiteX4" fmla="*/ 160020 w 2849880"/>
                <a:gd name="connsiteY4" fmla="*/ 1791771 h 2698551"/>
                <a:gd name="connsiteX5" fmla="*/ 0 w 2849880"/>
                <a:gd name="connsiteY5" fmla="*/ 2294691 h 2698551"/>
                <a:gd name="connsiteX6" fmla="*/ 297180 w 2849880"/>
                <a:gd name="connsiteY6" fmla="*/ 2104191 h 2698551"/>
                <a:gd name="connsiteX7" fmla="*/ 525780 w 2849880"/>
                <a:gd name="connsiteY7" fmla="*/ 2188011 h 2698551"/>
                <a:gd name="connsiteX8" fmla="*/ 563880 w 2849880"/>
                <a:gd name="connsiteY8" fmla="*/ 2477571 h 2698551"/>
                <a:gd name="connsiteX9" fmla="*/ 381000 w 2849880"/>
                <a:gd name="connsiteY9" fmla="*/ 2698551 h 2698551"/>
                <a:gd name="connsiteX10" fmla="*/ 899160 w 2849880"/>
                <a:gd name="connsiteY10" fmla="*/ 2523291 h 2698551"/>
                <a:gd name="connsiteX11" fmla="*/ 982980 w 2849880"/>
                <a:gd name="connsiteY11" fmla="*/ 2157531 h 2698551"/>
                <a:gd name="connsiteX12" fmla="*/ 2270760 w 2849880"/>
                <a:gd name="connsiteY12" fmla="*/ 938331 h 2698551"/>
                <a:gd name="connsiteX13" fmla="*/ 2766060 w 2849880"/>
                <a:gd name="connsiteY13" fmla="*/ 839271 h 2698551"/>
                <a:gd name="connsiteX14" fmla="*/ 2849880 w 2849880"/>
                <a:gd name="connsiteY14" fmla="*/ 397311 h 2698551"/>
                <a:gd name="connsiteX15" fmla="*/ 2659380 w 2849880"/>
                <a:gd name="connsiteY15" fmla="*/ 595431 h 2698551"/>
                <a:gd name="connsiteX16" fmla="*/ 2331720 w 2849880"/>
                <a:gd name="connsiteY16" fmla="*/ 557331 h 2698551"/>
                <a:gd name="connsiteX17" fmla="*/ 2286000 w 2849880"/>
                <a:gd name="connsiteY17" fmla="*/ 237291 h 2698551"/>
                <a:gd name="connsiteX18" fmla="*/ 2468880 w 2849880"/>
                <a:gd name="connsiteY18" fmla="*/ 23931 h 2698551"/>
                <a:gd name="connsiteX0" fmla="*/ 2468880 w 2849880"/>
                <a:gd name="connsiteY0" fmla="*/ 23931 h 2698551"/>
                <a:gd name="connsiteX1" fmla="*/ 2011680 w 2849880"/>
                <a:gd name="connsiteY1" fmla="*/ 122991 h 2698551"/>
                <a:gd name="connsiteX2" fmla="*/ 1874520 w 2849880"/>
                <a:gd name="connsiteY2" fmla="*/ 549711 h 2698551"/>
                <a:gd name="connsiteX3" fmla="*/ 541020 w 2849880"/>
                <a:gd name="connsiteY3" fmla="*/ 1768911 h 2698551"/>
                <a:gd name="connsiteX4" fmla="*/ 160020 w 2849880"/>
                <a:gd name="connsiteY4" fmla="*/ 1791771 h 2698551"/>
                <a:gd name="connsiteX5" fmla="*/ 0 w 2849880"/>
                <a:gd name="connsiteY5" fmla="*/ 2294691 h 2698551"/>
                <a:gd name="connsiteX6" fmla="*/ 297180 w 2849880"/>
                <a:gd name="connsiteY6" fmla="*/ 2104191 h 2698551"/>
                <a:gd name="connsiteX7" fmla="*/ 525780 w 2849880"/>
                <a:gd name="connsiteY7" fmla="*/ 2188011 h 2698551"/>
                <a:gd name="connsiteX8" fmla="*/ 563880 w 2849880"/>
                <a:gd name="connsiteY8" fmla="*/ 2477571 h 2698551"/>
                <a:gd name="connsiteX9" fmla="*/ 381000 w 2849880"/>
                <a:gd name="connsiteY9" fmla="*/ 2698551 h 2698551"/>
                <a:gd name="connsiteX10" fmla="*/ 899160 w 2849880"/>
                <a:gd name="connsiteY10" fmla="*/ 2523291 h 2698551"/>
                <a:gd name="connsiteX11" fmla="*/ 982980 w 2849880"/>
                <a:gd name="connsiteY11" fmla="*/ 2157531 h 2698551"/>
                <a:gd name="connsiteX12" fmla="*/ 2270760 w 2849880"/>
                <a:gd name="connsiteY12" fmla="*/ 938331 h 2698551"/>
                <a:gd name="connsiteX13" fmla="*/ 2766060 w 2849880"/>
                <a:gd name="connsiteY13" fmla="*/ 839271 h 2698551"/>
                <a:gd name="connsiteX14" fmla="*/ 2849880 w 2849880"/>
                <a:gd name="connsiteY14" fmla="*/ 397311 h 2698551"/>
                <a:gd name="connsiteX15" fmla="*/ 2659380 w 2849880"/>
                <a:gd name="connsiteY15" fmla="*/ 595431 h 2698551"/>
                <a:gd name="connsiteX16" fmla="*/ 2331720 w 2849880"/>
                <a:gd name="connsiteY16" fmla="*/ 557331 h 2698551"/>
                <a:gd name="connsiteX17" fmla="*/ 2286000 w 2849880"/>
                <a:gd name="connsiteY17" fmla="*/ 237291 h 2698551"/>
                <a:gd name="connsiteX18" fmla="*/ 2468880 w 2849880"/>
                <a:gd name="connsiteY18" fmla="*/ 23931 h 2698551"/>
                <a:gd name="connsiteX0" fmla="*/ 2468880 w 2849880"/>
                <a:gd name="connsiteY0" fmla="*/ 23931 h 2698551"/>
                <a:gd name="connsiteX1" fmla="*/ 2011680 w 2849880"/>
                <a:gd name="connsiteY1" fmla="*/ 122991 h 2698551"/>
                <a:gd name="connsiteX2" fmla="*/ 1874520 w 2849880"/>
                <a:gd name="connsiteY2" fmla="*/ 549711 h 2698551"/>
                <a:gd name="connsiteX3" fmla="*/ 541020 w 2849880"/>
                <a:gd name="connsiteY3" fmla="*/ 1768911 h 2698551"/>
                <a:gd name="connsiteX4" fmla="*/ 160020 w 2849880"/>
                <a:gd name="connsiteY4" fmla="*/ 1791771 h 2698551"/>
                <a:gd name="connsiteX5" fmla="*/ 0 w 2849880"/>
                <a:gd name="connsiteY5" fmla="*/ 2294691 h 2698551"/>
                <a:gd name="connsiteX6" fmla="*/ 297180 w 2849880"/>
                <a:gd name="connsiteY6" fmla="*/ 2104191 h 2698551"/>
                <a:gd name="connsiteX7" fmla="*/ 525780 w 2849880"/>
                <a:gd name="connsiteY7" fmla="*/ 2188011 h 2698551"/>
                <a:gd name="connsiteX8" fmla="*/ 563880 w 2849880"/>
                <a:gd name="connsiteY8" fmla="*/ 2477571 h 2698551"/>
                <a:gd name="connsiteX9" fmla="*/ 381000 w 2849880"/>
                <a:gd name="connsiteY9" fmla="*/ 2698551 h 2698551"/>
                <a:gd name="connsiteX10" fmla="*/ 899160 w 2849880"/>
                <a:gd name="connsiteY10" fmla="*/ 2523291 h 2698551"/>
                <a:gd name="connsiteX11" fmla="*/ 982980 w 2849880"/>
                <a:gd name="connsiteY11" fmla="*/ 2157531 h 2698551"/>
                <a:gd name="connsiteX12" fmla="*/ 2270760 w 2849880"/>
                <a:gd name="connsiteY12" fmla="*/ 938331 h 2698551"/>
                <a:gd name="connsiteX13" fmla="*/ 2766060 w 2849880"/>
                <a:gd name="connsiteY13" fmla="*/ 839271 h 2698551"/>
                <a:gd name="connsiteX14" fmla="*/ 2849880 w 2849880"/>
                <a:gd name="connsiteY14" fmla="*/ 397311 h 2698551"/>
                <a:gd name="connsiteX15" fmla="*/ 2659380 w 2849880"/>
                <a:gd name="connsiteY15" fmla="*/ 595431 h 2698551"/>
                <a:gd name="connsiteX16" fmla="*/ 2331720 w 2849880"/>
                <a:gd name="connsiteY16" fmla="*/ 557331 h 2698551"/>
                <a:gd name="connsiteX17" fmla="*/ 2286000 w 2849880"/>
                <a:gd name="connsiteY17" fmla="*/ 237291 h 2698551"/>
                <a:gd name="connsiteX18" fmla="*/ 2468880 w 2849880"/>
                <a:gd name="connsiteY18" fmla="*/ 23931 h 2698551"/>
                <a:gd name="connsiteX0" fmla="*/ 2468880 w 2857935"/>
                <a:gd name="connsiteY0" fmla="*/ 23931 h 2698551"/>
                <a:gd name="connsiteX1" fmla="*/ 2011680 w 2857935"/>
                <a:gd name="connsiteY1" fmla="*/ 122991 h 2698551"/>
                <a:gd name="connsiteX2" fmla="*/ 1874520 w 2857935"/>
                <a:gd name="connsiteY2" fmla="*/ 549711 h 2698551"/>
                <a:gd name="connsiteX3" fmla="*/ 541020 w 2857935"/>
                <a:gd name="connsiteY3" fmla="*/ 1768911 h 2698551"/>
                <a:gd name="connsiteX4" fmla="*/ 160020 w 2857935"/>
                <a:gd name="connsiteY4" fmla="*/ 1791771 h 2698551"/>
                <a:gd name="connsiteX5" fmla="*/ 0 w 2857935"/>
                <a:gd name="connsiteY5" fmla="*/ 2294691 h 2698551"/>
                <a:gd name="connsiteX6" fmla="*/ 297180 w 2857935"/>
                <a:gd name="connsiteY6" fmla="*/ 2104191 h 2698551"/>
                <a:gd name="connsiteX7" fmla="*/ 525780 w 2857935"/>
                <a:gd name="connsiteY7" fmla="*/ 2188011 h 2698551"/>
                <a:gd name="connsiteX8" fmla="*/ 563880 w 2857935"/>
                <a:gd name="connsiteY8" fmla="*/ 2477571 h 2698551"/>
                <a:gd name="connsiteX9" fmla="*/ 381000 w 2857935"/>
                <a:gd name="connsiteY9" fmla="*/ 2698551 h 2698551"/>
                <a:gd name="connsiteX10" fmla="*/ 899160 w 2857935"/>
                <a:gd name="connsiteY10" fmla="*/ 2523291 h 2698551"/>
                <a:gd name="connsiteX11" fmla="*/ 982980 w 2857935"/>
                <a:gd name="connsiteY11" fmla="*/ 2157531 h 2698551"/>
                <a:gd name="connsiteX12" fmla="*/ 2270760 w 2857935"/>
                <a:gd name="connsiteY12" fmla="*/ 938331 h 2698551"/>
                <a:gd name="connsiteX13" fmla="*/ 2766060 w 2857935"/>
                <a:gd name="connsiteY13" fmla="*/ 839271 h 2698551"/>
                <a:gd name="connsiteX14" fmla="*/ 2849880 w 2857935"/>
                <a:gd name="connsiteY14" fmla="*/ 397311 h 2698551"/>
                <a:gd name="connsiteX15" fmla="*/ 2659380 w 2857935"/>
                <a:gd name="connsiteY15" fmla="*/ 595431 h 2698551"/>
                <a:gd name="connsiteX16" fmla="*/ 2331720 w 2857935"/>
                <a:gd name="connsiteY16" fmla="*/ 557331 h 2698551"/>
                <a:gd name="connsiteX17" fmla="*/ 2286000 w 2857935"/>
                <a:gd name="connsiteY17" fmla="*/ 237291 h 2698551"/>
                <a:gd name="connsiteX18" fmla="*/ 2468880 w 2857935"/>
                <a:gd name="connsiteY18" fmla="*/ 23931 h 2698551"/>
                <a:gd name="connsiteX0" fmla="*/ 2468880 w 2857935"/>
                <a:gd name="connsiteY0" fmla="*/ 23931 h 2698551"/>
                <a:gd name="connsiteX1" fmla="*/ 2011680 w 2857935"/>
                <a:gd name="connsiteY1" fmla="*/ 122991 h 2698551"/>
                <a:gd name="connsiteX2" fmla="*/ 1874520 w 2857935"/>
                <a:gd name="connsiteY2" fmla="*/ 549711 h 2698551"/>
                <a:gd name="connsiteX3" fmla="*/ 541020 w 2857935"/>
                <a:gd name="connsiteY3" fmla="*/ 1768911 h 2698551"/>
                <a:gd name="connsiteX4" fmla="*/ 160020 w 2857935"/>
                <a:gd name="connsiteY4" fmla="*/ 1791771 h 2698551"/>
                <a:gd name="connsiteX5" fmla="*/ 0 w 2857935"/>
                <a:gd name="connsiteY5" fmla="*/ 2294691 h 2698551"/>
                <a:gd name="connsiteX6" fmla="*/ 297180 w 2857935"/>
                <a:gd name="connsiteY6" fmla="*/ 2104191 h 2698551"/>
                <a:gd name="connsiteX7" fmla="*/ 525780 w 2857935"/>
                <a:gd name="connsiteY7" fmla="*/ 2188011 h 2698551"/>
                <a:gd name="connsiteX8" fmla="*/ 563880 w 2857935"/>
                <a:gd name="connsiteY8" fmla="*/ 2477571 h 2698551"/>
                <a:gd name="connsiteX9" fmla="*/ 381000 w 2857935"/>
                <a:gd name="connsiteY9" fmla="*/ 2698551 h 2698551"/>
                <a:gd name="connsiteX10" fmla="*/ 899160 w 2857935"/>
                <a:gd name="connsiteY10" fmla="*/ 2523291 h 2698551"/>
                <a:gd name="connsiteX11" fmla="*/ 982980 w 2857935"/>
                <a:gd name="connsiteY11" fmla="*/ 2157531 h 2698551"/>
                <a:gd name="connsiteX12" fmla="*/ 2270760 w 2857935"/>
                <a:gd name="connsiteY12" fmla="*/ 938331 h 2698551"/>
                <a:gd name="connsiteX13" fmla="*/ 2766060 w 2857935"/>
                <a:gd name="connsiteY13" fmla="*/ 839271 h 2698551"/>
                <a:gd name="connsiteX14" fmla="*/ 2849880 w 2857935"/>
                <a:gd name="connsiteY14" fmla="*/ 397311 h 2698551"/>
                <a:gd name="connsiteX15" fmla="*/ 2659380 w 2857935"/>
                <a:gd name="connsiteY15" fmla="*/ 595431 h 2698551"/>
                <a:gd name="connsiteX16" fmla="*/ 2331720 w 2857935"/>
                <a:gd name="connsiteY16" fmla="*/ 557331 h 2698551"/>
                <a:gd name="connsiteX17" fmla="*/ 2286000 w 2857935"/>
                <a:gd name="connsiteY17" fmla="*/ 237291 h 2698551"/>
                <a:gd name="connsiteX18" fmla="*/ 2468880 w 2857935"/>
                <a:gd name="connsiteY18" fmla="*/ 23931 h 2698551"/>
                <a:gd name="connsiteX0" fmla="*/ 2468880 w 2857935"/>
                <a:gd name="connsiteY0" fmla="*/ 23931 h 2698551"/>
                <a:gd name="connsiteX1" fmla="*/ 2011680 w 2857935"/>
                <a:gd name="connsiteY1" fmla="*/ 122991 h 2698551"/>
                <a:gd name="connsiteX2" fmla="*/ 1874520 w 2857935"/>
                <a:gd name="connsiteY2" fmla="*/ 549711 h 2698551"/>
                <a:gd name="connsiteX3" fmla="*/ 541020 w 2857935"/>
                <a:gd name="connsiteY3" fmla="*/ 1768911 h 2698551"/>
                <a:gd name="connsiteX4" fmla="*/ 160020 w 2857935"/>
                <a:gd name="connsiteY4" fmla="*/ 1791771 h 2698551"/>
                <a:gd name="connsiteX5" fmla="*/ 0 w 2857935"/>
                <a:gd name="connsiteY5" fmla="*/ 2294691 h 2698551"/>
                <a:gd name="connsiteX6" fmla="*/ 297180 w 2857935"/>
                <a:gd name="connsiteY6" fmla="*/ 2104191 h 2698551"/>
                <a:gd name="connsiteX7" fmla="*/ 525780 w 2857935"/>
                <a:gd name="connsiteY7" fmla="*/ 2188011 h 2698551"/>
                <a:gd name="connsiteX8" fmla="*/ 563880 w 2857935"/>
                <a:gd name="connsiteY8" fmla="*/ 2477571 h 2698551"/>
                <a:gd name="connsiteX9" fmla="*/ 381000 w 2857935"/>
                <a:gd name="connsiteY9" fmla="*/ 2698551 h 2698551"/>
                <a:gd name="connsiteX10" fmla="*/ 899160 w 2857935"/>
                <a:gd name="connsiteY10" fmla="*/ 2523291 h 2698551"/>
                <a:gd name="connsiteX11" fmla="*/ 982980 w 2857935"/>
                <a:gd name="connsiteY11" fmla="*/ 2157531 h 2698551"/>
                <a:gd name="connsiteX12" fmla="*/ 2270760 w 2857935"/>
                <a:gd name="connsiteY12" fmla="*/ 938331 h 2698551"/>
                <a:gd name="connsiteX13" fmla="*/ 2766060 w 2857935"/>
                <a:gd name="connsiteY13" fmla="*/ 839271 h 2698551"/>
                <a:gd name="connsiteX14" fmla="*/ 2849880 w 2857935"/>
                <a:gd name="connsiteY14" fmla="*/ 397311 h 2698551"/>
                <a:gd name="connsiteX15" fmla="*/ 2659380 w 2857935"/>
                <a:gd name="connsiteY15" fmla="*/ 595431 h 2698551"/>
                <a:gd name="connsiteX16" fmla="*/ 2331720 w 2857935"/>
                <a:gd name="connsiteY16" fmla="*/ 557331 h 2698551"/>
                <a:gd name="connsiteX17" fmla="*/ 2286000 w 2857935"/>
                <a:gd name="connsiteY17" fmla="*/ 237291 h 2698551"/>
                <a:gd name="connsiteX18" fmla="*/ 2468880 w 2857935"/>
                <a:gd name="connsiteY18" fmla="*/ 23931 h 2698551"/>
                <a:gd name="connsiteX0" fmla="*/ 2468880 w 2857935"/>
                <a:gd name="connsiteY0" fmla="*/ 23931 h 2698551"/>
                <a:gd name="connsiteX1" fmla="*/ 2011680 w 2857935"/>
                <a:gd name="connsiteY1" fmla="*/ 122991 h 2698551"/>
                <a:gd name="connsiteX2" fmla="*/ 1874520 w 2857935"/>
                <a:gd name="connsiteY2" fmla="*/ 549711 h 2698551"/>
                <a:gd name="connsiteX3" fmla="*/ 541020 w 2857935"/>
                <a:gd name="connsiteY3" fmla="*/ 1768911 h 2698551"/>
                <a:gd name="connsiteX4" fmla="*/ 160020 w 2857935"/>
                <a:gd name="connsiteY4" fmla="*/ 1791771 h 2698551"/>
                <a:gd name="connsiteX5" fmla="*/ 0 w 2857935"/>
                <a:gd name="connsiteY5" fmla="*/ 2294691 h 2698551"/>
                <a:gd name="connsiteX6" fmla="*/ 228600 w 2857935"/>
                <a:gd name="connsiteY6" fmla="*/ 2073711 h 2698551"/>
                <a:gd name="connsiteX7" fmla="*/ 525780 w 2857935"/>
                <a:gd name="connsiteY7" fmla="*/ 2188011 h 2698551"/>
                <a:gd name="connsiteX8" fmla="*/ 563880 w 2857935"/>
                <a:gd name="connsiteY8" fmla="*/ 2477571 h 2698551"/>
                <a:gd name="connsiteX9" fmla="*/ 381000 w 2857935"/>
                <a:gd name="connsiteY9" fmla="*/ 2698551 h 2698551"/>
                <a:gd name="connsiteX10" fmla="*/ 899160 w 2857935"/>
                <a:gd name="connsiteY10" fmla="*/ 2523291 h 2698551"/>
                <a:gd name="connsiteX11" fmla="*/ 982980 w 2857935"/>
                <a:gd name="connsiteY11" fmla="*/ 2157531 h 2698551"/>
                <a:gd name="connsiteX12" fmla="*/ 2270760 w 2857935"/>
                <a:gd name="connsiteY12" fmla="*/ 938331 h 2698551"/>
                <a:gd name="connsiteX13" fmla="*/ 2766060 w 2857935"/>
                <a:gd name="connsiteY13" fmla="*/ 839271 h 2698551"/>
                <a:gd name="connsiteX14" fmla="*/ 2849880 w 2857935"/>
                <a:gd name="connsiteY14" fmla="*/ 397311 h 2698551"/>
                <a:gd name="connsiteX15" fmla="*/ 2659380 w 2857935"/>
                <a:gd name="connsiteY15" fmla="*/ 595431 h 2698551"/>
                <a:gd name="connsiteX16" fmla="*/ 2331720 w 2857935"/>
                <a:gd name="connsiteY16" fmla="*/ 557331 h 2698551"/>
                <a:gd name="connsiteX17" fmla="*/ 2286000 w 2857935"/>
                <a:gd name="connsiteY17" fmla="*/ 237291 h 2698551"/>
                <a:gd name="connsiteX18" fmla="*/ 2468880 w 2857935"/>
                <a:gd name="connsiteY18" fmla="*/ 23931 h 2698551"/>
                <a:gd name="connsiteX0" fmla="*/ 2468880 w 2857935"/>
                <a:gd name="connsiteY0" fmla="*/ 23931 h 2698551"/>
                <a:gd name="connsiteX1" fmla="*/ 2011680 w 2857935"/>
                <a:gd name="connsiteY1" fmla="*/ 122991 h 2698551"/>
                <a:gd name="connsiteX2" fmla="*/ 1874520 w 2857935"/>
                <a:gd name="connsiteY2" fmla="*/ 549711 h 2698551"/>
                <a:gd name="connsiteX3" fmla="*/ 541020 w 2857935"/>
                <a:gd name="connsiteY3" fmla="*/ 1768911 h 2698551"/>
                <a:gd name="connsiteX4" fmla="*/ 160020 w 2857935"/>
                <a:gd name="connsiteY4" fmla="*/ 1791771 h 2698551"/>
                <a:gd name="connsiteX5" fmla="*/ 0 w 2857935"/>
                <a:gd name="connsiteY5" fmla="*/ 2294691 h 2698551"/>
                <a:gd name="connsiteX6" fmla="*/ 175260 w 2857935"/>
                <a:gd name="connsiteY6" fmla="*/ 2157531 h 2698551"/>
                <a:gd name="connsiteX7" fmla="*/ 525780 w 2857935"/>
                <a:gd name="connsiteY7" fmla="*/ 2188011 h 2698551"/>
                <a:gd name="connsiteX8" fmla="*/ 563880 w 2857935"/>
                <a:gd name="connsiteY8" fmla="*/ 2477571 h 2698551"/>
                <a:gd name="connsiteX9" fmla="*/ 381000 w 2857935"/>
                <a:gd name="connsiteY9" fmla="*/ 2698551 h 2698551"/>
                <a:gd name="connsiteX10" fmla="*/ 899160 w 2857935"/>
                <a:gd name="connsiteY10" fmla="*/ 2523291 h 2698551"/>
                <a:gd name="connsiteX11" fmla="*/ 982980 w 2857935"/>
                <a:gd name="connsiteY11" fmla="*/ 2157531 h 2698551"/>
                <a:gd name="connsiteX12" fmla="*/ 2270760 w 2857935"/>
                <a:gd name="connsiteY12" fmla="*/ 938331 h 2698551"/>
                <a:gd name="connsiteX13" fmla="*/ 2766060 w 2857935"/>
                <a:gd name="connsiteY13" fmla="*/ 839271 h 2698551"/>
                <a:gd name="connsiteX14" fmla="*/ 2849880 w 2857935"/>
                <a:gd name="connsiteY14" fmla="*/ 397311 h 2698551"/>
                <a:gd name="connsiteX15" fmla="*/ 2659380 w 2857935"/>
                <a:gd name="connsiteY15" fmla="*/ 595431 h 2698551"/>
                <a:gd name="connsiteX16" fmla="*/ 2331720 w 2857935"/>
                <a:gd name="connsiteY16" fmla="*/ 557331 h 2698551"/>
                <a:gd name="connsiteX17" fmla="*/ 2286000 w 2857935"/>
                <a:gd name="connsiteY17" fmla="*/ 237291 h 2698551"/>
                <a:gd name="connsiteX18" fmla="*/ 2468880 w 2857935"/>
                <a:gd name="connsiteY18" fmla="*/ 23931 h 2698551"/>
                <a:gd name="connsiteX0" fmla="*/ 2468880 w 2857935"/>
                <a:gd name="connsiteY0" fmla="*/ 23931 h 2698551"/>
                <a:gd name="connsiteX1" fmla="*/ 2011680 w 2857935"/>
                <a:gd name="connsiteY1" fmla="*/ 122991 h 2698551"/>
                <a:gd name="connsiteX2" fmla="*/ 1874520 w 2857935"/>
                <a:gd name="connsiteY2" fmla="*/ 549711 h 2698551"/>
                <a:gd name="connsiteX3" fmla="*/ 541020 w 2857935"/>
                <a:gd name="connsiteY3" fmla="*/ 1768911 h 2698551"/>
                <a:gd name="connsiteX4" fmla="*/ 160020 w 2857935"/>
                <a:gd name="connsiteY4" fmla="*/ 1791771 h 2698551"/>
                <a:gd name="connsiteX5" fmla="*/ 0 w 2857935"/>
                <a:gd name="connsiteY5" fmla="*/ 2294691 h 2698551"/>
                <a:gd name="connsiteX6" fmla="*/ 213360 w 2857935"/>
                <a:gd name="connsiteY6" fmla="*/ 2127051 h 2698551"/>
                <a:gd name="connsiteX7" fmla="*/ 525780 w 2857935"/>
                <a:gd name="connsiteY7" fmla="*/ 2188011 h 2698551"/>
                <a:gd name="connsiteX8" fmla="*/ 563880 w 2857935"/>
                <a:gd name="connsiteY8" fmla="*/ 2477571 h 2698551"/>
                <a:gd name="connsiteX9" fmla="*/ 381000 w 2857935"/>
                <a:gd name="connsiteY9" fmla="*/ 2698551 h 2698551"/>
                <a:gd name="connsiteX10" fmla="*/ 899160 w 2857935"/>
                <a:gd name="connsiteY10" fmla="*/ 2523291 h 2698551"/>
                <a:gd name="connsiteX11" fmla="*/ 982980 w 2857935"/>
                <a:gd name="connsiteY11" fmla="*/ 2157531 h 2698551"/>
                <a:gd name="connsiteX12" fmla="*/ 2270760 w 2857935"/>
                <a:gd name="connsiteY12" fmla="*/ 938331 h 2698551"/>
                <a:gd name="connsiteX13" fmla="*/ 2766060 w 2857935"/>
                <a:gd name="connsiteY13" fmla="*/ 839271 h 2698551"/>
                <a:gd name="connsiteX14" fmla="*/ 2849880 w 2857935"/>
                <a:gd name="connsiteY14" fmla="*/ 397311 h 2698551"/>
                <a:gd name="connsiteX15" fmla="*/ 2659380 w 2857935"/>
                <a:gd name="connsiteY15" fmla="*/ 595431 h 2698551"/>
                <a:gd name="connsiteX16" fmla="*/ 2331720 w 2857935"/>
                <a:gd name="connsiteY16" fmla="*/ 557331 h 2698551"/>
                <a:gd name="connsiteX17" fmla="*/ 2286000 w 2857935"/>
                <a:gd name="connsiteY17" fmla="*/ 237291 h 2698551"/>
                <a:gd name="connsiteX18" fmla="*/ 2468880 w 2857935"/>
                <a:gd name="connsiteY18" fmla="*/ 23931 h 2698551"/>
                <a:gd name="connsiteX0" fmla="*/ 2468880 w 2857935"/>
                <a:gd name="connsiteY0" fmla="*/ 23931 h 2698551"/>
                <a:gd name="connsiteX1" fmla="*/ 2011680 w 2857935"/>
                <a:gd name="connsiteY1" fmla="*/ 122991 h 2698551"/>
                <a:gd name="connsiteX2" fmla="*/ 1874520 w 2857935"/>
                <a:gd name="connsiteY2" fmla="*/ 549711 h 2698551"/>
                <a:gd name="connsiteX3" fmla="*/ 541020 w 2857935"/>
                <a:gd name="connsiteY3" fmla="*/ 1768911 h 2698551"/>
                <a:gd name="connsiteX4" fmla="*/ 160020 w 2857935"/>
                <a:gd name="connsiteY4" fmla="*/ 1791771 h 2698551"/>
                <a:gd name="connsiteX5" fmla="*/ 0 w 2857935"/>
                <a:gd name="connsiteY5" fmla="*/ 2294691 h 2698551"/>
                <a:gd name="connsiteX6" fmla="*/ 213360 w 2857935"/>
                <a:gd name="connsiteY6" fmla="*/ 2127051 h 2698551"/>
                <a:gd name="connsiteX7" fmla="*/ 525780 w 2857935"/>
                <a:gd name="connsiteY7" fmla="*/ 2188011 h 2698551"/>
                <a:gd name="connsiteX8" fmla="*/ 594360 w 2857935"/>
                <a:gd name="connsiteY8" fmla="*/ 2477571 h 2698551"/>
                <a:gd name="connsiteX9" fmla="*/ 381000 w 2857935"/>
                <a:gd name="connsiteY9" fmla="*/ 2698551 h 2698551"/>
                <a:gd name="connsiteX10" fmla="*/ 899160 w 2857935"/>
                <a:gd name="connsiteY10" fmla="*/ 2523291 h 2698551"/>
                <a:gd name="connsiteX11" fmla="*/ 982980 w 2857935"/>
                <a:gd name="connsiteY11" fmla="*/ 2157531 h 2698551"/>
                <a:gd name="connsiteX12" fmla="*/ 2270760 w 2857935"/>
                <a:gd name="connsiteY12" fmla="*/ 938331 h 2698551"/>
                <a:gd name="connsiteX13" fmla="*/ 2766060 w 2857935"/>
                <a:gd name="connsiteY13" fmla="*/ 839271 h 2698551"/>
                <a:gd name="connsiteX14" fmla="*/ 2849880 w 2857935"/>
                <a:gd name="connsiteY14" fmla="*/ 397311 h 2698551"/>
                <a:gd name="connsiteX15" fmla="*/ 2659380 w 2857935"/>
                <a:gd name="connsiteY15" fmla="*/ 595431 h 2698551"/>
                <a:gd name="connsiteX16" fmla="*/ 2331720 w 2857935"/>
                <a:gd name="connsiteY16" fmla="*/ 557331 h 2698551"/>
                <a:gd name="connsiteX17" fmla="*/ 2286000 w 2857935"/>
                <a:gd name="connsiteY17" fmla="*/ 237291 h 2698551"/>
                <a:gd name="connsiteX18" fmla="*/ 2468880 w 2857935"/>
                <a:gd name="connsiteY18" fmla="*/ 23931 h 2698551"/>
                <a:gd name="connsiteX0" fmla="*/ 2468880 w 2857935"/>
                <a:gd name="connsiteY0" fmla="*/ 23931 h 2698990"/>
                <a:gd name="connsiteX1" fmla="*/ 2011680 w 2857935"/>
                <a:gd name="connsiteY1" fmla="*/ 122991 h 2698990"/>
                <a:gd name="connsiteX2" fmla="*/ 1874520 w 2857935"/>
                <a:gd name="connsiteY2" fmla="*/ 549711 h 2698990"/>
                <a:gd name="connsiteX3" fmla="*/ 541020 w 2857935"/>
                <a:gd name="connsiteY3" fmla="*/ 1768911 h 2698990"/>
                <a:gd name="connsiteX4" fmla="*/ 160020 w 2857935"/>
                <a:gd name="connsiteY4" fmla="*/ 1791771 h 2698990"/>
                <a:gd name="connsiteX5" fmla="*/ 0 w 2857935"/>
                <a:gd name="connsiteY5" fmla="*/ 2294691 h 2698990"/>
                <a:gd name="connsiteX6" fmla="*/ 213360 w 2857935"/>
                <a:gd name="connsiteY6" fmla="*/ 2127051 h 2698990"/>
                <a:gd name="connsiteX7" fmla="*/ 525780 w 2857935"/>
                <a:gd name="connsiteY7" fmla="*/ 2188011 h 2698990"/>
                <a:gd name="connsiteX8" fmla="*/ 594360 w 2857935"/>
                <a:gd name="connsiteY8" fmla="*/ 2477571 h 2698990"/>
                <a:gd name="connsiteX9" fmla="*/ 381000 w 2857935"/>
                <a:gd name="connsiteY9" fmla="*/ 2698551 h 2698990"/>
                <a:gd name="connsiteX10" fmla="*/ 899160 w 2857935"/>
                <a:gd name="connsiteY10" fmla="*/ 2523291 h 2698990"/>
                <a:gd name="connsiteX11" fmla="*/ 982980 w 2857935"/>
                <a:gd name="connsiteY11" fmla="*/ 2157531 h 2698990"/>
                <a:gd name="connsiteX12" fmla="*/ 2270760 w 2857935"/>
                <a:gd name="connsiteY12" fmla="*/ 938331 h 2698990"/>
                <a:gd name="connsiteX13" fmla="*/ 2766060 w 2857935"/>
                <a:gd name="connsiteY13" fmla="*/ 839271 h 2698990"/>
                <a:gd name="connsiteX14" fmla="*/ 2849880 w 2857935"/>
                <a:gd name="connsiteY14" fmla="*/ 397311 h 2698990"/>
                <a:gd name="connsiteX15" fmla="*/ 2659380 w 2857935"/>
                <a:gd name="connsiteY15" fmla="*/ 595431 h 2698990"/>
                <a:gd name="connsiteX16" fmla="*/ 2331720 w 2857935"/>
                <a:gd name="connsiteY16" fmla="*/ 557331 h 2698990"/>
                <a:gd name="connsiteX17" fmla="*/ 2286000 w 2857935"/>
                <a:gd name="connsiteY17" fmla="*/ 237291 h 2698990"/>
                <a:gd name="connsiteX18" fmla="*/ 2468880 w 2857935"/>
                <a:gd name="connsiteY18" fmla="*/ 23931 h 2698990"/>
                <a:gd name="connsiteX0" fmla="*/ 2468880 w 2857935"/>
                <a:gd name="connsiteY0" fmla="*/ 23931 h 2698990"/>
                <a:gd name="connsiteX1" fmla="*/ 2011680 w 2857935"/>
                <a:gd name="connsiteY1" fmla="*/ 122991 h 2698990"/>
                <a:gd name="connsiteX2" fmla="*/ 1874520 w 2857935"/>
                <a:gd name="connsiteY2" fmla="*/ 549711 h 2698990"/>
                <a:gd name="connsiteX3" fmla="*/ 541020 w 2857935"/>
                <a:gd name="connsiteY3" fmla="*/ 1768911 h 2698990"/>
                <a:gd name="connsiteX4" fmla="*/ 160020 w 2857935"/>
                <a:gd name="connsiteY4" fmla="*/ 1791771 h 2698990"/>
                <a:gd name="connsiteX5" fmla="*/ 0 w 2857935"/>
                <a:gd name="connsiteY5" fmla="*/ 2294691 h 2698990"/>
                <a:gd name="connsiteX6" fmla="*/ 213360 w 2857935"/>
                <a:gd name="connsiteY6" fmla="*/ 2127051 h 2698990"/>
                <a:gd name="connsiteX7" fmla="*/ 525780 w 2857935"/>
                <a:gd name="connsiteY7" fmla="*/ 2188011 h 2698990"/>
                <a:gd name="connsiteX8" fmla="*/ 594360 w 2857935"/>
                <a:gd name="connsiteY8" fmla="*/ 2477571 h 2698990"/>
                <a:gd name="connsiteX9" fmla="*/ 381000 w 2857935"/>
                <a:gd name="connsiteY9" fmla="*/ 2698551 h 2698990"/>
                <a:gd name="connsiteX10" fmla="*/ 899160 w 2857935"/>
                <a:gd name="connsiteY10" fmla="*/ 2523291 h 2698990"/>
                <a:gd name="connsiteX11" fmla="*/ 982980 w 2857935"/>
                <a:gd name="connsiteY11" fmla="*/ 2157531 h 2698990"/>
                <a:gd name="connsiteX12" fmla="*/ 2270760 w 2857935"/>
                <a:gd name="connsiteY12" fmla="*/ 938331 h 2698990"/>
                <a:gd name="connsiteX13" fmla="*/ 2766060 w 2857935"/>
                <a:gd name="connsiteY13" fmla="*/ 839271 h 2698990"/>
                <a:gd name="connsiteX14" fmla="*/ 2849880 w 2857935"/>
                <a:gd name="connsiteY14" fmla="*/ 397311 h 2698990"/>
                <a:gd name="connsiteX15" fmla="*/ 2659380 w 2857935"/>
                <a:gd name="connsiteY15" fmla="*/ 595431 h 2698990"/>
                <a:gd name="connsiteX16" fmla="*/ 2331720 w 2857935"/>
                <a:gd name="connsiteY16" fmla="*/ 557331 h 2698990"/>
                <a:gd name="connsiteX17" fmla="*/ 2286000 w 2857935"/>
                <a:gd name="connsiteY17" fmla="*/ 237291 h 2698990"/>
                <a:gd name="connsiteX18" fmla="*/ 2468880 w 2857935"/>
                <a:gd name="connsiteY18" fmla="*/ 23931 h 2698990"/>
                <a:gd name="connsiteX0" fmla="*/ 2468880 w 2857935"/>
                <a:gd name="connsiteY0" fmla="*/ 23931 h 2698990"/>
                <a:gd name="connsiteX1" fmla="*/ 2011680 w 2857935"/>
                <a:gd name="connsiteY1" fmla="*/ 122991 h 2698990"/>
                <a:gd name="connsiteX2" fmla="*/ 1874520 w 2857935"/>
                <a:gd name="connsiteY2" fmla="*/ 549711 h 2698990"/>
                <a:gd name="connsiteX3" fmla="*/ 541020 w 2857935"/>
                <a:gd name="connsiteY3" fmla="*/ 1768911 h 2698990"/>
                <a:gd name="connsiteX4" fmla="*/ 160020 w 2857935"/>
                <a:gd name="connsiteY4" fmla="*/ 1791771 h 2698990"/>
                <a:gd name="connsiteX5" fmla="*/ 0 w 2857935"/>
                <a:gd name="connsiteY5" fmla="*/ 2294691 h 2698990"/>
                <a:gd name="connsiteX6" fmla="*/ 213360 w 2857935"/>
                <a:gd name="connsiteY6" fmla="*/ 2127051 h 2698990"/>
                <a:gd name="connsiteX7" fmla="*/ 525780 w 2857935"/>
                <a:gd name="connsiteY7" fmla="*/ 2188011 h 2698990"/>
                <a:gd name="connsiteX8" fmla="*/ 594360 w 2857935"/>
                <a:gd name="connsiteY8" fmla="*/ 2477571 h 2698990"/>
                <a:gd name="connsiteX9" fmla="*/ 381000 w 2857935"/>
                <a:gd name="connsiteY9" fmla="*/ 2698551 h 2698990"/>
                <a:gd name="connsiteX10" fmla="*/ 899160 w 2857935"/>
                <a:gd name="connsiteY10" fmla="*/ 2523291 h 2698990"/>
                <a:gd name="connsiteX11" fmla="*/ 982980 w 2857935"/>
                <a:gd name="connsiteY11" fmla="*/ 2157531 h 2698990"/>
                <a:gd name="connsiteX12" fmla="*/ 2270760 w 2857935"/>
                <a:gd name="connsiteY12" fmla="*/ 938331 h 2698990"/>
                <a:gd name="connsiteX13" fmla="*/ 2766060 w 2857935"/>
                <a:gd name="connsiteY13" fmla="*/ 839271 h 2698990"/>
                <a:gd name="connsiteX14" fmla="*/ 2849880 w 2857935"/>
                <a:gd name="connsiteY14" fmla="*/ 397311 h 2698990"/>
                <a:gd name="connsiteX15" fmla="*/ 2659380 w 2857935"/>
                <a:gd name="connsiteY15" fmla="*/ 595431 h 2698990"/>
                <a:gd name="connsiteX16" fmla="*/ 2331720 w 2857935"/>
                <a:gd name="connsiteY16" fmla="*/ 557331 h 2698990"/>
                <a:gd name="connsiteX17" fmla="*/ 2286000 w 2857935"/>
                <a:gd name="connsiteY17" fmla="*/ 237291 h 2698990"/>
                <a:gd name="connsiteX18" fmla="*/ 2468880 w 2857935"/>
                <a:gd name="connsiteY18" fmla="*/ 23931 h 2698990"/>
                <a:gd name="connsiteX0" fmla="*/ 2468880 w 2857935"/>
                <a:gd name="connsiteY0" fmla="*/ 23931 h 2707069"/>
                <a:gd name="connsiteX1" fmla="*/ 2011680 w 2857935"/>
                <a:gd name="connsiteY1" fmla="*/ 122991 h 2707069"/>
                <a:gd name="connsiteX2" fmla="*/ 1874520 w 2857935"/>
                <a:gd name="connsiteY2" fmla="*/ 549711 h 2707069"/>
                <a:gd name="connsiteX3" fmla="*/ 541020 w 2857935"/>
                <a:gd name="connsiteY3" fmla="*/ 1768911 h 2707069"/>
                <a:gd name="connsiteX4" fmla="*/ 160020 w 2857935"/>
                <a:gd name="connsiteY4" fmla="*/ 1791771 h 2707069"/>
                <a:gd name="connsiteX5" fmla="*/ 0 w 2857935"/>
                <a:gd name="connsiteY5" fmla="*/ 2294691 h 2707069"/>
                <a:gd name="connsiteX6" fmla="*/ 213360 w 2857935"/>
                <a:gd name="connsiteY6" fmla="*/ 2127051 h 2707069"/>
                <a:gd name="connsiteX7" fmla="*/ 525780 w 2857935"/>
                <a:gd name="connsiteY7" fmla="*/ 2188011 h 2707069"/>
                <a:gd name="connsiteX8" fmla="*/ 594360 w 2857935"/>
                <a:gd name="connsiteY8" fmla="*/ 2477571 h 2707069"/>
                <a:gd name="connsiteX9" fmla="*/ 381000 w 2857935"/>
                <a:gd name="connsiteY9" fmla="*/ 2698551 h 2707069"/>
                <a:gd name="connsiteX10" fmla="*/ 899160 w 2857935"/>
                <a:gd name="connsiteY10" fmla="*/ 2523291 h 2707069"/>
                <a:gd name="connsiteX11" fmla="*/ 982980 w 2857935"/>
                <a:gd name="connsiteY11" fmla="*/ 2157531 h 2707069"/>
                <a:gd name="connsiteX12" fmla="*/ 2270760 w 2857935"/>
                <a:gd name="connsiteY12" fmla="*/ 938331 h 2707069"/>
                <a:gd name="connsiteX13" fmla="*/ 2766060 w 2857935"/>
                <a:gd name="connsiteY13" fmla="*/ 839271 h 2707069"/>
                <a:gd name="connsiteX14" fmla="*/ 2849880 w 2857935"/>
                <a:gd name="connsiteY14" fmla="*/ 397311 h 2707069"/>
                <a:gd name="connsiteX15" fmla="*/ 2659380 w 2857935"/>
                <a:gd name="connsiteY15" fmla="*/ 595431 h 2707069"/>
                <a:gd name="connsiteX16" fmla="*/ 2331720 w 2857935"/>
                <a:gd name="connsiteY16" fmla="*/ 557331 h 2707069"/>
                <a:gd name="connsiteX17" fmla="*/ 2286000 w 2857935"/>
                <a:gd name="connsiteY17" fmla="*/ 237291 h 2707069"/>
                <a:gd name="connsiteX18" fmla="*/ 2468880 w 2857935"/>
                <a:gd name="connsiteY18" fmla="*/ 23931 h 2707069"/>
                <a:gd name="connsiteX0" fmla="*/ 2468880 w 2857935"/>
                <a:gd name="connsiteY0" fmla="*/ 23931 h 2707069"/>
                <a:gd name="connsiteX1" fmla="*/ 2011680 w 2857935"/>
                <a:gd name="connsiteY1" fmla="*/ 122991 h 2707069"/>
                <a:gd name="connsiteX2" fmla="*/ 1874520 w 2857935"/>
                <a:gd name="connsiteY2" fmla="*/ 549711 h 2707069"/>
                <a:gd name="connsiteX3" fmla="*/ 541020 w 2857935"/>
                <a:gd name="connsiteY3" fmla="*/ 1768911 h 2707069"/>
                <a:gd name="connsiteX4" fmla="*/ 160020 w 2857935"/>
                <a:gd name="connsiteY4" fmla="*/ 1791771 h 2707069"/>
                <a:gd name="connsiteX5" fmla="*/ 0 w 2857935"/>
                <a:gd name="connsiteY5" fmla="*/ 2294691 h 2707069"/>
                <a:gd name="connsiteX6" fmla="*/ 213360 w 2857935"/>
                <a:gd name="connsiteY6" fmla="*/ 2127051 h 2707069"/>
                <a:gd name="connsiteX7" fmla="*/ 525780 w 2857935"/>
                <a:gd name="connsiteY7" fmla="*/ 2188011 h 2707069"/>
                <a:gd name="connsiteX8" fmla="*/ 594360 w 2857935"/>
                <a:gd name="connsiteY8" fmla="*/ 2477571 h 2707069"/>
                <a:gd name="connsiteX9" fmla="*/ 381000 w 2857935"/>
                <a:gd name="connsiteY9" fmla="*/ 2698551 h 2707069"/>
                <a:gd name="connsiteX10" fmla="*/ 899160 w 2857935"/>
                <a:gd name="connsiteY10" fmla="*/ 2523291 h 2707069"/>
                <a:gd name="connsiteX11" fmla="*/ 982980 w 2857935"/>
                <a:gd name="connsiteY11" fmla="*/ 2157531 h 2707069"/>
                <a:gd name="connsiteX12" fmla="*/ 2270760 w 2857935"/>
                <a:gd name="connsiteY12" fmla="*/ 938331 h 2707069"/>
                <a:gd name="connsiteX13" fmla="*/ 2766060 w 2857935"/>
                <a:gd name="connsiteY13" fmla="*/ 839271 h 2707069"/>
                <a:gd name="connsiteX14" fmla="*/ 2849880 w 2857935"/>
                <a:gd name="connsiteY14" fmla="*/ 397311 h 2707069"/>
                <a:gd name="connsiteX15" fmla="*/ 2659380 w 2857935"/>
                <a:gd name="connsiteY15" fmla="*/ 595431 h 2707069"/>
                <a:gd name="connsiteX16" fmla="*/ 2331720 w 2857935"/>
                <a:gd name="connsiteY16" fmla="*/ 557331 h 2707069"/>
                <a:gd name="connsiteX17" fmla="*/ 2286000 w 2857935"/>
                <a:gd name="connsiteY17" fmla="*/ 237291 h 2707069"/>
                <a:gd name="connsiteX18" fmla="*/ 2468880 w 2857935"/>
                <a:gd name="connsiteY18" fmla="*/ 23931 h 2707069"/>
                <a:gd name="connsiteX0" fmla="*/ 2469566 w 2858621"/>
                <a:gd name="connsiteY0" fmla="*/ 23931 h 2707069"/>
                <a:gd name="connsiteX1" fmla="*/ 2012366 w 2858621"/>
                <a:gd name="connsiteY1" fmla="*/ 122991 h 2707069"/>
                <a:gd name="connsiteX2" fmla="*/ 1875206 w 2858621"/>
                <a:gd name="connsiteY2" fmla="*/ 549711 h 2707069"/>
                <a:gd name="connsiteX3" fmla="*/ 541706 w 2858621"/>
                <a:gd name="connsiteY3" fmla="*/ 1768911 h 2707069"/>
                <a:gd name="connsiteX4" fmla="*/ 160706 w 2858621"/>
                <a:gd name="connsiteY4" fmla="*/ 1791771 h 2707069"/>
                <a:gd name="connsiteX5" fmla="*/ 686 w 2858621"/>
                <a:gd name="connsiteY5" fmla="*/ 2294691 h 2707069"/>
                <a:gd name="connsiteX6" fmla="*/ 214046 w 2858621"/>
                <a:gd name="connsiteY6" fmla="*/ 2127051 h 2707069"/>
                <a:gd name="connsiteX7" fmla="*/ 526466 w 2858621"/>
                <a:gd name="connsiteY7" fmla="*/ 2188011 h 2707069"/>
                <a:gd name="connsiteX8" fmla="*/ 595046 w 2858621"/>
                <a:gd name="connsiteY8" fmla="*/ 2477571 h 2707069"/>
                <a:gd name="connsiteX9" fmla="*/ 381686 w 2858621"/>
                <a:gd name="connsiteY9" fmla="*/ 2698551 h 2707069"/>
                <a:gd name="connsiteX10" fmla="*/ 899846 w 2858621"/>
                <a:gd name="connsiteY10" fmla="*/ 2523291 h 2707069"/>
                <a:gd name="connsiteX11" fmla="*/ 983666 w 2858621"/>
                <a:gd name="connsiteY11" fmla="*/ 2157531 h 2707069"/>
                <a:gd name="connsiteX12" fmla="*/ 2271446 w 2858621"/>
                <a:gd name="connsiteY12" fmla="*/ 938331 h 2707069"/>
                <a:gd name="connsiteX13" fmla="*/ 2766746 w 2858621"/>
                <a:gd name="connsiteY13" fmla="*/ 839271 h 2707069"/>
                <a:gd name="connsiteX14" fmla="*/ 2850566 w 2858621"/>
                <a:gd name="connsiteY14" fmla="*/ 397311 h 2707069"/>
                <a:gd name="connsiteX15" fmla="*/ 2660066 w 2858621"/>
                <a:gd name="connsiteY15" fmla="*/ 595431 h 2707069"/>
                <a:gd name="connsiteX16" fmla="*/ 2332406 w 2858621"/>
                <a:gd name="connsiteY16" fmla="*/ 557331 h 2707069"/>
                <a:gd name="connsiteX17" fmla="*/ 2286686 w 2858621"/>
                <a:gd name="connsiteY17" fmla="*/ 237291 h 2707069"/>
                <a:gd name="connsiteX18" fmla="*/ 2469566 w 2858621"/>
                <a:gd name="connsiteY18" fmla="*/ 23931 h 2707069"/>
                <a:gd name="connsiteX0" fmla="*/ 2469566 w 2858621"/>
                <a:gd name="connsiteY0" fmla="*/ 23931 h 2707069"/>
                <a:gd name="connsiteX1" fmla="*/ 2012366 w 2858621"/>
                <a:gd name="connsiteY1" fmla="*/ 122991 h 2707069"/>
                <a:gd name="connsiteX2" fmla="*/ 1875206 w 2858621"/>
                <a:gd name="connsiteY2" fmla="*/ 549711 h 2707069"/>
                <a:gd name="connsiteX3" fmla="*/ 541706 w 2858621"/>
                <a:gd name="connsiteY3" fmla="*/ 1768911 h 2707069"/>
                <a:gd name="connsiteX4" fmla="*/ 160706 w 2858621"/>
                <a:gd name="connsiteY4" fmla="*/ 1791771 h 2707069"/>
                <a:gd name="connsiteX5" fmla="*/ 686 w 2858621"/>
                <a:gd name="connsiteY5" fmla="*/ 2294691 h 2707069"/>
                <a:gd name="connsiteX6" fmla="*/ 214046 w 2858621"/>
                <a:gd name="connsiteY6" fmla="*/ 2127051 h 2707069"/>
                <a:gd name="connsiteX7" fmla="*/ 526466 w 2858621"/>
                <a:gd name="connsiteY7" fmla="*/ 2188011 h 2707069"/>
                <a:gd name="connsiteX8" fmla="*/ 595046 w 2858621"/>
                <a:gd name="connsiteY8" fmla="*/ 2477571 h 2707069"/>
                <a:gd name="connsiteX9" fmla="*/ 381686 w 2858621"/>
                <a:gd name="connsiteY9" fmla="*/ 2698551 h 2707069"/>
                <a:gd name="connsiteX10" fmla="*/ 899846 w 2858621"/>
                <a:gd name="connsiteY10" fmla="*/ 2523291 h 2707069"/>
                <a:gd name="connsiteX11" fmla="*/ 983666 w 2858621"/>
                <a:gd name="connsiteY11" fmla="*/ 2157531 h 2707069"/>
                <a:gd name="connsiteX12" fmla="*/ 2271446 w 2858621"/>
                <a:gd name="connsiteY12" fmla="*/ 938331 h 2707069"/>
                <a:gd name="connsiteX13" fmla="*/ 2766746 w 2858621"/>
                <a:gd name="connsiteY13" fmla="*/ 839271 h 2707069"/>
                <a:gd name="connsiteX14" fmla="*/ 2850566 w 2858621"/>
                <a:gd name="connsiteY14" fmla="*/ 397311 h 2707069"/>
                <a:gd name="connsiteX15" fmla="*/ 2660066 w 2858621"/>
                <a:gd name="connsiteY15" fmla="*/ 595431 h 2707069"/>
                <a:gd name="connsiteX16" fmla="*/ 2332406 w 2858621"/>
                <a:gd name="connsiteY16" fmla="*/ 557331 h 2707069"/>
                <a:gd name="connsiteX17" fmla="*/ 2286686 w 2858621"/>
                <a:gd name="connsiteY17" fmla="*/ 237291 h 2707069"/>
                <a:gd name="connsiteX18" fmla="*/ 2469566 w 2858621"/>
                <a:gd name="connsiteY18" fmla="*/ 23931 h 2707069"/>
                <a:gd name="connsiteX0" fmla="*/ 2469566 w 2858621"/>
                <a:gd name="connsiteY0" fmla="*/ 23931 h 2707069"/>
                <a:gd name="connsiteX1" fmla="*/ 2012366 w 2858621"/>
                <a:gd name="connsiteY1" fmla="*/ 122991 h 2707069"/>
                <a:gd name="connsiteX2" fmla="*/ 1875206 w 2858621"/>
                <a:gd name="connsiteY2" fmla="*/ 549711 h 2707069"/>
                <a:gd name="connsiteX3" fmla="*/ 541706 w 2858621"/>
                <a:gd name="connsiteY3" fmla="*/ 1768911 h 2707069"/>
                <a:gd name="connsiteX4" fmla="*/ 160706 w 2858621"/>
                <a:gd name="connsiteY4" fmla="*/ 1791771 h 2707069"/>
                <a:gd name="connsiteX5" fmla="*/ 686 w 2858621"/>
                <a:gd name="connsiteY5" fmla="*/ 2294691 h 2707069"/>
                <a:gd name="connsiteX6" fmla="*/ 214046 w 2858621"/>
                <a:gd name="connsiteY6" fmla="*/ 2127051 h 2707069"/>
                <a:gd name="connsiteX7" fmla="*/ 526466 w 2858621"/>
                <a:gd name="connsiteY7" fmla="*/ 2188011 h 2707069"/>
                <a:gd name="connsiteX8" fmla="*/ 595046 w 2858621"/>
                <a:gd name="connsiteY8" fmla="*/ 2477571 h 2707069"/>
                <a:gd name="connsiteX9" fmla="*/ 381686 w 2858621"/>
                <a:gd name="connsiteY9" fmla="*/ 2698551 h 2707069"/>
                <a:gd name="connsiteX10" fmla="*/ 899846 w 2858621"/>
                <a:gd name="connsiteY10" fmla="*/ 2523291 h 2707069"/>
                <a:gd name="connsiteX11" fmla="*/ 983666 w 2858621"/>
                <a:gd name="connsiteY11" fmla="*/ 2157531 h 2707069"/>
                <a:gd name="connsiteX12" fmla="*/ 2271446 w 2858621"/>
                <a:gd name="connsiteY12" fmla="*/ 938331 h 2707069"/>
                <a:gd name="connsiteX13" fmla="*/ 2766746 w 2858621"/>
                <a:gd name="connsiteY13" fmla="*/ 839271 h 2707069"/>
                <a:gd name="connsiteX14" fmla="*/ 2850566 w 2858621"/>
                <a:gd name="connsiteY14" fmla="*/ 397311 h 2707069"/>
                <a:gd name="connsiteX15" fmla="*/ 2660066 w 2858621"/>
                <a:gd name="connsiteY15" fmla="*/ 595431 h 2707069"/>
                <a:gd name="connsiteX16" fmla="*/ 2332406 w 2858621"/>
                <a:gd name="connsiteY16" fmla="*/ 557331 h 2707069"/>
                <a:gd name="connsiteX17" fmla="*/ 2286686 w 2858621"/>
                <a:gd name="connsiteY17" fmla="*/ 237291 h 2707069"/>
                <a:gd name="connsiteX18" fmla="*/ 2469566 w 2858621"/>
                <a:gd name="connsiteY18" fmla="*/ 23931 h 2707069"/>
                <a:gd name="connsiteX0" fmla="*/ 2469631 w 2858686"/>
                <a:gd name="connsiteY0" fmla="*/ 23931 h 2707069"/>
                <a:gd name="connsiteX1" fmla="*/ 2012431 w 2858686"/>
                <a:gd name="connsiteY1" fmla="*/ 122991 h 2707069"/>
                <a:gd name="connsiteX2" fmla="*/ 1875271 w 2858686"/>
                <a:gd name="connsiteY2" fmla="*/ 549711 h 2707069"/>
                <a:gd name="connsiteX3" fmla="*/ 541771 w 2858686"/>
                <a:gd name="connsiteY3" fmla="*/ 1768911 h 2707069"/>
                <a:gd name="connsiteX4" fmla="*/ 153151 w 2858686"/>
                <a:gd name="connsiteY4" fmla="*/ 1837491 h 2707069"/>
                <a:gd name="connsiteX5" fmla="*/ 751 w 2858686"/>
                <a:gd name="connsiteY5" fmla="*/ 2294691 h 2707069"/>
                <a:gd name="connsiteX6" fmla="*/ 214111 w 2858686"/>
                <a:gd name="connsiteY6" fmla="*/ 2127051 h 2707069"/>
                <a:gd name="connsiteX7" fmla="*/ 526531 w 2858686"/>
                <a:gd name="connsiteY7" fmla="*/ 2188011 h 2707069"/>
                <a:gd name="connsiteX8" fmla="*/ 595111 w 2858686"/>
                <a:gd name="connsiteY8" fmla="*/ 2477571 h 2707069"/>
                <a:gd name="connsiteX9" fmla="*/ 381751 w 2858686"/>
                <a:gd name="connsiteY9" fmla="*/ 2698551 h 2707069"/>
                <a:gd name="connsiteX10" fmla="*/ 899911 w 2858686"/>
                <a:gd name="connsiteY10" fmla="*/ 2523291 h 2707069"/>
                <a:gd name="connsiteX11" fmla="*/ 983731 w 2858686"/>
                <a:gd name="connsiteY11" fmla="*/ 2157531 h 2707069"/>
                <a:gd name="connsiteX12" fmla="*/ 2271511 w 2858686"/>
                <a:gd name="connsiteY12" fmla="*/ 938331 h 2707069"/>
                <a:gd name="connsiteX13" fmla="*/ 2766811 w 2858686"/>
                <a:gd name="connsiteY13" fmla="*/ 839271 h 2707069"/>
                <a:gd name="connsiteX14" fmla="*/ 2850631 w 2858686"/>
                <a:gd name="connsiteY14" fmla="*/ 397311 h 2707069"/>
                <a:gd name="connsiteX15" fmla="*/ 2660131 w 2858686"/>
                <a:gd name="connsiteY15" fmla="*/ 595431 h 2707069"/>
                <a:gd name="connsiteX16" fmla="*/ 2332471 w 2858686"/>
                <a:gd name="connsiteY16" fmla="*/ 557331 h 2707069"/>
                <a:gd name="connsiteX17" fmla="*/ 2286751 w 2858686"/>
                <a:gd name="connsiteY17" fmla="*/ 237291 h 2707069"/>
                <a:gd name="connsiteX18" fmla="*/ 2469631 w 2858686"/>
                <a:gd name="connsiteY18" fmla="*/ 23931 h 2707069"/>
                <a:gd name="connsiteX0" fmla="*/ 2482862 w 2871917"/>
                <a:gd name="connsiteY0" fmla="*/ 23931 h 2707069"/>
                <a:gd name="connsiteX1" fmla="*/ 2025662 w 2871917"/>
                <a:gd name="connsiteY1" fmla="*/ 122991 h 2707069"/>
                <a:gd name="connsiteX2" fmla="*/ 1888502 w 2871917"/>
                <a:gd name="connsiteY2" fmla="*/ 549711 h 2707069"/>
                <a:gd name="connsiteX3" fmla="*/ 555002 w 2871917"/>
                <a:gd name="connsiteY3" fmla="*/ 1768911 h 2707069"/>
                <a:gd name="connsiteX4" fmla="*/ 166382 w 2871917"/>
                <a:gd name="connsiteY4" fmla="*/ 1837491 h 2707069"/>
                <a:gd name="connsiteX5" fmla="*/ 13982 w 2871917"/>
                <a:gd name="connsiteY5" fmla="*/ 2294691 h 2707069"/>
                <a:gd name="connsiteX6" fmla="*/ 227342 w 2871917"/>
                <a:gd name="connsiteY6" fmla="*/ 2127051 h 2707069"/>
                <a:gd name="connsiteX7" fmla="*/ 539762 w 2871917"/>
                <a:gd name="connsiteY7" fmla="*/ 2188011 h 2707069"/>
                <a:gd name="connsiteX8" fmla="*/ 608342 w 2871917"/>
                <a:gd name="connsiteY8" fmla="*/ 2477571 h 2707069"/>
                <a:gd name="connsiteX9" fmla="*/ 394982 w 2871917"/>
                <a:gd name="connsiteY9" fmla="*/ 2698551 h 2707069"/>
                <a:gd name="connsiteX10" fmla="*/ 913142 w 2871917"/>
                <a:gd name="connsiteY10" fmla="*/ 2523291 h 2707069"/>
                <a:gd name="connsiteX11" fmla="*/ 996962 w 2871917"/>
                <a:gd name="connsiteY11" fmla="*/ 2157531 h 2707069"/>
                <a:gd name="connsiteX12" fmla="*/ 2284742 w 2871917"/>
                <a:gd name="connsiteY12" fmla="*/ 938331 h 2707069"/>
                <a:gd name="connsiteX13" fmla="*/ 2780042 w 2871917"/>
                <a:gd name="connsiteY13" fmla="*/ 839271 h 2707069"/>
                <a:gd name="connsiteX14" fmla="*/ 2863862 w 2871917"/>
                <a:gd name="connsiteY14" fmla="*/ 397311 h 2707069"/>
                <a:gd name="connsiteX15" fmla="*/ 2673362 w 2871917"/>
                <a:gd name="connsiteY15" fmla="*/ 595431 h 2707069"/>
                <a:gd name="connsiteX16" fmla="*/ 2345702 w 2871917"/>
                <a:gd name="connsiteY16" fmla="*/ 557331 h 2707069"/>
                <a:gd name="connsiteX17" fmla="*/ 2299982 w 2871917"/>
                <a:gd name="connsiteY17" fmla="*/ 237291 h 2707069"/>
                <a:gd name="connsiteX18" fmla="*/ 2482862 w 2871917"/>
                <a:gd name="connsiteY18" fmla="*/ 23931 h 2707069"/>
                <a:gd name="connsiteX0" fmla="*/ 2482862 w 2871917"/>
                <a:gd name="connsiteY0" fmla="*/ 23931 h 2707069"/>
                <a:gd name="connsiteX1" fmla="*/ 2025662 w 2871917"/>
                <a:gd name="connsiteY1" fmla="*/ 122991 h 2707069"/>
                <a:gd name="connsiteX2" fmla="*/ 1888502 w 2871917"/>
                <a:gd name="connsiteY2" fmla="*/ 549711 h 2707069"/>
                <a:gd name="connsiteX3" fmla="*/ 555002 w 2871917"/>
                <a:gd name="connsiteY3" fmla="*/ 1768911 h 2707069"/>
                <a:gd name="connsiteX4" fmla="*/ 166382 w 2871917"/>
                <a:gd name="connsiteY4" fmla="*/ 1837491 h 2707069"/>
                <a:gd name="connsiteX5" fmla="*/ 13982 w 2871917"/>
                <a:gd name="connsiteY5" fmla="*/ 2294691 h 2707069"/>
                <a:gd name="connsiteX6" fmla="*/ 227342 w 2871917"/>
                <a:gd name="connsiteY6" fmla="*/ 2127051 h 2707069"/>
                <a:gd name="connsiteX7" fmla="*/ 539762 w 2871917"/>
                <a:gd name="connsiteY7" fmla="*/ 2188011 h 2707069"/>
                <a:gd name="connsiteX8" fmla="*/ 608342 w 2871917"/>
                <a:gd name="connsiteY8" fmla="*/ 2477571 h 2707069"/>
                <a:gd name="connsiteX9" fmla="*/ 394982 w 2871917"/>
                <a:gd name="connsiteY9" fmla="*/ 2698551 h 2707069"/>
                <a:gd name="connsiteX10" fmla="*/ 913142 w 2871917"/>
                <a:gd name="connsiteY10" fmla="*/ 2523291 h 2707069"/>
                <a:gd name="connsiteX11" fmla="*/ 981722 w 2871917"/>
                <a:gd name="connsiteY11" fmla="*/ 2172771 h 2707069"/>
                <a:gd name="connsiteX12" fmla="*/ 2284742 w 2871917"/>
                <a:gd name="connsiteY12" fmla="*/ 938331 h 2707069"/>
                <a:gd name="connsiteX13" fmla="*/ 2780042 w 2871917"/>
                <a:gd name="connsiteY13" fmla="*/ 839271 h 2707069"/>
                <a:gd name="connsiteX14" fmla="*/ 2863862 w 2871917"/>
                <a:gd name="connsiteY14" fmla="*/ 397311 h 2707069"/>
                <a:gd name="connsiteX15" fmla="*/ 2673362 w 2871917"/>
                <a:gd name="connsiteY15" fmla="*/ 595431 h 2707069"/>
                <a:gd name="connsiteX16" fmla="*/ 2345702 w 2871917"/>
                <a:gd name="connsiteY16" fmla="*/ 557331 h 2707069"/>
                <a:gd name="connsiteX17" fmla="*/ 2299982 w 2871917"/>
                <a:gd name="connsiteY17" fmla="*/ 237291 h 2707069"/>
                <a:gd name="connsiteX18" fmla="*/ 2482862 w 2871917"/>
                <a:gd name="connsiteY18" fmla="*/ 23931 h 2707069"/>
                <a:gd name="connsiteX0" fmla="*/ 2482862 w 2871917"/>
                <a:gd name="connsiteY0" fmla="*/ 23931 h 2707069"/>
                <a:gd name="connsiteX1" fmla="*/ 2025662 w 2871917"/>
                <a:gd name="connsiteY1" fmla="*/ 122991 h 2707069"/>
                <a:gd name="connsiteX2" fmla="*/ 1888502 w 2871917"/>
                <a:gd name="connsiteY2" fmla="*/ 549711 h 2707069"/>
                <a:gd name="connsiteX3" fmla="*/ 555002 w 2871917"/>
                <a:gd name="connsiteY3" fmla="*/ 1768911 h 2707069"/>
                <a:gd name="connsiteX4" fmla="*/ 166382 w 2871917"/>
                <a:gd name="connsiteY4" fmla="*/ 1837491 h 2707069"/>
                <a:gd name="connsiteX5" fmla="*/ 13982 w 2871917"/>
                <a:gd name="connsiteY5" fmla="*/ 2294691 h 2707069"/>
                <a:gd name="connsiteX6" fmla="*/ 227342 w 2871917"/>
                <a:gd name="connsiteY6" fmla="*/ 2127051 h 2707069"/>
                <a:gd name="connsiteX7" fmla="*/ 539762 w 2871917"/>
                <a:gd name="connsiteY7" fmla="*/ 2188011 h 2707069"/>
                <a:gd name="connsiteX8" fmla="*/ 608342 w 2871917"/>
                <a:gd name="connsiteY8" fmla="*/ 2477571 h 2707069"/>
                <a:gd name="connsiteX9" fmla="*/ 394982 w 2871917"/>
                <a:gd name="connsiteY9" fmla="*/ 2698551 h 2707069"/>
                <a:gd name="connsiteX10" fmla="*/ 913142 w 2871917"/>
                <a:gd name="connsiteY10" fmla="*/ 2523291 h 2707069"/>
                <a:gd name="connsiteX11" fmla="*/ 981722 w 2871917"/>
                <a:gd name="connsiteY11" fmla="*/ 2172771 h 2707069"/>
                <a:gd name="connsiteX12" fmla="*/ 2284742 w 2871917"/>
                <a:gd name="connsiteY12" fmla="*/ 938331 h 2707069"/>
                <a:gd name="connsiteX13" fmla="*/ 2780042 w 2871917"/>
                <a:gd name="connsiteY13" fmla="*/ 839271 h 2707069"/>
                <a:gd name="connsiteX14" fmla="*/ 2863862 w 2871917"/>
                <a:gd name="connsiteY14" fmla="*/ 397311 h 2707069"/>
                <a:gd name="connsiteX15" fmla="*/ 2673362 w 2871917"/>
                <a:gd name="connsiteY15" fmla="*/ 595431 h 2707069"/>
                <a:gd name="connsiteX16" fmla="*/ 2345702 w 2871917"/>
                <a:gd name="connsiteY16" fmla="*/ 557331 h 2707069"/>
                <a:gd name="connsiteX17" fmla="*/ 2299982 w 2871917"/>
                <a:gd name="connsiteY17" fmla="*/ 237291 h 2707069"/>
                <a:gd name="connsiteX18" fmla="*/ 2482862 w 2871917"/>
                <a:gd name="connsiteY18" fmla="*/ 23931 h 2707069"/>
                <a:gd name="connsiteX0" fmla="*/ 2482862 w 2871917"/>
                <a:gd name="connsiteY0" fmla="*/ 23931 h 2716401"/>
                <a:gd name="connsiteX1" fmla="*/ 2025662 w 2871917"/>
                <a:gd name="connsiteY1" fmla="*/ 122991 h 2716401"/>
                <a:gd name="connsiteX2" fmla="*/ 1888502 w 2871917"/>
                <a:gd name="connsiteY2" fmla="*/ 549711 h 2716401"/>
                <a:gd name="connsiteX3" fmla="*/ 555002 w 2871917"/>
                <a:gd name="connsiteY3" fmla="*/ 1768911 h 2716401"/>
                <a:gd name="connsiteX4" fmla="*/ 166382 w 2871917"/>
                <a:gd name="connsiteY4" fmla="*/ 1837491 h 2716401"/>
                <a:gd name="connsiteX5" fmla="*/ 13982 w 2871917"/>
                <a:gd name="connsiteY5" fmla="*/ 2294691 h 2716401"/>
                <a:gd name="connsiteX6" fmla="*/ 227342 w 2871917"/>
                <a:gd name="connsiteY6" fmla="*/ 2127051 h 2716401"/>
                <a:gd name="connsiteX7" fmla="*/ 539762 w 2871917"/>
                <a:gd name="connsiteY7" fmla="*/ 2188011 h 2716401"/>
                <a:gd name="connsiteX8" fmla="*/ 608342 w 2871917"/>
                <a:gd name="connsiteY8" fmla="*/ 2477571 h 2716401"/>
                <a:gd name="connsiteX9" fmla="*/ 394982 w 2871917"/>
                <a:gd name="connsiteY9" fmla="*/ 2698551 h 2716401"/>
                <a:gd name="connsiteX10" fmla="*/ 890282 w 2871917"/>
                <a:gd name="connsiteY10" fmla="*/ 2553771 h 2716401"/>
                <a:gd name="connsiteX11" fmla="*/ 981722 w 2871917"/>
                <a:gd name="connsiteY11" fmla="*/ 2172771 h 2716401"/>
                <a:gd name="connsiteX12" fmla="*/ 2284742 w 2871917"/>
                <a:gd name="connsiteY12" fmla="*/ 938331 h 2716401"/>
                <a:gd name="connsiteX13" fmla="*/ 2780042 w 2871917"/>
                <a:gd name="connsiteY13" fmla="*/ 839271 h 2716401"/>
                <a:gd name="connsiteX14" fmla="*/ 2863862 w 2871917"/>
                <a:gd name="connsiteY14" fmla="*/ 397311 h 2716401"/>
                <a:gd name="connsiteX15" fmla="*/ 2673362 w 2871917"/>
                <a:gd name="connsiteY15" fmla="*/ 595431 h 2716401"/>
                <a:gd name="connsiteX16" fmla="*/ 2345702 w 2871917"/>
                <a:gd name="connsiteY16" fmla="*/ 557331 h 2716401"/>
                <a:gd name="connsiteX17" fmla="*/ 2299982 w 2871917"/>
                <a:gd name="connsiteY17" fmla="*/ 237291 h 2716401"/>
                <a:gd name="connsiteX18" fmla="*/ 2482862 w 2871917"/>
                <a:gd name="connsiteY18" fmla="*/ 23931 h 2716401"/>
                <a:gd name="connsiteX0" fmla="*/ 2482862 w 2869670"/>
                <a:gd name="connsiteY0" fmla="*/ 23931 h 2716401"/>
                <a:gd name="connsiteX1" fmla="*/ 2025662 w 2869670"/>
                <a:gd name="connsiteY1" fmla="*/ 122991 h 2716401"/>
                <a:gd name="connsiteX2" fmla="*/ 1888502 w 2869670"/>
                <a:gd name="connsiteY2" fmla="*/ 549711 h 2716401"/>
                <a:gd name="connsiteX3" fmla="*/ 555002 w 2869670"/>
                <a:gd name="connsiteY3" fmla="*/ 1768911 h 2716401"/>
                <a:gd name="connsiteX4" fmla="*/ 166382 w 2869670"/>
                <a:gd name="connsiteY4" fmla="*/ 1837491 h 2716401"/>
                <a:gd name="connsiteX5" fmla="*/ 13982 w 2869670"/>
                <a:gd name="connsiteY5" fmla="*/ 2294691 h 2716401"/>
                <a:gd name="connsiteX6" fmla="*/ 227342 w 2869670"/>
                <a:gd name="connsiteY6" fmla="*/ 2127051 h 2716401"/>
                <a:gd name="connsiteX7" fmla="*/ 539762 w 2869670"/>
                <a:gd name="connsiteY7" fmla="*/ 2188011 h 2716401"/>
                <a:gd name="connsiteX8" fmla="*/ 608342 w 2869670"/>
                <a:gd name="connsiteY8" fmla="*/ 2477571 h 2716401"/>
                <a:gd name="connsiteX9" fmla="*/ 394982 w 2869670"/>
                <a:gd name="connsiteY9" fmla="*/ 2698551 h 2716401"/>
                <a:gd name="connsiteX10" fmla="*/ 890282 w 2869670"/>
                <a:gd name="connsiteY10" fmla="*/ 2553771 h 2716401"/>
                <a:gd name="connsiteX11" fmla="*/ 981722 w 2869670"/>
                <a:gd name="connsiteY11" fmla="*/ 2172771 h 2716401"/>
                <a:gd name="connsiteX12" fmla="*/ 2284742 w 2869670"/>
                <a:gd name="connsiteY12" fmla="*/ 938331 h 2716401"/>
                <a:gd name="connsiteX13" fmla="*/ 2764802 w 2869670"/>
                <a:gd name="connsiteY13" fmla="*/ 839271 h 2716401"/>
                <a:gd name="connsiteX14" fmla="*/ 2863862 w 2869670"/>
                <a:gd name="connsiteY14" fmla="*/ 397311 h 2716401"/>
                <a:gd name="connsiteX15" fmla="*/ 2673362 w 2869670"/>
                <a:gd name="connsiteY15" fmla="*/ 595431 h 2716401"/>
                <a:gd name="connsiteX16" fmla="*/ 2345702 w 2869670"/>
                <a:gd name="connsiteY16" fmla="*/ 557331 h 2716401"/>
                <a:gd name="connsiteX17" fmla="*/ 2299982 w 2869670"/>
                <a:gd name="connsiteY17" fmla="*/ 237291 h 2716401"/>
                <a:gd name="connsiteX18" fmla="*/ 2482862 w 2869670"/>
                <a:gd name="connsiteY18" fmla="*/ 23931 h 2716401"/>
                <a:gd name="connsiteX0" fmla="*/ 2482862 w 2868272"/>
                <a:gd name="connsiteY0" fmla="*/ 23931 h 2716401"/>
                <a:gd name="connsiteX1" fmla="*/ 2025662 w 2868272"/>
                <a:gd name="connsiteY1" fmla="*/ 122991 h 2716401"/>
                <a:gd name="connsiteX2" fmla="*/ 1888502 w 2868272"/>
                <a:gd name="connsiteY2" fmla="*/ 549711 h 2716401"/>
                <a:gd name="connsiteX3" fmla="*/ 555002 w 2868272"/>
                <a:gd name="connsiteY3" fmla="*/ 1768911 h 2716401"/>
                <a:gd name="connsiteX4" fmla="*/ 166382 w 2868272"/>
                <a:gd name="connsiteY4" fmla="*/ 1837491 h 2716401"/>
                <a:gd name="connsiteX5" fmla="*/ 13982 w 2868272"/>
                <a:gd name="connsiteY5" fmla="*/ 2294691 h 2716401"/>
                <a:gd name="connsiteX6" fmla="*/ 227342 w 2868272"/>
                <a:gd name="connsiteY6" fmla="*/ 2127051 h 2716401"/>
                <a:gd name="connsiteX7" fmla="*/ 539762 w 2868272"/>
                <a:gd name="connsiteY7" fmla="*/ 2188011 h 2716401"/>
                <a:gd name="connsiteX8" fmla="*/ 608342 w 2868272"/>
                <a:gd name="connsiteY8" fmla="*/ 2477571 h 2716401"/>
                <a:gd name="connsiteX9" fmla="*/ 394982 w 2868272"/>
                <a:gd name="connsiteY9" fmla="*/ 2698551 h 2716401"/>
                <a:gd name="connsiteX10" fmla="*/ 890282 w 2868272"/>
                <a:gd name="connsiteY10" fmla="*/ 2553771 h 2716401"/>
                <a:gd name="connsiteX11" fmla="*/ 981722 w 2868272"/>
                <a:gd name="connsiteY11" fmla="*/ 2172771 h 2716401"/>
                <a:gd name="connsiteX12" fmla="*/ 2284742 w 2868272"/>
                <a:gd name="connsiteY12" fmla="*/ 938331 h 2716401"/>
                <a:gd name="connsiteX13" fmla="*/ 2749562 w 2868272"/>
                <a:gd name="connsiteY13" fmla="*/ 839271 h 2716401"/>
                <a:gd name="connsiteX14" fmla="*/ 2863862 w 2868272"/>
                <a:gd name="connsiteY14" fmla="*/ 397311 h 2716401"/>
                <a:gd name="connsiteX15" fmla="*/ 2673362 w 2868272"/>
                <a:gd name="connsiteY15" fmla="*/ 595431 h 2716401"/>
                <a:gd name="connsiteX16" fmla="*/ 2345702 w 2868272"/>
                <a:gd name="connsiteY16" fmla="*/ 557331 h 2716401"/>
                <a:gd name="connsiteX17" fmla="*/ 2299982 w 2868272"/>
                <a:gd name="connsiteY17" fmla="*/ 237291 h 2716401"/>
                <a:gd name="connsiteX18" fmla="*/ 2482862 w 2868272"/>
                <a:gd name="connsiteY18" fmla="*/ 23931 h 2716401"/>
                <a:gd name="connsiteX0" fmla="*/ 2482862 w 2868272"/>
                <a:gd name="connsiteY0" fmla="*/ 23931 h 2716401"/>
                <a:gd name="connsiteX1" fmla="*/ 2025662 w 2868272"/>
                <a:gd name="connsiteY1" fmla="*/ 122991 h 2716401"/>
                <a:gd name="connsiteX2" fmla="*/ 1888502 w 2868272"/>
                <a:gd name="connsiteY2" fmla="*/ 549711 h 2716401"/>
                <a:gd name="connsiteX3" fmla="*/ 555002 w 2868272"/>
                <a:gd name="connsiteY3" fmla="*/ 1768911 h 2716401"/>
                <a:gd name="connsiteX4" fmla="*/ 166382 w 2868272"/>
                <a:gd name="connsiteY4" fmla="*/ 1837491 h 2716401"/>
                <a:gd name="connsiteX5" fmla="*/ 13982 w 2868272"/>
                <a:gd name="connsiteY5" fmla="*/ 2294691 h 2716401"/>
                <a:gd name="connsiteX6" fmla="*/ 227342 w 2868272"/>
                <a:gd name="connsiteY6" fmla="*/ 2127051 h 2716401"/>
                <a:gd name="connsiteX7" fmla="*/ 539762 w 2868272"/>
                <a:gd name="connsiteY7" fmla="*/ 2188011 h 2716401"/>
                <a:gd name="connsiteX8" fmla="*/ 593102 w 2868272"/>
                <a:gd name="connsiteY8" fmla="*/ 2515671 h 2716401"/>
                <a:gd name="connsiteX9" fmla="*/ 394982 w 2868272"/>
                <a:gd name="connsiteY9" fmla="*/ 2698551 h 2716401"/>
                <a:gd name="connsiteX10" fmla="*/ 890282 w 2868272"/>
                <a:gd name="connsiteY10" fmla="*/ 2553771 h 2716401"/>
                <a:gd name="connsiteX11" fmla="*/ 981722 w 2868272"/>
                <a:gd name="connsiteY11" fmla="*/ 2172771 h 2716401"/>
                <a:gd name="connsiteX12" fmla="*/ 2284742 w 2868272"/>
                <a:gd name="connsiteY12" fmla="*/ 938331 h 2716401"/>
                <a:gd name="connsiteX13" fmla="*/ 2749562 w 2868272"/>
                <a:gd name="connsiteY13" fmla="*/ 839271 h 2716401"/>
                <a:gd name="connsiteX14" fmla="*/ 2863862 w 2868272"/>
                <a:gd name="connsiteY14" fmla="*/ 397311 h 2716401"/>
                <a:gd name="connsiteX15" fmla="*/ 2673362 w 2868272"/>
                <a:gd name="connsiteY15" fmla="*/ 595431 h 2716401"/>
                <a:gd name="connsiteX16" fmla="*/ 2345702 w 2868272"/>
                <a:gd name="connsiteY16" fmla="*/ 557331 h 2716401"/>
                <a:gd name="connsiteX17" fmla="*/ 2299982 w 2868272"/>
                <a:gd name="connsiteY17" fmla="*/ 237291 h 2716401"/>
                <a:gd name="connsiteX18" fmla="*/ 2482862 w 2868272"/>
                <a:gd name="connsiteY18" fmla="*/ 23931 h 271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68272" h="2716401">
                  <a:moveTo>
                    <a:pt x="2482862" y="23931"/>
                  </a:moveTo>
                  <a:cubicBezTo>
                    <a:pt x="2433332" y="8691"/>
                    <a:pt x="2155202" y="-56079"/>
                    <a:pt x="2025662" y="122991"/>
                  </a:cubicBezTo>
                  <a:cubicBezTo>
                    <a:pt x="1835162" y="279201"/>
                    <a:pt x="1893582" y="492561"/>
                    <a:pt x="1888502" y="549711"/>
                  </a:cubicBezTo>
                  <a:lnTo>
                    <a:pt x="555002" y="1768911"/>
                  </a:lnTo>
                  <a:cubicBezTo>
                    <a:pt x="391172" y="1747321"/>
                    <a:pt x="256552" y="1749861"/>
                    <a:pt x="166382" y="1837491"/>
                  </a:cubicBezTo>
                  <a:cubicBezTo>
                    <a:pt x="76212" y="1925121"/>
                    <a:pt x="-40628" y="1979731"/>
                    <a:pt x="13982" y="2294691"/>
                  </a:cubicBezTo>
                  <a:lnTo>
                    <a:pt x="227342" y="2127051"/>
                  </a:lnTo>
                  <a:lnTo>
                    <a:pt x="539762" y="2188011"/>
                  </a:lnTo>
                  <a:lnTo>
                    <a:pt x="593102" y="2515671"/>
                  </a:lnTo>
                  <a:lnTo>
                    <a:pt x="394982" y="2698551"/>
                  </a:lnTo>
                  <a:cubicBezTo>
                    <a:pt x="445782" y="2706171"/>
                    <a:pt x="721372" y="2781101"/>
                    <a:pt x="890282" y="2553771"/>
                  </a:cubicBezTo>
                  <a:cubicBezTo>
                    <a:pt x="990612" y="2463601"/>
                    <a:pt x="1004582" y="2345491"/>
                    <a:pt x="981722" y="2172771"/>
                  </a:cubicBezTo>
                  <a:lnTo>
                    <a:pt x="2284742" y="938331"/>
                  </a:lnTo>
                  <a:cubicBezTo>
                    <a:pt x="2429522" y="992941"/>
                    <a:pt x="2653042" y="929441"/>
                    <a:pt x="2749562" y="839271"/>
                  </a:cubicBezTo>
                  <a:cubicBezTo>
                    <a:pt x="2846082" y="749101"/>
                    <a:pt x="2881642" y="437951"/>
                    <a:pt x="2863862" y="397311"/>
                  </a:cubicBezTo>
                  <a:lnTo>
                    <a:pt x="2673362" y="595431"/>
                  </a:lnTo>
                  <a:lnTo>
                    <a:pt x="2345702" y="557331"/>
                  </a:lnTo>
                  <a:lnTo>
                    <a:pt x="2299982" y="237291"/>
                  </a:lnTo>
                  <a:lnTo>
                    <a:pt x="2482862" y="23931"/>
                  </a:lnTo>
                  <a:close/>
                </a:path>
              </a:pathLst>
            </a:cu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 name="TextBox 5"/>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61724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NZ" sz="1600" b="1" dirty="0" smtClean="0"/>
              <a:t>The Need</a:t>
            </a:r>
          </a:p>
          <a:p>
            <a:endParaRPr lang="en-NZ" sz="1600" dirty="0" smtClean="0"/>
          </a:p>
          <a:p>
            <a:r>
              <a:rPr lang="en-NZ" sz="1600" dirty="0" smtClean="0"/>
              <a:t>The Ministry has a need to understand new technologies, the origins and uses to help deliver the NZ health strategy</a:t>
            </a:r>
          </a:p>
          <a:p>
            <a:endParaRPr lang="en-NZ" sz="1600" dirty="0"/>
          </a:p>
        </p:txBody>
      </p:sp>
      <p:sp>
        <p:nvSpPr>
          <p:cNvPr id="3" name="Content Placeholder 2"/>
          <p:cNvSpPr>
            <a:spLocks noGrp="1"/>
          </p:cNvSpPr>
          <p:nvPr>
            <p:ph sz="half" idx="2"/>
          </p:nvPr>
        </p:nvSpPr>
        <p:spPr>
          <a:solidFill>
            <a:schemeClr val="bg1">
              <a:lumMod val="85000"/>
            </a:schemeClr>
          </a:solidFill>
        </p:spPr>
        <p:txBody>
          <a:bodyPr/>
          <a:lstStyle/>
          <a:p>
            <a:pPr marL="0" indent="0">
              <a:buNone/>
            </a:pPr>
            <a:r>
              <a:rPr lang="en-NZ" sz="1600" b="1" dirty="0" smtClean="0"/>
              <a:t>Our approach</a:t>
            </a:r>
          </a:p>
          <a:p>
            <a:endParaRPr lang="en-NZ" sz="1600" dirty="0" smtClean="0"/>
          </a:p>
          <a:p>
            <a:r>
              <a:rPr lang="en-NZ" sz="1600" dirty="0" smtClean="0"/>
              <a:t>We will develop a standard approach for delivering advice within the Ministry on emerging health technologies</a:t>
            </a:r>
          </a:p>
          <a:p>
            <a:r>
              <a:rPr lang="en-NZ" sz="1600" dirty="0" smtClean="0"/>
              <a:t>We will work with </a:t>
            </a:r>
            <a:r>
              <a:rPr lang="en-NZ" sz="1600" dirty="0" err="1" smtClean="0"/>
              <a:t>Medsafe</a:t>
            </a:r>
            <a:r>
              <a:rPr lang="en-NZ" sz="1600" dirty="0" smtClean="0"/>
              <a:t> to understand potential regulatory requirements</a:t>
            </a:r>
          </a:p>
          <a:p>
            <a:r>
              <a:rPr lang="en-NZ" sz="1600" dirty="0" smtClean="0"/>
              <a:t>We will provide advice on how these new technologies can be used to improve health</a:t>
            </a:r>
            <a:endParaRPr lang="en-NZ" sz="1600" dirty="0"/>
          </a:p>
        </p:txBody>
      </p:sp>
      <p:sp>
        <p:nvSpPr>
          <p:cNvPr id="4" name="Title 3"/>
          <p:cNvSpPr>
            <a:spLocks noGrp="1"/>
          </p:cNvSpPr>
          <p:nvPr>
            <p:ph type="title"/>
          </p:nvPr>
        </p:nvSpPr>
        <p:spPr/>
        <p:txBody>
          <a:bodyPr/>
          <a:lstStyle/>
          <a:p>
            <a:r>
              <a:rPr lang="en-NZ" dirty="0" smtClean="0"/>
              <a:t>Horizon Scanning and Advice</a:t>
            </a:r>
            <a:endParaRPr lang="en-NZ" dirty="0"/>
          </a:p>
        </p:txBody>
      </p:sp>
      <p:sp>
        <p:nvSpPr>
          <p:cNvPr id="5" name="TextBox 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33551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NZ" sz="1600" b="1" dirty="0" smtClean="0"/>
              <a:t>The Need</a:t>
            </a:r>
          </a:p>
          <a:p>
            <a:pPr marL="0" indent="0">
              <a:buNone/>
            </a:pPr>
            <a:endParaRPr lang="en-NZ" sz="1600" dirty="0"/>
          </a:p>
          <a:p>
            <a:r>
              <a:rPr lang="en-NZ" sz="1600" dirty="0" smtClean="0"/>
              <a:t>We have identified that DHBs would like advice on managing intellectual property proactively with partners</a:t>
            </a:r>
          </a:p>
          <a:p>
            <a:endParaRPr lang="en-NZ" sz="1600" dirty="0" smtClean="0"/>
          </a:p>
          <a:p>
            <a:r>
              <a:rPr lang="en-NZ" sz="1600" dirty="0" smtClean="0"/>
              <a:t>We have identified that DHBs would like advice on more agile procurement in new technology environment</a:t>
            </a:r>
          </a:p>
          <a:p>
            <a:endParaRPr lang="en-NZ" sz="1600" dirty="0"/>
          </a:p>
          <a:p>
            <a:r>
              <a:rPr lang="en-NZ" sz="1600" dirty="0" smtClean="0"/>
              <a:t>Need to provide regular practical future of technology and the impacts on health to start conversations</a:t>
            </a:r>
          </a:p>
        </p:txBody>
      </p:sp>
      <p:sp>
        <p:nvSpPr>
          <p:cNvPr id="4" name="Title 3"/>
          <p:cNvSpPr>
            <a:spLocks noGrp="1"/>
          </p:cNvSpPr>
          <p:nvPr>
            <p:ph type="title"/>
          </p:nvPr>
        </p:nvSpPr>
        <p:spPr/>
        <p:txBody>
          <a:bodyPr/>
          <a:lstStyle/>
          <a:p>
            <a:r>
              <a:rPr lang="en-NZ" dirty="0" smtClean="0"/>
              <a:t>Providing leadership for the sector</a:t>
            </a:r>
            <a:endParaRPr lang="en-NZ" dirty="0"/>
          </a:p>
        </p:txBody>
      </p:sp>
      <p:sp>
        <p:nvSpPr>
          <p:cNvPr id="5" name="Content Placeholder 2"/>
          <p:cNvSpPr txBox="1">
            <a:spLocks/>
          </p:cNvSpPr>
          <p:nvPr/>
        </p:nvSpPr>
        <p:spPr>
          <a:xfrm>
            <a:off x="4788024" y="1567458"/>
            <a:ext cx="4038600" cy="4525963"/>
          </a:xfrm>
          <a:prstGeom prst="rect">
            <a:avLst/>
          </a:prstGeom>
          <a:solidFill>
            <a:schemeClr val="bg1">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283239"/>
                </a:solidFill>
                <a:latin typeface="Source Sans Pro" panose="020B0503030403020204" pitchFamily="34" charset="0"/>
                <a:ea typeface="Source Sans Pro" panose="020B0503030403020204" pitchFamily="34" charset="0"/>
                <a:cs typeface="+mn-cs"/>
              </a:defRPr>
            </a:lvl1pPr>
            <a:lvl2pPr marL="742950" indent="-285750" algn="l" rtl="0" eaLnBrk="0" fontAlgn="base" hangingPunct="0">
              <a:spcBef>
                <a:spcPct val="20000"/>
              </a:spcBef>
              <a:spcAft>
                <a:spcPct val="0"/>
              </a:spcAft>
              <a:buChar char="–"/>
              <a:defRPr sz="2400">
                <a:solidFill>
                  <a:srgbClr val="283239"/>
                </a:solidFill>
                <a:latin typeface="Source Sans Pro" panose="020B0503030403020204" pitchFamily="34" charset="0"/>
                <a:ea typeface="Source Sans Pro" panose="020B0503030403020204" pitchFamily="34" charset="0"/>
                <a:cs typeface="+mn-cs"/>
              </a:defRPr>
            </a:lvl2pPr>
            <a:lvl3pPr marL="1143000" indent="-228600" algn="l" rtl="0" eaLnBrk="0" fontAlgn="base" hangingPunct="0">
              <a:spcBef>
                <a:spcPct val="20000"/>
              </a:spcBef>
              <a:spcAft>
                <a:spcPct val="0"/>
              </a:spcAft>
              <a:buChar char="•"/>
              <a:defRPr sz="2000">
                <a:solidFill>
                  <a:srgbClr val="283239"/>
                </a:solidFill>
                <a:latin typeface="Source Sans Pro" panose="020B0503030403020204" pitchFamily="34" charset="0"/>
                <a:ea typeface="Source Sans Pro" panose="020B0503030403020204" pitchFamily="34" charset="0"/>
                <a:cs typeface="+mn-cs"/>
              </a:defRPr>
            </a:lvl3pPr>
            <a:lvl4pPr marL="1600200" indent="-228600" algn="l" rtl="0" eaLnBrk="0" fontAlgn="base" hangingPunct="0">
              <a:spcBef>
                <a:spcPct val="20000"/>
              </a:spcBef>
              <a:spcAft>
                <a:spcPct val="0"/>
              </a:spcAft>
              <a:buChar char="–"/>
              <a:defRPr sz="1800">
                <a:solidFill>
                  <a:srgbClr val="283239"/>
                </a:solidFill>
                <a:latin typeface="Source Sans Pro" panose="020B0503030403020204" pitchFamily="34" charset="0"/>
                <a:ea typeface="Source Sans Pro" panose="020B0503030403020204" pitchFamily="34" charset="0"/>
                <a:cs typeface="+mn-cs"/>
              </a:defRPr>
            </a:lvl4pPr>
            <a:lvl5pPr marL="2057400" indent="-228600" algn="l" rtl="0" eaLnBrk="0" fontAlgn="base" hangingPunct="0">
              <a:spcBef>
                <a:spcPct val="20000"/>
              </a:spcBef>
              <a:spcAft>
                <a:spcPct val="0"/>
              </a:spcAft>
              <a:buChar char="»"/>
              <a:defRPr sz="1800">
                <a:solidFill>
                  <a:srgbClr val="283239"/>
                </a:solidFill>
                <a:latin typeface="Source Sans Pro" panose="020B0503030403020204" pitchFamily="34" charset="0"/>
                <a:ea typeface="Source Sans Pro" panose="020B0503030403020204" pitchFamily="34" charset="0"/>
                <a:cs typeface="+mn-cs"/>
              </a:defRPr>
            </a:lvl5pPr>
            <a:lvl6pPr marL="2514600" indent="-228600" algn="l" rtl="0" fontAlgn="base">
              <a:spcBef>
                <a:spcPct val="20000"/>
              </a:spcBef>
              <a:spcAft>
                <a:spcPct val="0"/>
              </a:spcAft>
              <a:buChar char="»"/>
              <a:defRPr sz="1800">
                <a:solidFill>
                  <a:schemeClr val="lt1"/>
                </a:solidFill>
                <a:latin typeface="+mn-lt"/>
                <a:ea typeface="+mn-ea"/>
                <a:cs typeface="+mn-cs"/>
              </a:defRPr>
            </a:lvl6pPr>
            <a:lvl7pPr marL="2971800" indent="-228600" algn="l" rtl="0" fontAlgn="base">
              <a:spcBef>
                <a:spcPct val="20000"/>
              </a:spcBef>
              <a:spcAft>
                <a:spcPct val="0"/>
              </a:spcAft>
              <a:buChar char="»"/>
              <a:defRPr sz="1800">
                <a:solidFill>
                  <a:schemeClr val="lt1"/>
                </a:solidFill>
                <a:latin typeface="+mn-lt"/>
                <a:ea typeface="+mn-ea"/>
                <a:cs typeface="+mn-cs"/>
              </a:defRPr>
            </a:lvl7pPr>
            <a:lvl8pPr marL="3429000" indent="-228600" algn="l" rtl="0" fontAlgn="base">
              <a:spcBef>
                <a:spcPct val="20000"/>
              </a:spcBef>
              <a:spcAft>
                <a:spcPct val="0"/>
              </a:spcAft>
              <a:buChar char="»"/>
              <a:defRPr sz="1800">
                <a:solidFill>
                  <a:schemeClr val="lt1"/>
                </a:solidFill>
                <a:latin typeface="+mn-lt"/>
                <a:ea typeface="+mn-ea"/>
                <a:cs typeface="+mn-cs"/>
              </a:defRPr>
            </a:lvl8pPr>
            <a:lvl9pPr marL="3886200" indent="-228600" algn="l" rtl="0" fontAlgn="base">
              <a:spcBef>
                <a:spcPct val="20000"/>
              </a:spcBef>
              <a:spcAft>
                <a:spcPct val="0"/>
              </a:spcAft>
              <a:buChar char="»"/>
              <a:defRPr sz="1800">
                <a:solidFill>
                  <a:schemeClr val="lt1"/>
                </a:solidFill>
                <a:latin typeface="+mn-lt"/>
                <a:ea typeface="+mn-ea"/>
                <a:cs typeface="+mn-cs"/>
              </a:defRPr>
            </a:lvl9pPr>
          </a:lstStyle>
          <a:p>
            <a:pPr marL="0" indent="0">
              <a:spcBef>
                <a:spcPct val="0"/>
              </a:spcBef>
              <a:buFontTx/>
              <a:buNone/>
            </a:pPr>
            <a:r>
              <a:rPr lang="en-NZ" sz="1600" b="1" kern="1200" dirty="0" smtClean="0">
                <a:solidFill>
                  <a:schemeClr val="tx1"/>
                </a:solidFill>
              </a:rPr>
              <a:t>Our approach</a:t>
            </a:r>
          </a:p>
          <a:p>
            <a:pPr marL="0" indent="0">
              <a:spcBef>
                <a:spcPct val="0"/>
              </a:spcBef>
              <a:buFontTx/>
              <a:buNone/>
            </a:pPr>
            <a:endParaRPr lang="en-NZ" sz="1600" kern="1200" dirty="0" smtClean="0">
              <a:solidFill>
                <a:schemeClr val="tx1"/>
              </a:solidFill>
            </a:endParaRPr>
          </a:p>
          <a:p>
            <a:pPr>
              <a:spcBef>
                <a:spcPct val="0"/>
              </a:spcBef>
            </a:pPr>
            <a:r>
              <a:rPr lang="en-NZ" sz="1600" dirty="0" smtClean="0">
                <a:solidFill>
                  <a:schemeClr val="tx1"/>
                </a:solidFill>
              </a:rPr>
              <a:t>We want to provide a framework for thinking about Intellectual Property and Procurement for providers</a:t>
            </a:r>
          </a:p>
          <a:p>
            <a:pPr>
              <a:spcBef>
                <a:spcPct val="0"/>
              </a:spcBef>
            </a:pPr>
            <a:r>
              <a:rPr lang="en-NZ" sz="1600" kern="1200" dirty="0" smtClean="0">
                <a:solidFill>
                  <a:schemeClr val="tx1"/>
                </a:solidFill>
              </a:rPr>
              <a:t>We want to work with central government experts, vendors and DHBs to understand their concerns in this space</a:t>
            </a:r>
          </a:p>
          <a:p>
            <a:pPr>
              <a:spcBef>
                <a:spcPct val="0"/>
              </a:spcBef>
            </a:pPr>
            <a:r>
              <a:rPr lang="en-NZ" sz="1600" dirty="0" smtClean="0">
                <a:solidFill>
                  <a:schemeClr val="tx1"/>
                </a:solidFill>
              </a:rPr>
              <a:t>We want to use case studies with learnings and best practice to help support providers when engaging in this</a:t>
            </a:r>
          </a:p>
          <a:p>
            <a:pPr>
              <a:spcBef>
                <a:spcPct val="0"/>
              </a:spcBef>
            </a:pPr>
            <a:r>
              <a:rPr lang="en-NZ" sz="1600" dirty="0" smtClean="0">
                <a:solidFill>
                  <a:schemeClr val="tx1"/>
                </a:solidFill>
              </a:rPr>
              <a:t>We want to keep a refreshed long term view of the impact of technology on the health syste</a:t>
            </a:r>
            <a:r>
              <a:rPr lang="en-NZ" sz="1600" dirty="0">
                <a:solidFill>
                  <a:schemeClr val="tx1"/>
                </a:solidFill>
              </a:rPr>
              <a:t>m</a:t>
            </a:r>
            <a:endParaRPr lang="en-NZ" sz="1600" dirty="0" smtClean="0">
              <a:solidFill>
                <a:schemeClr val="tx1"/>
              </a:solidFill>
            </a:endParaRPr>
          </a:p>
        </p:txBody>
      </p:sp>
      <p:sp>
        <p:nvSpPr>
          <p:cNvPr id="6" name="TextBox 5"/>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1957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NZ" sz="1600" b="1" dirty="0" smtClean="0"/>
              <a:t>The Need</a:t>
            </a:r>
          </a:p>
          <a:p>
            <a:pPr marL="0" indent="0">
              <a:buNone/>
            </a:pPr>
            <a:endParaRPr lang="en-NZ" sz="1600" dirty="0"/>
          </a:p>
          <a:p>
            <a:r>
              <a:rPr lang="en-NZ" sz="1600" dirty="0" smtClean="0"/>
              <a:t>Access to an accelerator varies by DHB</a:t>
            </a:r>
          </a:p>
          <a:p>
            <a:r>
              <a:rPr lang="en-NZ" sz="1600" dirty="0" smtClean="0"/>
              <a:t>Models for accelerators vary by DHB</a:t>
            </a:r>
          </a:p>
          <a:p>
            <a:r>
              <a:rPr lang="en-NZ" sz="1600" dirty="0" smtClean="0"/>
              <a:t>Industry and research access to providers is uncoordinated and limited</a:t>
            </a:r>
          </a:p>
          <a:p>
            <a:r>
              <a:rPr lang="en-NZ" sz="1600" dirty="0" smtClean="0"/>
              <a:t>Opportunities to test, understand and bring forward new technology are limited</a:t>
            </a:r>
          </a:p>
          <a:p>
            <a:r>
              <a:rPr lang="en-NZ" sz="1600" kern="1200" dirty="0">
                <a:solidFill>
                  <a:schemeClr val="tx1"/>
                </a:solidFill>
              </a:rPr>
              <a:t>There may be value in thinking about how to split the sector into geographical areas (</a:t>
            </a:r>
            <a:r>
              <a:rPr lang="en-NZ" sz="1600" kern="1200" dirty="0" err="1">
                <a:solidFill>
                  <a:schemeClr val="tx1"/>
                </a:solidFill>
              </a:rPr>
              <a:t>eg</a:t>
            </a:r>
            <a:r>
              <a:rPr lang="en-NZ" sz="1600" kern="1200" dirty="0">
                <a:solidFill>
                  <a:schemeClr val="tx1"/>
                </a:solidFill>
              </a:rPr>
              <a:t>. by region)</a:t>
            </a:r>
          </a:p>
          <a:p>
            <a:endParaRPr lang="en-NZ" sz="1600" dirty="0"/>
          </a:p>
        </p:txBody>
      </p:sp>
      <p:sp>
        <p:nvSpPr>
          <p:cNvPr id="3" name="Content Placeholder 2"/>
          <p:cNvSpPr>
            <a:spLocks noGrp="1"/>
          </p:cNvSpPr>
          <p:nvPr>
            <p:ph sz="half" idx="2"/>
          </p:nvPr>
        </p:nvSpPr>
        <p:spPr>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indent="0">
              <a:spcBef>
                <a:spcPct val="0"/>
              </a:spcBef>
              <a:buNone/>
            </a:pPr>
            <a:r>
              <a:rPr lang="en-NZ" sz="1600" b="1" kern="1200" dirty="0" smtClean="0">
                <a:solidFill>
                  <a:schemeClr val="tx1"/>
                </a:solidFill>
              </a:rPr>
              <a:t>Our approach</a:t>
            </a:r>
          </a:p>
          <a:p>
            <a:pPr marL="0" indent="0">
              <a:spcBef>
                <a:spcPct val="0"/>
              </a:spcBef>
              <a:buNone/>
            </a:pPr>
            <a:endParaRPr lang="en-NZ" sz="1600" kern="1200" dirty="0" smtClean="0">
              <a:solidFill>
                <a:schemeClr val="tx1"/>
              </a:solidFill>
            </a:endParaRPr>
          </a:p>
          <a:p>
            <a:pPr>
              <a:spcBef>
                <a:spcPct val="0"/>
              </a:spcBef>
            </a:pPr>
            <a:r>
              <a:rPr lang="en-NZ" sz="1600" kern="1200" dirty="0" smtClean="0">
                <a:solidFill>
                  <a:schemeClr val="tx1"/>
                </a:solidFill>
              </a:rPr>
              <a:t>Our </a:t>
            </a:r>
            <a:r>
              <a:rPr lang="en-NZ" sz="1600" kern="1200" dirty="0">
                <a:solidFill>
                  <a:schemeClr val="tx1"/>
                </a:solidFill>
              </a:rPr>
              <a:t>solution </a:t>
            </a:r>
            <a:r>
              <a:rPr lang="en-NZ" sz="1600" kern="1200" dirty="0" smtClean="0">
                <a:solidFill>
                  <a:schemeClr val="tx1"/>
                </a:solidFill>
              </a:rPr>
              <a:t>will connect </a:t>
            </a:r>
            <a:r>
              <a:rPr lang="en-NZ" sz="1600" kern="1200" dirty="0">
                <a:solidFill>
                  <a:schemeClr val="tx1"/>
                </a:solidFill>
              </a:rPr>
              <a:t>all stakeholders in a physical location</a:t>
            </a:r>
          </a:p>
          <a:p>
            <a:pPr>
              <a:spcBef>
                <a:spcPct val="0"/>
              </a:spcBef>
            </a:pPr>
            <a:r>
              <a:rPr lang="en-NZ" sz="1600" kern="1200" dirty="0">
                <a:solidFill>
                  <a:schemeClr val="tx1"/>
                </a:solidFill>
              </a:rPr>
              <a:t>Our solution </a:t>
            </a:r>
            <a:r>
              <a:rPr lang="en-NZ" sz="1600" kern="1200" dirty="0" smtClean="0">
                <a:solidFill>
                  <a:schemeClr val="tx1"/>
                </a:solidFill>
              </a:rPr>
              <a:t>will act </a:t>
            </a:r>
            <a:r>
              <a:rPr lang="en-NZ" sz="1600" kern="1200" dirty="0">
                <a:solidFill>
                  <a:schemeClr val="tx1"/>
                </a:solidFill>
              </a:rPr>
              <a:t>at the point of least resistance</a:t>
            </a:r>
          </a:p>
          <a:p>
            <a:pPr>
              <a:spcBef>
                <a:spcPct val="0"/>
              </a:spcBef>
            </a:pPr>
            <a:r>
              <a:rPr lang="en-NZ" sz="1600" kern="1200" dirty="0">
                <a:solidFill>
                  <a:schemeClr val="tx1"/>
                </a:solidFill>
              </a:rPr>
              <a:t>Our solution will provide a model which could be replicated or adopted in other centres</a:t>
            </a:r>
          </a:p>
          <a:p>
            <a:pPr>
              <a:spcBef>
                <a:spcPct val="0"/>
              </a:spcBef>
            </a:pPr>
            <a:r>
              <a:rPr lang="en-NZ" sz="1600" kern="1200" dirty="0">
                <a:solidFill>
                  <a:schemeClr val="tx1"/>
                </a:solidFill>
              </a:rPr>
              <a:t>Our solution </a:t>
            </a:r>
            <a:r>
              <a:rPr lang="en-NZ" sz="1600" kern="1200" dirty="0" smtClean="0">
                <a:solidFill>
                  <a:schemeClr val="tx1"/>
                </a:solidFill>
              </a:rPr>
              <a:t>will be </a:t>
            </a:r>
            <a:r>
              <a:rPr lang="en-NZ" sz="1600" kern="1200" dirty="0">
                <a:solidFill>
                  <a:schemeClr val="tx1"/>
                </a:solidFill>
              </a:rPr>
              <a:t>connected to our people approach and platform</a:t>
            </a:r>
          </a:p>
          <a:p>
            <a:pPr>
              <a:spcBef>
                <a:spcPct val="0"/>
              </a:spcBef>
            </a:pPr>
            <a:r>
              <a:rPr lang="en-NZ" sz="1600" kern="1200" dirty="0" smtClean="0">
                <a:solidFill>
                  <a:schemeClr val="tx1"/>
                </a:solidFill>
              </a:rPr>
              <a:t>We want </a:t>
            </a:r>
            <a:r>
              <a:rPr lang="en-NZ" sz="1600" kern="1200" dirty="0">
                <a:solidFill>
                  <a:schemeClr val="tx1"/>
                </a:solidFill>
              </a:rPr>
              <a:t>to leverage existing </a:t>
            </a:r>
            <a:r>
              <a:rPr lang="en-NZ" sz="1600" kern="1200" dirty="0" smtClean="0">
                <a:solidFill>
                  <a:schemeClr val="tx1"/>
                </a:solidFill>
              </a:rPr>
              <a:t>solutions</a:t>
            </a:r>
          </a:p>
          <a:p>
            <a:pPr>
              <a:spcBef>
                <a:spcPct val="0"/>
              </a:spcBef>
            </a:pPr>
            <a:r>
              <a:rPr lang="en-NZ" sz="1600" kern="1200" dirty="0" smtClean="0">
                <a:solidFill>
                  <a:schemeClr val="tx1"/>
                </a:solidFill>
              </a:rPr>
              <a:t>We want to decide whether to buy or build a solution</a:t>
            </a:r>
            <a:endParaRPr lang="en-NZ" sz="1600" kern="1200" dirty="0">
              <a:solidFill>
                <a:schemeClr val="tx1"/>
              </a:solidFill>
            </a:endParaRPr>
          </a:p>
          <a:p>
            <a:pPr algn="ctr">
              <a:spcBef>
                <a:spcPct val="0"/>
              </a:spcBef>
            </a:pPr>
            <a:endParaRPr lang="en-NZ" sz="1600" kern="1200" dirty="0">
              <a:solidFill>
                <a:schemeClr val="tx1"/>
              </a:solidFill>
            </a:endParaRPr>
          </a:p>
        </p:txBody>
      </p:sp>
      <p:sp>
        <p:nvSpPr>
          <p:cNvPr id="4" name="Title 3"/>
          <p:cNvSpPr>
            <a:spLocks noGrp="1"/>
          </p:cNvSpPr>
          <p:nvPr>
            <p:ph type="title"/>
          </p:nvPr>
        </p:nvSpPr>
        <p:spPr/>
        <p:txBody>
          <a:bodyPr/>
          <a:lstStyle/>
          <a:p>
            <a:r>
              <a:rPr lang="en-NZ" dirty="0" smtClean="0"/>
              <a:t>Developing an Accelerator</a:t>
            </a:r>
            <a:endParaRPr lang="en-NZ" dirty="0"/>
          </a:p>
        </p:txBody>
      </p:sp>
      <p:sp>
        <p:nvSpPr>
          <p:cNvPr id="5" name="TextBox 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87599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NZ" dirty="0" smtClean="0"/>
              <a:t>Our Plan</a:t>
            </a:r>
            <a:endParaRPr lang="en-NZ" dirty="0"/>
          </a:p>
        </p:txBody>
      </p:sp>
      <p:sp>
        <p:nvSpPr>
          <p:cNvPr id="3" name="TextBox 2"/>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4312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Link to Health Strategy</a:t>
            </a:r>
            <a:endParaRPr lang="en-NZ" dirty="0"/>
          </a:p>
        </p:txBody>
      </p:sp>
      <p:grpSp>
        <p:nvGrpSpPr>
          <p:cNvPr id="9" name="Group 8"/>
          <p:cNvGrpSpPr/>
          <p:nvPr/>
        </p:nvGrpSpPr>
        <p:grpSpPr>
          <a:xfrm>
            <a:off x="805971" y="1387557"/>
            <a:ext cx="1376512" cy="4117237"/>
            <a:chOff x="2843808" y="620688"/>
            <a:chExt cx="1152128" cy="6336704"/>
          </a:xfrm>
        </p:grpSpPr>
        <p:sp>
          <p:nvSpPr>
            <p:cNvPr id="4" name="Rectangle 3"/>
            <p:cNvSpPr/>
            <p:nvPr/>
          </p:nvSpPr>
          <p:spPr>
            <a:xfrm>
              <a:off x="2843808" y="5805264"/>
              <a:ext cx="1152128" cy="1152128"/>
            </a:xfrm>
            <a:prstGeom prst="rect">
              <a:avLst/>
            </a:pr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latin typeface="Source Sans Pro" panose="020B0503030403020204" pitchFamily="34" charset="0"/>
                  <a:ea typeface="Source Sans Pro" panose="020B0503030403020204" pitchFamily="34" charset="0"/>
                </a:rPr>
                <a:t>Smart System</a:t>
              </a:r>
              <a:endParaRPr lang="en-NZ" sz="1200" b="1" dirty="0">
                <a:latin typeface="Source Sans Pro" panose="020B0503030403020204" pitchFamily="34" charset="0"/>
                <a:ea typeface="Source Sans Pro" panose="020B0503030403020204" pitchFamily="34" charset="0"/>
              </a:endParaRPr>
            </a:p>
          </p:txBody>
        </p:sp>
        <p:sp>
          <p:nvSpPr>
            <p:cNvPr id="5" name="Rectangle 4"/>
            <p:cNvSpPr/>
            <p:nvPr/>
          </p:nvSpPr>
          <p:spPr>
            <a:xfrm>
              <a:off x="2843808" y="1916832"/>
              <a:ext cx="1152128" cy="1152128"/>
            </a:xfrm>
            <a:prstGeom prst="rect">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latin typeface="Source Sans Pro" panose="020B0503030403020204" pitchFamily="34" charset="0"/>
                  <a:ea typeface="Source Sans Pro" panose="020B0503030403020204" pitchFamily="34" charset="0"/>
                </a:rPr>
                <a:t>Closer to Home</a:t>
              </a:r>
              <a:endParaRPr lang="en-NZ" sz="1200" b="1" dirty="0">
                <a:latin typeface="Source Sans Pro" panose="020B0503030403020204" pitchFamily="34" charset="0"/>
                <a:ea typeface="Source Sans Pro" panose="020B0503030403020204" pitchFamily="34" charset="0"/>
              </a:endParaRPr>
            </a:p>
          </p:txBody>
        </p:sp>
        <p:sp>
          <p:nvSpPr>
            <p:cNvPr id="6" name="Rectangle 5"/>
            <p:cNvSpPr/>
            <p:nvPr/>
          </p:nvSpPr>
          <p:spPr>
            <a:xfrm>
              <a:off x="2843808" y="3212976"/>
              <a:ext cx="1152128" cy="1152128"/>
            </a:xfrm>
            <a:prstGeom prst="rect">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latin typeface="Source Sans Pro" panose="020B0503030403020204" pitchFamily="34" charset="0"/>
                  <a:ea typeface="Source Sans Pro" panose="020B0503030403020204" pitchFamily="34" charset="0"/>
                </a:rPr>
                <a:t>Value &amp; High Performance</a:t>
              </a:r>
              <a:endParaRPr lang="en-NZ" sz="1200" b="1" dirty="0">
                <a:latin typeface="Source Sans Pro" panose="020B0503030403020204" pitchFamily="34" charset="0"/>
                <a:ea typeface="Source Sans Pro" panose="020B0503030403020204" pitchFamily="34" charset="0"/>
              </a:endParaRPr>
            </a:p>
          </p:txBody>
        </p:sp>
        <p:sp>
          <p:nvSpPr>
            <p:cNvPr id="7" name="Rectangle 6"/>
            <p:cNvSpPr/>
            <p:nvPr/>
          </p:nvSpPr>
          <p:spPr>
            <a:xfrm>
              <a:off x="2843808" y="4509120"/>
              <a:ext cx="1152128" cy="1152128"/>
            </a:xfrm>
            <a:prstGeom prst="rect">
              <a:avLst/>
            </a:pr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latin typeface="Source Sans Pro" panose="020B0503030403020204" pitchFamily="34" charset="0"/>
                  <a:ea typeface="Source Sans Pro" panose="020B0503030403020204" pitchFamily="34" charset="0"/>
                </a:rPr>
                <a:t>One Team</a:t>
              </a:r>
              <a:endParaRPr lang="en-NZ" sz="1200" b="1" dirty="0">
                <a:latin typeface="Source Sans Pro" panose="020B0503030403020204" pitchFamily="34" charset="0"/>
                <a:ea typeface="Source Sans Pro" panose="020B0503030403020204" pitchFamily="34" charset="0"/>
              </a:endParaRPr>
            </a:p>
          </p:txBody>
        </p:sp>
        <p:sp>
          <p:nvSpPr>
            <p:cNvPr id="8" name="Rectangle 7"/>
            <p:cNvSpPr/>
            <p:nvPr/>
          </p:nvSpPr>
          <p:spPr>
            <a:xfrm>
              <a:off x="2843808" y="620688"/>
              <a:ext cx="1152128" cy="1152128"/>
            </a:xfrm>
            <a:prstGeom prst="rect">
              <a:avLst/>
            </a:pr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latin typeface="Source Sans Pro" panose="020B0503030403020204" pitchFamily="34" charset="0"/>
                  <a:ea typeface="Source Sans Pro" panose="020B0503030403020204" pitchFamily="34" charset="0"/>
                </a:rPr>
                <a:t>People Powered</a:t>
              </a:r>
              <a:endParaRPr lang="en-NZ" sz="1200" b="1" dirty="0">
                <a:latin typeface="Source Sans Pro" panose="020B0503030403020204" pitchFamily="34" charset="0"/>
                <a:ea typeface="Source Sans Pro" panose="020B0503030403020204" pitchFamily="34" charset="0"/>
              </a:endParaRPr>
            </a:p>
          </p:txBody>
        </p:sp>
      </p:grpSp>
      <p:cxnSp>
        <p:nvCxnSpPr>
          <p:cNvPr id="21" name="Elbow Connector 20"/>
          <p:cNvCxnSpPr>
            <a:stCxn id="27" idx="1"/>
            <a:endCxn id="8" idx="3"/>
          </p:cNvCxnSpPr>
          <p:nvPr/>
        </p:nvCxnSpPr>
        <p:spPr>
          <a:xfrm flipH="1" flipV="1">
            <a:off x="2182483" y="1761852"/>
            <a:ext cx="1708042" cy="149361"/>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27" idx="1"/>
            <a:endCxn id="7" idx="3"/>
          </p:cNvCxnSpPr>
          <p:nvPr/>
        </p:nvCxnSpPr>
        <p:spPr>
          <a:xfrm flipH="1">
            <a:off x="2182483" y="1911213"/>
            <a:ext cx="1708042" cy="2377125"/>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Elbow Connector 21"/>
          <p:cNvCxnSpPr>
            <a:stCxn id="16" idx="1"/>
            <a:endCxn id="6" idx="3"/>
          </p:cNvCxnSpPr>
          <p:nvPr/>
        </p:nvCxnSpPr>
        <p:spPr>
          <a:xfrm flipH="1">
            <a:off x="2182483" y="3075957"/>
            <a:ext cx="1696166" cy="370219"/>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Elbow Connector 21"/>
          <p:cNvCxnSpPr>
            <a:stCxn id="29" idx="1"/>
            <a:endCxn id="8" idx="3"/>
          </p:cNvCxnSpPr>
          <p:nvPr/>
        </p:nvCxnSpPr>
        <p:spPr>
          <a:xfrm flipH="1" flipV="1">
            <a:off x="2182483" y="1761852"/>
            <a:ext cx="1696166" cy="708956"/>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Elbow Connector 21"/>
          <p:cNvCxnSpPr>
            <a:stCxn id="29" idx="1"/>
            <a:endCxn id="4" idx="3"/>
          </p:cNvCxnSpPr>
          <p:nvPr/>
        </p:nvCxnSpPr>
        <p:spPr>
          <a:xfrm flipH="1">
            <a:off x="2182483" y="2470808"/>
            <a:ext cx="1696166" cy="2659692"/>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grpSp>
        <p:nvGrpSpPr>
          <p:cNvPr id="75" name="Group 74"/>
          <p:cNvGrpSpPr/>
          <p:nvPr/>
        </p:nvGrpSpPr>
        <p:grpSpPr>
          <a:xfrm>
            <a:off x="3878649" y="1677374"/>
            <a:ext cx="2268187" cy="3399332"/>
            <a:chOff x="4865737" y="1912100"/>
            <a:chExt cx="2099223" cy="3140353"/>
          </a:xfrm>
        </p:grpSpPr>
        <p:sp>
          <p:nvSpPr>
            <p:cNvPr id="16" name="Rectangle 15"/>
            <p:cNvSpPr/>
            <p:nvPr/>
          </p:nvSpPr>
          <p:spPr>
            <a:xfrm>
              <a:off x="4865737" y="2988108"/>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latin typeface="Source Sans Pro" panose="020B0503030403020204" pitchFamily="34" charset="0"/>
                  <a:ea typeface="Source Sans Pro" panose="020B0503030403020204" pitchFamily="34" charset="0"/>
                </a:rPr>
                <a:t>Health Technology Literacy</a:t>
              </a:r>
              <a:endParaRPr lang="en-NZ" sz="1200" b="1" dirty="0">
                <a:solidFill>
                  <a:schemeClr val="tx1"/>
                </a:solidFill>
                <a:latin typeface="Source Sans Pro" panose="020B0503030403020204" pitchFamily="34" charset="0"/>
                <a:ea typeface="Source Sans Pro" panose="020B0503030403020204" pitchFamily="34" charset="0"/>
              </a:endParaRPr>
            </a:p>
          </p:txBody>
        </p:sp>
        <p:sp>
          <p:nvSpPr>
            <p:cNvPr id="17" name="Rectangle 16"/>
            <p:cNvSpPr/>
            <p:nvPr/>
          </p:nvSpPr>
          <p:spPr>
            <a:xfrm>
              <a:off x="4865737" y="3529768"/>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latin typeface="Source Sans Pro" panose="020B0503030403020204" pitchFamily="34" charset="0"/>
                  <a:ea typeface="Source Sans Pro" panose="020B0503030403020204" pitchFamily="34" charset="0"/>
                </a:rPr>
                <a:t>Advisory Services</a:t>
              </a:r>
              <a:endParaRPr lang="en-NZ" sz="1200" b="1" dirty="0">
                <a:solidFill>
                  <a:schemeClr val="tx1"/>
                </a:solidFill>
                <a:latin typeface="Source Sans Pro" panose="020B0503030403020204" pitchFamily="34" charset="0"/>
                <a:ea typeface="Source Sans Pro" panose="020B0503030403020204" pitchFamily="34" charset="0"/>
              </a:endParaRPr>
            </a:p>
          </p:txBody>
        </p:sp>
        <p:sp>
          <p:nvSpPr>
            <p:cNvPr id="18" name="Rectangle 17"/>
            <p:cNvSpPr/>
            <p:nvPr/>
          </p:nvSpPr>
          <p:spPr>
            <a:xfrm>
              <a:off x="4865737" y="4055404"/>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latin typeface="Source Sans Pro" panose="020B0503030403020204" pitchFamily="34" charset="0"/>
                  <a:ea typeface="Source Sans Pro" panose="020B0503030403020204" pitchFamily="34" charset="0"/>
                </a:rPr>
                <a:t>Health Technology Thought Leadership</a:t>
              </a:r>
              <a:endParaRPr lang="en-NZ" sz="1200" b="1" dirty="0">
                <a:solidFill>
                  <a:schemeClr val="tx1"/>
                </a:solidFill>
                <a:latin typeface="Source Sans Pro" panose="020B0503030403020204" pitchFamily="34" charset="0"/>
                <a:ea typeface="Source Sans Pro" panose="020B0503030403020204" pitchFamily="34" charset="0"/>
              </a:endParaRPr>
            </a:p>
          </p:txBody>
        </p:sp>
        <p:sp>
          <p:nvSpPr>
            <p:cNvPr id="19" name="Rectangle 18"/>
            <p:cNvSpPr/>
            <p:nvPr/>
          </p:nvSpPr>
          <p:spPr>
            <a:xfrm>
              <a:off x="4865737" y="4620405"/>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latin typeface="Source Sans Pro" panose="020B0503030403020204" pitchFamily="34" charset="0"/>
                  <a:ea typeface="Source Sans Pro" panose="020B0503030403020204" pitchFamily="34" charset="0"/>
                </a:rPr>
                <a:t>Health Technology Accelerator</a:t>
              </a:r>
              <a:endParaRPr lang="en-NZ" sz="1200" b="1" dirty="0">
                <a:solidFill>
                  <a:schemeClr val="tx1"/>
                </a:solidFill>
                <a:latin typeface="Source Sans Pro" panose="020B0503030403020204" pitchFamily="34" charset="0"/>
                <a:ea typeface="Source Sans Pro" panose="020B0503030403020204" pitchFamily="34" charset="0"/>
              </a:endParaRPr>
            </a:p>
          </p:txBody>
        </p:sp>
        <p:sp>
          <p:nvSpPr>
            <p:cNvPr id="27" name="Rectangle 26"/>
            <p:cNvSpPr/>
            <p:nvPr/>
          </p:nvSpPr>
          <p:spPr>
            <a:xfrm>
              <a:off x="4876728" y="1912100"/>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latin typeface="Source Sans Pro" panose="020B0503030403020204" pitchFamily="34" charset="0"/>
                  <a:ea typeface="Source Sans Pro" panose="020B0503030403020204" pitchFamily="34" charset="0"/>
                </a:rPr>
                <a:t>Building a sustainable network</a:t>
              </a:r>
              <a:endParaRPr lang="en-NZ" sz="1200" b="1" dirty="0">
                <a:solidFill>
                  <a:schemeClr val="tx1"/>
                </a:solidFill>
                <a:latin typeface="Source Sans Pro" panose="020B0503030403020204" pitchFamily="34" charset="0"/>
                <a:ea typeface="Source Sans Pro" panose="020B0503030403020204" pitchFamily="34" charset="0"/>
              </a:endParaRPr>
            </a:p>
          </p:txBody>
        </p:sp>
        <p:sp>
          <p:nvSpPr>
            <p:cNvPr id="29" name="Rectangle 28"/>
            <p:cNvSpPr/>
            <p:nvPr/>
          </p:nvSpPr>
          <p:spPr>
            <a:xfrm>
              <a:off x="4865737" y="2429062"/>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latin typeface="Source Sans Pro" panose="020B0503030403020204" pitchFamily="34" charset="0"/>
                  <a:ea typeface="Source Sans Pro" panose="020B0503030403020204" pitchFamily="34" charset="0"/>
                </a:rPr>
                <a:t>Curating our knowledge and experience</a:t>
              </a:r>
              <a:endParaRPr lang="en-NZ" sz="1200" b="1" dirty="0">
                <a:solidFill>
                  <a:schemeClr val="tx1"/>
                </a:solidFill>
                <a:latin typeface="Source Sans Pro" panose="020B0503030403020204" pitchFamily="34" charset="0"/>
                <a:ea typeface="Source Sans Pro" panose="020B0503030403020204" pitchFamily="34" charset="0"/>
              </a:endParaRPr>
            </a:p>
          </p:txBody>
        </p:sp>
      </p:grpSp>
      <p:cxnSp>
        <p:nvCxnSpPr>
          <p:cNvPr id="35" name="Elbow Connector 21"/>
          <p:cNvCxnSpPr>
            <a:stCxn id="16" idx="1"/>
            <a:endCxn id="4" idx="3"/>
          </p:cNvCxnSpPr>
          <p:nvPr/>
        </p:nvCxnSpPr>
        <p:spPr>
          <a:xfrm flipH="1">
            <a:off x="2182483" y="3075957"/>
            <a:ext cx="1696166" cy="2054543"/>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Elbow Connector 21"/>
          <p:cNvCxnSpPr>
            <a:stCxn id="17" idx="1"/>
            <a:endCxn id="5" idx="3"/>
          </p:cNvCxnSpPr>
          <p:nvPr/>
        </p:nvCxnSpPr>
        <p:spPr>
          <a:xfrm flipH="1" flipV="1">
            <a:off x="2182483" y="2604014"/>
            <a:ext cx="1696166" cy="1058273"/>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Elbow Connector 21"/>
          <p:cNvCxnSpPr>
            <a:stCxn id="17" idx="1"/>
            <a:endCxn id="6" idx="3"/>
          </p:cNvCxnSpPr>
          <p:nvPr/>
        </p:nvCxnSpPr>
        <p:spPr>
          <a:xfrm flipH="1" flipV="1">
            <a:off x="2182483" y="3446176"/>
            <a:ext cx="1696166" cy="216111"/>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Elbow Connector 21"/>
          <p:cNvCxnSpPr>
            <a:stCxn id="17" idx="1"/>
            <a:endCxn id="4" idx="3"/>
          </p:cNvCxnSpPr>
          <p:nvPr/>
        </p:nvCxnSpPr>
        <p:spPr>
          <a:xfrm flipH="1">
            <a:off x="2182483" y="3662287"/>
            <a:ext cx="1696166" cy="1468213"/>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Elbow Connector 21"/>
          <p:cNvCxnSpPr>
            <a:stCxn id="18" idx="1"/>
            <a:endCxn id="5" idx="3"/>
          </p:cNvCxnSpPr>
          <p:nvPr/>
        </p:nvCxnSpPr>
        <p:spPr>
          <a:xfrm flipH="1" flipV="1">
            <a:off x="2182483" y="2604014"/>
            <a:ext cx="1696166" cy="1627257"/>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Elbow Connector 21"/>
          <p:cNvCxnSpPr>
            <a:stCxn id="18" idx="1"/>
            <a:endCxn id="8" idx="3"/>
          </p:cNvCxnSpPr>
          <p:nvPr/>
        </p:nvCxnSpPr>
        <p:spPr>
          <a:xfrm flipH="1" flipV="1">
            <a:off x="2182483" y="1761852"/>
            <a:ext cx="1696166" cy="2469419"/>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4" name="Elbow Connector 21"/>
          <p:cNvCxnSpPr>
            <a:stCxn id="18" idx="1"/>
            <a:endCxn id="6" idx="3"/>
          </p:cNvCxnSpPr>
          <p:nvPr/>
        </p:nvCxnSpPr>
        <p:spPr>
          <a:xfrm flipH="1" flipV="1">
            <a:off x="2182483" y="3446176"/>
            <a:ext cx="1696166" cy="785095"/>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21"/>
          <p:cNvCxnSpPr>
            <a:stCxn id="18" idx="1"/>
            <a:endCxn id="7" idx="3"/>
          </p:cNvCxnSpPr>
          <p:nvPr/>
        </p:nvCxnSpPr>
        <p:spPr>
          <a:xfrm flipH="1">
            <a:off x="2182483" y="4231271"/>
            <a:ext cx="1696166" cy="57067"/>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0" name="Elbow Connector 21"/>
          <p:cNvCxnSpPr>
            <a:stCxn id="18" idx="1"/>
            <a:endCxn id="4" idx="3"/>
          </p:cNvCxnSpPr>
          <p:nvPr/>
        </p:nvCxnSpPr>
        <p:spPr>
          <a:xfrm flipH="1">
            <a:off x="2182483" y="4231271"/>
            <a:ext cx="1696166" cy="899229"/>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Elbow Connector 21"/>
          <p:cNvCxnSpPr>
            <a:stCxn id="19" idx="1"/>
            <a:endCxn id="4" idx="3"/>
          </p:cNvCxnSpPr>
          <p:nvPr/>
        </p:nvCxnSpPr>
        <p:spPr>
          <a:xfrm flipH="1">
            <a:off x="2182483" y="4842867"/>
            <a:ext cx="1696166" cy="287633"/>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Elbow Connector 21"/>
          <p:cNvCxnSpPr>
            <a:stCxn id="19" idx="1"/>
            <a:endCxn id="7" idx="3"/>
          </p:cNvCxnSpPr>
          <p:nvPr/>
        </p:nvCxnSpPr>
        <p:spPr>
          <a:xfrm flipH="1" flipV="1">
            <a:off x="2182483" y="4288338"/>
            <a:ext cx="1696166" cy="554529"/>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Elbow Connector 21"/>
          <p:cNvCxnSpPr>
            <a:stCxn id="19" idx="1"/>
            <a:endCxn id="6" idx="3"/>
          </p:cNvCxnSpPr>
          <p:nvPr/>
        </p:nvCxnSpPr>
        <p:spPr>
          <a:xfrm flipH="1" flipV="1">
            <a:off x="2182483" y="3446176"/>
            <a:ext cx="1696166" cy="1396691"/>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Elbow Connector 21"/>
          <p:cNvCxnSpPr>
            <a:stCxn id="19" idx="1"/>
            <a:endCxn id="5" idx="3"/>
          </p:cNvCxnSpPr>
          <p:nvPr/>
        </p:nvCxnSpPr>
        <p:spPr>
          <a:xfrm flipH="1" flipV="1">
            <a:off x="2182483" y="2604014"/>
            <a:ext cx="1696166" cy="2238853"/>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451695" y="1389512"/>
            <a:ext cx="965800" cy="1944216"/>
          </a:xfrm>
          <a:prstGeom prst="rect">
            <a:avLst/>
          </a:prstGeom>
          <a:solidFill>
            <a:schemeClr val="bg1">
              <a:lumMod val="6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a:latin typeface="Source Sans Pro" panose="020B0503030403020204" pitchFamily="34" charset="0"/>
                <a:ea typeface="Source Sans Pro" panose="020B0503030403020204" pitchFamily="34" charset="0"/>
              </a:rPr>
              <a:t>People</a:t>
            </a:r>
          </a:p>
        </p:txBody>
      </p:sp>
      <p:sp>
        <p:nvSpPr>
          <p:cNvPr id="11" name="Rectangle 10"/>
          <p:cNvSpPr/>
          <p:nvPr/>
        </p:nvSpPr>
        <p:spPr>
          <a:xfrm>
            <a:off x="2451695" y="3543517"/>
            <a:ext cx="965800" cy="1944216"/>
          </a:xfrm>
          <a:prstGeom prst="rect">
            <a:avLst/>
          </a:prstGeom>
          <a:solidFill>
            <a:schemeClr val="bg1">
              <a:lumMod val="6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a:latin typeface="Source Sans Pro" panose="020B0503030403020204" pitchFamily="34" charset="0"/>
                <a:ea typeface="Source Sans Pro" panose="020B0503030403020204" pitchFamily="34" charset="0"/>
              </a:rPr>
              <a:t>Technology</a:t>
            </a:r>
          </a:p>
        </p:txBody>
      </p:sp>
      <p:pic>
        <p:nvPicPr>
          <p:cNvPr id="76" name="Picture 75"/>
          <p:cNvPicPr>
            <a:picLocks noChangeAspect="1"/>
          </p:cNvPicPr>
          <p:nvPr/>
        </p:nvPicPr>
        <p:blipFill rotWithShape="1">
          <a:blip r:embed="rId2" cstate="print">
            <a:extLst>
              <a:ext uri="{28A0092B-C50C-407E-A947-70E740481C1C}">
                <a14:useLocalDpi xmlns:a14="http://schemas.microsoft.com/office/drawing/2010/main" val="0"/>
              </a:ext>
            </a:extLst>
          </a:blip>
          <a:srcRect l="12400" t="12400" r="12400" b="12400"/>
          <a:stretch/>
        </p:blipFill>
        <p:spPr>
          <a:xfrm>
            <a:off x="367320" y="1805822"/>
            <a:ext cx="326295" cy="326295"/>
          </a:xfrm>
          <a:prstGeom prst="rect">
            <a:avLst/>
          </a:prstGeom>
        </p:spPr>
      </p:pic>
      <p:pic>
        <p:nvPicPr>
          <p:cNvPr id="77" name="Picture 76"/>
          <p:cNvPicPr>
            <a:picLocks noChangeAspect="1"/>
          </p:cNvPicPr>
          <p:nvPr/>
        </p:nvPicPr>
        <p:blipFill rotWithShape="1">
          <a:blip r:embed="rId3" cstate="print">
            <a:extLst>
              <a:ext uri="{28A0092B-C50C-407E-A947-70E740481C1C}">
                <a14:useLocalDpi xmlns:a14="http://schemas.microsoft.com/office/drawing/2010/main" val="0"/>
              </a:ext>
            </a:extLst>
          </a:blip>
          <a:srcRect l="12400" t="12400" r="12400" b="12400"/>
          <a:stretch/>
        </p:blipFill>
        <p:spPr>
          <a:xfrm>
            <a:off x="367320" y="1406022"/>
            <a:ext cx="316624" cy="316624"/>
          </a:xfrm>
          <a:prstGeom prst="rect">
            <a:avLst/>
          </a:prstGeom>
        </p:spPr>
      </p:pic>
      <p:pic>
        <p:nvPicPr>
          <p:cNvPr id="78" name="Picture 77"/>
          <p:cNvPicPr>
            <a:picLocks noChangeAspect="1"/>
          </p:cNvPicPr>
          <p:nvPr/>
        </p:nvPicPr>
        <p:blipFill rotWithShape="1">
          <a:blip r:embed="rId4" cstate="print">
            <a:extLst>
              <a:ext uri="{28A0092B-C50C-407E-A947-70E740481C1C}">
                <a14:useLocalDpi xmlns:a14="http://schemas.microsoft.com/office/drawing/2010/main" val="0"/>
              </a:ext>
            </a:extLst>
          </a:blip>
          <a:srcRect l="12400" t="12400" r="12400" b="12400"/>
          <a:stretch/>
        </p:blipFill>
        <p:spPr>
          <a:xfrm>
            <a:off x="367320" y="2460863"/>
            <a:ext cx="326295" cy="326295"/>
          </a:xfrm>
          <a:prstGeom prst="rect">
            <a:avLst/>
          </a:prstGeom>
        </p:spPr>
      </p:pic>
      <p:pic>
        <p:nvPicPr>
          <p:cNvPr id="79" name="Picture 78"/>
          <p:cNvPicPr>
            <a:picLocks noChangeAspect="1"/>
          </p:cNvPicPr>
          <p:nvPr/>
        </p:nvPicPr>
        <p:blipFill rotWithShape="1">
          <a:blip r:embed="rId5" cstate="print">
            <a:extLst>
              <a:ext uri="{28A0092B-C50C-407E-A947-70E740481C1C}">
                <a14:useLocalDpi xmlns:a14="http://schemas.microsoft.com/office/drawing/2010/main" val="0"/>
              </a:ext>
            </a:extLst>
          </a:blip>
          <a:srcRect l="12400" t="12400" r="12400" b="12400"/>
          <a:stretch/>
        </p:blipFill>
        <p:spPr>
          <a:xfrm>
            <a:off x="370696" y="3468961"/>
            <a:ext cx="331452" cy="331452"/>
          </a:xfrm>
          <a:prstGeom prst="rect">
            <a:avLst/>
          </a:prstGeom>
        </p:spPr>
      </p:pic>
      <p:pic>
        <p:nvPicPr>
          <p:cNvPr id="80" name="Picture 79"/>
          <p:cNvPicPr>
            <a:picLocks noChangeAspect="1"/>
          </p:cNvPicPr>
          <p:nvPr/>
        </p:nvPicPr>
        <p:blipFill rotWithShape="1">
          <a:blip r:embed="rId6" cstate="print">
            <a:extLst>
              <a:ext uri="{28A0092B-C50C-407E-A947-70E740481C1C}">
                <a14:useLocalDpi xmlns:a14="http://schemas.microsoft.com/office/drawing/2010/main" val="0"/>
              </a:ext>
            </a:extLst>
          </a:blip>
          <a:srcRect l="12400" t="12400" r="12400" b="12400"/>
          <a:stretch/>
        </p:blipFill>
        <p:spPr>
          <a:xfrm>
            <a:off x="370696" y="3085632"/>
            <a:ext cx="334003" cy="334003"/>
          </a:xfrm>
          <a:prstGeom prst="rect">
            <a:avLst/>
          </a:prstGeom>
        </p:spPr>
      </p:pic>
      <p:pic>
        <p:nvPicPr>
          <p:cNvPr id="81" name="Picture 80"/>
          <p:cNvPicPr>
            <a:picLocks noChangeAspect="1"/>
          </p:cNvPicPr>
          <p:nvPr/>
        </p:nvPicPr>
        <p:blipFill rotWithShape="1">
          <a:blip r:embed="rId7" cstate="print">
            <a:extLst>
              <a:ext uri="{28A0092B-C50C-407E-A947-70E740481C1C}">
                <a14:useLocalDpi xmlns:a14="http://schemas.microsoft.com/office/drawing/2010/main" val="0"/>
              </a:ext>
            </a:extLst>
          </a:blip>
          <a:srcRect l="12400" t="12400" r="12400" b="12400"/>
          <a:stretch/>
        </p:blipFill>
        <p:spPr>
          <a:xfrm>
            <a:off x="370696" y="4098887"/>
            <a:ext cx="334003" cy="334003"/>
          </a:xfrm>
          <a:prstGeom prst="rect">
            <a:avLst/>
          </a:prstGeom>
        </p:spPr>
      </p:pic>
      <p:grpSp>
        <p:nvGrpSpPr>
          <p:cNvPr id="2" name="Group 1"/>
          <p:cNvGrpSpPr/>
          <p:nvPr/>
        </p:nvGrpSpPr>
        <p:grpSpPr>
          <a:xfrm>
            <a:off x="367320" y="4743836"/>
            <a:ext cx="352916" cy="854707"/>
            <a:chOff x="538924" y="4752265"/>
            <a:chExt cx="219280" cy="670540"/>
          </a:xfrm>
        </p:grpSpPr>
        <p:pic>
          <p:nvPicPr>
            <p:cNvPr id="82" name="Picture 81"/>
            <p:cNvPicPr>
              <a:picLocks noChangeAspect="1"/>
            </p:cNvPicPr>
            <p:nvPr/>
          </p:nvPicPr>
          <p:blipFill rotWithShape="1">
            <a:blip r:embed="rId8" cstate="print">
              <a:extLst>
                <a:ext uri="{28A0092B-C50C-407E-A947-70E740481C1C}">
                  <a14:useLocalDpi xmlns:a14="http://schemas.microsoft.com/office/drawing/2010/main" val="0"/>
                </a:ext>
              </a:extLst>
            </a:blip>
            <a:srcRect l="12400" t="12400" r="12400" b="12400"/>
            <a:stretch/>
          </p:blipFill>
          <p:spPr>
            <a:xfrm>
              <a:off x="538925" y="4752265"/>
              <a:ext cx="219279" cy="219279"/>
            </a:xfrm>
            <a:prstGeom prst="rect">
              <a:avLst/>
            </a:prstGeom>
          </p:spPr>
        </p:pic>
        <p:pic>
          <p:nvPicPr>
            <p:cNvPr id="83" name="Picture 82"/>
            <p:cNvPicPr>
              <a:picLocks noChangeAspect="1"/>
            </p:cNvPicPr>
            <p:nvPr/>
          </p:nvPicPr>
          <p:blipFill rotWithShape="1">
            <a:blip r:embed="rId9" cstate="print">
              <a:extLst>
                <a:ext uri="{28A0092B-C50C-407E-A947-70E740481C1C}">
                  <a14:useLocalDpi xmlns:a14="http://schemas.microsoft.com/office/drawing/2010/main" val="0"/>
                </a:ext>
              </a:extLst>
            </a:blip>
            <a:srcRect l="12400" t="12400" r="12400" b="12400"/>
            <a:stretch/>
          </p:blipFill>
          <p:spPr>
            <a:xfrm>
              <a:off x="538925" y="5203526"/>
              <a:ext cx="219279" cy="219279"/>
            </a:xfrm>
            <a:prstGeom prst="rect">
              <a:avLst/>
            </a:prstGeom>
          </p:spPr>
        </p:pic>
        <p:pic>
          <p:nvPicPr>
            <p:cNvPr id="84" name="Picture 83"/>
            <p:cNvPicPr>
              <a:picLocks noChangeAspect="1"/>
            </p:cNvPicPr>
            <p:nvPr/>
          </p:nvPicPr>
          <p:blipFill rotWithShape="1">
            <a:blip r:embed="rId10" cstate="print">
              <a:extLst>
                <a:ext uri="{28A0092B-C50C-407E-A947-70E740481C1C}">
                  <a14:useLocalDpi xmlns:a14="http://schemas.microsoft.com/office/drawing/2010/main" val="0"/>
                </a:ext>
              </a:extLst>
            </a:blip>
            <a:srcRect l="12400" t="12400" r="12400" b="12400"/>
            <a:stretch/>
          </p:blipFill>
          <p:spPr>
            <a:xfrm>
              <a:off x="538924" y="4977666"/>
              <a:ext cx="219279" cy="219279"/>
            </a:xfrm>
            <a:prstGeom prst="rect">
              <a:avLst/>
            </a:prstGeom>
          </p:spPr>
        </p:pic>
      </p:grpSp>
      <p:sp>
        <p:nvSpPr>
          <p:cNvPr id="53" name="Rectangle 52"/>
          <p:cNvSpPr/>
          <p:nvPr/>
        </p:nvSpPr>
        <p:spPr>
          <a:xfrm>
            <a:off x="6353787" y="1240416"/>
            <a:ext cx="2471248" cy="260160"/>
          </a:xfrm>
          <a:prstGeom prst="rect">
            <a:avLst/>
          </a:prstGeom>
          <a:noFill/>
          <a:ln w="25400" cap="flat" cmpd="sng" algn="ctr">
            <a:noFill/>
            <a:prstDash val="solid"/>
          </a:ln>
          <a:effectLst>
            <a:outerShdw dist="38100" dir="5400000" algn="t" rotWithShape="0">
              <a:srgbClr val="999683">
                <a:alpha val="20000"/>
              </a:srgbClr>
            </a:outerShdw>
          </a:effectLst>
        </p:spPr>
        <p:txBody>
          <a:bodyPr rtlCol="0" anchor="ct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en-NZ" sz="1200" b="1" i="1" u="none" strike="noStrike" kern="0" cap="none" spc="0" normalizeH="0" baseline="0" noProof="0" dirty="0">
                <a:ln>
                  <a:noFill/>
                </a:ln>
                <a:effectLst/>
                <a:uLnTx/>
                <a:uFillTx/>
                <a:latin typeface="Microsoft New Tai Lue"/>
                <a:ea typeface="+mn-ea"/>
                <a:cs typeface="+mn-cs"/>
              </a:rPr>
              <a:t>What this </a:t>
            </a:r>
            <a:r>
              <a:rPr kumimoji="0" lang="en-NZ" sz="1200" b="1" i="1" u="none" strike="noStrike" kern="0" cap="none" spc="0" normalizeH="0" baseline="0" noProof="0" dirty="0" smtClean="0">
                <a:ln>
                  <a:noFill/>
                </a:ln>
                <a:effectLst/>
                <a:uLnTx/>
                <a:uFillTx/>
                <a:latin typeface="Microsoft New Tai Lue"/>
                <a:ea typeface="+mn-ea"/>
                <a:cs typeface="+mn-cs"/>
              </a:rPr>
              <a:t>could like </a:t>
            </a:r>
            <a:r>
              <a:rPr kumimoji="0" lang="en-NZ" sz="1200" b="1" i="1" u="none" strike="noStrike" kern="0" cap="none" spc="0" normalizeH="0" baseline="0" noProof="0" dirty="0">
                <a:ln>
                  <a:noFill/>
                </a:ln>
                <a:effectLst/>
                <a:uLnTx/>
                <a:uFillTx/>
                <a:latin typeface="Microsoft New Tai Lue"/>
                <a:ea typeface="+mn-ea"/>
                <a:cs typeface="+mn-cs"/>
              </a:rPr>
              <a:t>in practice</a:t>
            </a:r>
            <a:endParaRPr kumimoji="0" lang="en-US" sz="1200" b="1" i="1" u="none" strike="noStrike" kern="0" cap="none" spc="0" normalizeH="0" baseline="0" noProof="0" dirty="0">
              <a:ln>
                <a:noFill/>
              </a:ln>
              <a:effectLst/>
              <a:uLnTx/>
              <a:uFillTx/>
              <a:latin typeface="Microsoft New Tai Lue"/>
              <a:ea typeface="+mn-ea"/>
              <a:cs typeface="+mn-cs"/>
            </a:endParaRPr>
          </a:p>
        </p:txBody>
      </p:sp>
      <p:sp>
        <p:nvSpPr>
          <p:cNvPr id="55" name="Rectangle 54"/>
          <p:cNvSpPr/>
          <p:nvPr/>
        </p:nvSpPr>
        <p:spPr>
          <a:xfrm>
            <a:off x="6539035" y="1835593"/>
            <a:ext cx="2286000" cy="288000"/>
          </a:xfrm>
          <a:prstGeom prst="rect">
            <a:avLst/>
          </a:prstGeom>
          <a:solidFill>
            <a:srgbClr val="3C3D3E">
              <a:lumMod val="20000"/>
              <a:lumOff val="80000"/>
            </a:srgbClr>
          </a:solidFill>
          <a:ln w="6350" cap="flat" cmpd="sng" algn="ctr">
            <a:noFill/>
            <a:prstDash val="solid"/>
          </a:ln>
          <a:effectLst/>
        </p:spPr>
        <p:txBody>
          <a:bodyPr rtlCol="0" anchor="ctr"/>
          <a:lstStyle/>
          <a:p>
            <a:pPr marL="0" marR="0" lvl="0" indent="0" algn="ctr" defTabSz="914400" eaLnBrk="1" fontAlgn="auto" latinLnBrk="0" hangingPunct="1">
              <a:lnSpc>
                <a:spcPct val="95000"/>
              </a:lnSpc>
              <a:spcBef>
                <a:spcPts val="0"/>
              </a:spcBef>
              <a:spcAft>
                <a:spcPts val="0"/>
              </a:spcAft>
              <a:buClrTx/>
              <a:buSzTx/>
              <a:buFontTx/>
              <a:buNone/>
              <a:tabLst/>
              <a:defRPr/>
            </a:pPr>
            <a:r>
              <a:rPr lang="en-US" sz="1000" i="1" kern="0" dirty="0" smtClean="0">
                <a:solidFill>
                  <a:srgbClr val="3C3D3E"/>
                </a:solidFill>
                <a:latin typeface="Microsoft New Tai Lue"/>
              </a:rPr>
              <a:t>Engagements have purpose</a:t>
            </a:r>
            <a:endParaRPr kumimoji="0" lang="en-US" sz="1000" b="0" i="1" u="none" strike="noStrike" kern="0" cap="none" spc="0" normalizeH="0" baseline="0" noProof="0" dirty="0">
              <a:ln>
                <a:noFill/>
              </a:ln>
              <a:solidFill>
                <a:srgbClr val="3C3D3E"/>
              </a:solidFill>
              <a:effectLst/>
              <a:uLnTx/>
              <a:uFillTx/>
              <a:latin typeface="Microsoft New Tai Lue"/>
              <a:ea typeface="+mn-ea"/>
              <a:cs typeface="+mn-cs"/>
            </a:endParaRPr>
          </a:p>
        </p:txBody>
      </p:sp>
      <p:sp>
        <p:nvSpPr>
          <p:cNvPr id="56" name="Rectangle 55"/>
          <p:cNvSpPr/>
          <p:nvPr/>
        </p:nvSpPr>
        <p:spPr>
          <a:xfrm>
            <a:off x="6539035" y="3595560"/>
            <a:ext cx="2286000" cy="288000"/>
          </a:xfrm>
          <a:prstGeom prst="rect">
            <a:avLst/>
          </a:prstGeom>
          <a:solidFill>
            <a:srgbClr val="3C3D3E">
              <a:lumMod val="20000"/>
              <a:lumOff val="80000"/>
            </a:srgbClr>
          </a:solidFill>
          <a:ln w="6350" cap="flat" cmpd="sng" algn="ctr">
            <a:noFill/>
            <a:prstDash val="solid"/>
          </a:ln>
          <a:effectLst/>
        </p:spPr>
        <p:txBody>
          <a:bodyPr rtlCol="0" anchor="ct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en-US" sz="1000" b="0" i="1" u="none" strike="noStrike" kern="0" cap="none" spc="0" normalizeH="0" baseline="0" noProof="0" dirty="0" smtClean="0">
                <a:ln>
                  <a:noFill/>
                </a:ln>
                <a:solidFill>
                  <a:srgbClr val="3C3D3E"/>
                </a:solidFill>
                <a:effectLst/>
                <a:uLnTx/>
                <a:uFillTx/>
                <a:latin typeface="Microsoft New Tai Lue"/>
                <a:ea typeface="+mn-ea"/>
                <a:cs typeface="+mn-cs"/>
              </a:rPr>
              <a:t>The service model is clear and deliberate</a:t>
            </a:r>
            <a:endParaRPr kumimoji="0" lang="en-US" sz="1000" b="0" i="1" u="none" strike="noStrike" kern="0" cap="none" spc="0" normalizeH="0" baseline="0" noProof="0" dirty="0">
              <a:ln>
                <a:noFill/>
              </a:ln>
              <a:solidFill>
                <a:srgbClr val="3C3D3E"/>
              </a:solidFill>
              <a:effectLst/>
              <a:uLnTx/>
              <a:uFillTx/>
              <a:latin typeface="Microsoft New Tai Lue"/>
              <a:ea typeface="+mn-ea"/>
              <a:cs typeface="+mn-cs"/>
            </a:endParaRPr>
          </a:p>
        </p:txBody>
      </p:sp>
      <p:sp>
        <p:nvSpPr>
          <p:cNvPr id="58" name="Rectangle 57"/>
          <p:cNvSpPr/>
          <p:nvPr/>
        </p:nvSpPr>
        <p:spPr>
          <a:xfrm>
            <a:off x="6539035" y="2955775"/>
            <a:ext cx="2286000" cy="288000"/>
          </a:xfrm>
          <a:prstGeom prst="rect">
            <a:avLst/>
          </a:prstGeom>
          <a:solidFill>
            <a:srgbClr val="3C3D3E">
              <a:lumMod val="20000"/>
              <a:lumOff val="80000"/>
            </a:srgbClr>
          </a:solidFill>
          <a:ln w="6350" cap="flat" cmpd="sng" algn="ctr">
            <a:noFill/>
            <a:prstDash val="solid"/>
          </a:ln>
          <a:effectLst/>
        </p:spPr>
        <p:txBody>
          <a:bodyPr rtlCol="0" anchor="ctr"/>
          <a:lstStyle/>
          <a:p>
            <a:pPr marL="0" marR="0" lvl="0" indent="0" algn="ctr" defTabSz="914400" eaLnBrk="1" fontAlgn="auto" latinLnBrk="0" hangingPunct="1">
              <a:lnSpc>
                <a:spcPct val="95000"/>
              </a:lnSpc>
              <a:spcBef>
                <a:spcPts val="0"/>
              </a:spcBef>
              <a:spcAft>
                <a:spcPts val="0"/>
              </a:spcAft>
              <a:buClrTx/>
              <a:buSzTx/>
              <a:buFontTx/>
              <a:buNone/>
              <a:tabLst/>
              <a:defRPr/>
            </a:pPr>
            <a:r>
              <a:rPr lang="en-US" sz="1000" i="1" kern="0" dirty="0" smtClean="0">
                <a:solidFill>
                  <a:srgbClr val="3C3D3E"/>
                </a:solidFill>
                <a:latin typeface="Microsoft New Tai Lue"/>
              </a:rPr>
              <a:t>Understanding of technology’s </a:t>
            </a:r>
            <a:r>
              <a:rPr lang="en-US" sz="1000" i="1" kern="0" smtClean="0">
                <a:solidFill>
                  <a:srgbClr val="3C3D3E"/>
                </a:solidFill>
                <a:latin typeface="Microsoft New Tai Lue"/>
              </a:rPr>
              <a:t>current capabilities</a:t>
            </a:r>
            <a:endParaRPr kumimoji="0" lang="en-US" sz="1000" b="0" i="1" u="none" strike="noStrike" kern="0" cap="none" spc="0" normalizeH="0" baseline="0" noProof="0" dirty="0">
              <a:ln>
                <a:noFill/>
              </a:ln>
              <a:solidFill>
                <a:srgbClr val="3C3D3E"/>
              </a:solidFill>
              <a:effectLst/>
              <a:uLnTx/>
              <a:uFillTx/>
              <a:latin typeface="Microsoft New Tai Lue"/>
              <a:ea typeface="+mn-ea"/>
              <a:cs typeface="+mn-cs"/>
            </a:endParaRPr>
          </a:p>
        </p:txBody>
      </p:sp>
      <p:sp>
        <p:nvSpPr>
          <p:cNvPr id="59" name="Rectangle 58"/>
          <p:cNvSpPr/>
          <p:nvPr/>
        </p:nvSpPr>
        <p:spPr>
          <a:xfrm>
            <a:off x="6539035" y="4595588"/>
            <a:ext cx="2286000" cy="288000"/>
          </a:xfrm>
          <a:prstGeom prst="rect">
            <a:avLst/>
          </a:prstGeom>
          <a:solidFill>
            <a:srgbClr val="3C3D3E">
              <a:lumMod val="20000"/>
              <a:lumOff val="80000"/>
            </a:srgbClr>
          </a:solidFill>
          <a:ln w="6350" cap="flat" cmpd="sng" algn="ctr">
            <a:noFill/>
            <a:prstDash val="solid"/>
          </a:ln>
          <a:effectLst/>
        </p:spPr>
        <p:txBody>
          <a:bodyPr rtlCol="0" anchor="ctr"/>
          <a:lstStyle/>
          <a:p>
            <a:pPr marL="0" marR="0" lvl="0" indent="0" algn="ctr" defTabSz="914400" eaLnBrk="1" fontAlgn="auto" latinLnBrk="0" hangingPunct="1">
              <a:lnSpc>
                <a:spcPct val="95000"/>
              </a:lnSpc>
              <a:spcBef>
                <a:spcPts val="0"/>
              </a:spcBef>
              <a:spcAft>
                <a:spcPts val="0"/>
              </a:spcAft>
              <a:buClrTx/>
              <a:buSzTx/>
              <a:buFontTx/>
              <a:buNone/>
              <a:tabLst/>
              <a:defRPr/>
            </a:pPr>
            <a:r>
              <a:rPr lang="en-US" sz="1000" i="1" kern="0" dirty="0" smtClean="0">
                <a:solidFill>
                  <a:srgbClr val="3C3D3E"/>
                </a:solidFill>
                <a:latin typeface="Microsoft New Tai Lue"/>
              </a:rPr>
              <a:t>Opportunities can be taken </a:t>
            </a:r>
            <a:endParaRPr kumimoji="0" lang="en-US" sz="1000" b="0" i="1" u="none" strike="noStrike" kern="0" cap="none" spc="0" normalizeH="0" baseline="0" noProof="0" dirty="0">
              <a:ln>
                <a:noFill/>
              </a:ln>
              <a:solidFill>
                <a:srgbClr val="3C3D3E"/>
              </a:solidFill>
              <a:effectLst/>
              <a:uLnTx/>
              <a:uFillTx/>
              <a:latin typeface="Microsoft New Tai Lue"/>
              <a:ea typeface="+mn-ea"/>
              <a:cs typeface="+mn-cs"/>
            </a:endParaRPr>
          </a:p>
        </p:txBody>
      </p:sp>
      <p:sp>
        <p:nvSpPr>
          <p:cNvPr id="61" name="Rectangle 60"/>
          <p:cNvSpPr/>
          <p:nvPr/>
        </p:nvSpPr>
        <p:spPr>
          <a:xfrm>
            <a:off x="6539035" y="4075957"/>
            <a:ext cx="2286000" cy="288000"/>
          </a:xfrm>
          <a:prstGeom prst="rect">
            <a:avLst/>
          </a:prstGeom>
          <a:solidFill>
            <a:srgbClr val="3C3D3E">
              <a:lumMod val="20000"/>
              <a:lumOff val="80000"/>
            </a:srgbClr>
          </a:solidFill>
          <a:ln w="6350" cap="flat" cmpd="sng" algn="ctr">
            <a:noFill/>
            <a:prstDash val="solid"/>
          </a:ln>
          <a:effectLst/>
        </p:spPr>
        <p:txBody>
          <a:bodyPr rtlCol="0" anchor="ct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en-US" sz="1000" b="0" i="1" u="none" strike="noStrike" kern="0" cap="none" spc="0" normalizeH="0" baseline="0" noProof="0" dirty="0" smtClean="0">
                <a:ln>
                  <a:noFill/>
                </a:ln>
                <a:solidFill>
                  <a:srgbClr val="3C3D3E"/>
                </a:solidFill>
                <a:effectLst/>
                <a:uLnTx/>
                <a:uFillTx/>
                <a:latin typeface="Microsoft New Tai Lue"/>
                <a:ea typeface="+mn-ea"/>
                <a:cs typeface="+mn-cs"/>
              </a:rPr>
              <a:t>Collective thinking around problems</a:t>
            </a:r>
            <a:endParaRPr kumimoji="0" lang="en-US" sz="1000" b="0" i="1" u="none" strike="noStrike" kern="0" cap="none" spc="0" normalizeH="0" baseline="0" noProof="0" dirty="0">
              <a:ln>
                <a:noFill/>
              </a:ln>
              <a:solidFill>
                <a:srgbClr val="3C3D3E"/>
              </a:solidFill>
              <a:effectLst/>
              <a:uLnTx/>
              <a:uFillTx/>
              <a:latin typeface="Microsoft New Tai Lue"/>
              <a:ea typeface="+mn-ea"/>
              <a:cs typeface="+mn-cs"/>
            </a:endParaRPr>
          </a:p>
        </p:txBody>
      </p:sp>
    </p:spTree>
    <p:extLst>
      <p:ext uri="{BB962C8B-B14F-4D97-AF65-F5344CB8AC3E}">
        <p14:creationId xmlns:p14="http://schemas.microsoft.com/office/powerpoint/2010/main" val="3368387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1412776"/>
            <a:ext cx="5760640"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smtClean="0">
                <a:latin typeface="Source Sans Pro" panose="020B0503030403020204" pitchFamily="34" charset="0"/>
                <a:ea typeface="Source Sans Pro" panose="020B0503030403020204" pitchFamily="34" charset="0"/>
              </a:rPr>
              <a:t>Jon Herries</a:t>
            </a:r>
          </a:p>
          <a:p>
            <a:r>
              <a:rPr lang="en-NZ" sz="1200" dirty="0" smtClean="0">
                <a:latin typeface="Source Sans Pro" panose="020B0503030403020204" pitchFamily="34" charset="0"/>
                <a:ea typeface="Source Sans Pro" panose="020B0503030403020204" pitchFamily="34" charset="0"/>
              </a:rPr>
              <a:t>Jon has recently returned to NZ from four years in Ireland where he was working in Healthcare and Technology consulting for EY. Previously Jon established the Integrated Care Collaborative for CCDHB and was involved in project management, technology development and analytics. He originally trained and practiced as a Physiotherapist</a:t>
            </a:r>
            <a:endParaRPr lang="en-NZ" sz="1200" dirty="0">
              <a:latin typeface="Source Sans Pro" panose="020B0503030403020204" pitchFamily="34" charset="0"/>
              <a:ea typeface="Source Sans Pro" panose="020B0503030403020204" pitchFamily="34" charset="0"/>
            </a:endParaRPr>
          </a:p>
        </p:txBody>
      </p:sp>
      <p:sp>
        <p:nvSpPr>
          <p:cNvPr id="5" name="Rectangle 4"/>
          <p:cNvSpPr/>
          <p:nvPr/>
        </p:nvSpPr>
        <p:spPr>
          <a:xfrm>
            <a:off x="2771800" y="2996952"/>
            <a:ext cx="5757918"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dirty="0" smtClean="0">
                <a:latin typeface="Source Sans Pro" panose="020B0503030403020204" pitchFamily="34" charset="0"/>
                <a:ea typeface="Source Sans Pro" panose="020B0503030403020204" pitchFamily="34" charset="0"/>
              </a:rPr>
              <a:t>Eileen </a:t>
            </a:r>
            <a:r>
              <a:rPr lang="en-NZ" sz="2000" b="1" dirty="0" err="1" smtClean="0">
                <a:latin typeface="Source Sans Pro" panose="020B0503030403020204" pitchFamily="34" charset="0"/>
                <a:ea typeface="Source Sans Pro" panose="020B0503030403020204" pitchFamily="34" charset="0"/>
              </a:rPr>
              <a:t>Duddy</a:t>
            </a:r>
            <a:endParaRPr lang="en-NZ" sz="2000" b="1" dirty="0" smtClean="0">
              <a:latin typeface="Source Sans Pro" panose="020B0503030403020204" pitchFamily="34" charset="0"/>
              <a:ea typeface="Source Sans Pro" panose="020B0503030403020204" pitchFamily="34" charset="0"/>
            </a:endParaRPr>
          </a:p>
          <a:p>
            <a:r>
              <a:rPr lang="en-NZ" sz="1100" dirty="0">
                <a:latin typeface="Source Sans Pro" panose="020B0503030403020204" pitchFamily="34" charset="0"/>
                <a:ea typeface="Source Sans Pro" panose="020B0503030403020204" pitchFamily="34" charset="0"/>
              </a:rPr>
              <a:t>Eileen has worked at the Ministry for the last 10 years where the majority of the time has been has been in an advisory capacity across IT strategy and investment. More recently working with DHBs and Treasury  during the Investor Confidence Rating (ICR) process gaining insight to asset management, P3M3 and benefits management. She comes from UK where she has worked across various organisations within the </a:t>
            </a:r>
            <a:r>
              <a:rPr lang="en-NZ" sz="1100" dirty="0" smtClean="0">
                <a:latin typeface="Source Sans Pro" panose="020B0503030403020204" pitchFamily="34" charset="0"/>
                <a:ea typeface="Source Sans Pro" panose="020B0503030403020204" pitchFamily="34" charset="0"/>
              </a:rPr>
              <a:t>NHS.</a:t>
            </a:r>
            <a:endParaRPr lang="en-NZ" sz="1100" dirty="0">
              <a:latin typeface="Source Sans Pro" panose="020B0503030403020204" pitchFamily="34" charset="0"/>
              <a:ea typeface="Source Sans Pro" panose="020B0503030403020204" pitchFamily="34" charset="0"/>
            </a:endParaRPr>
          </a:p>
        </p:txBody>
      </p:sp>
      <p:sp>
        <p:nvSpPr>
          <p:cNvPr id="6" name="Rectangle 5"/>
          <p:cNvSpPr/>
          <p:nvPr/>
        </p:nvSpPr>
        <p:spPr>
          <a:xfrm>
            <a:off x="2771800" y="4581128"/>
            <a:ext cx="5757918"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b="1" dirty="0" smtClean="0">
                <a:latin typeface="Source Sans Pro" panose="020B0503030403020204" pitchFamily="34" charset="0"/>
                <a:ea typeface="Source Sans Pro" panose="020B0503030403020204" pitchFamily="34" charset="0"/>
              </a:rPr>
              <a:t>Mary Crowe</a:t>
            </a:r>
          </a:p>
          <a:p>
            <a:r>
              <a:rPr lang="en-NZ" sz="1100" dirty="0">
                <a:latin typeface="Source Sans Pro" panose="020B0503030403020204" pitchFamily="34" charset="0"/>
                <a:ea typeface="Source Sans Pro" panose="020B0503030403020204" pitchFamily="34" charset="0"/>
              </a:rPr>
              <a:t>Mary joined the Emerging Health Technology team after six years as a Business Analyst within the Ministry, specialising in Immunisation IT systems. Prior to that she was based in Dunedin administrating agreements with Primary and Secondary health providers. She likes </a:t>
            </a:r>
            <a:r>
              <a:rPr lang="en-NZ" sz="1100" dirty="0" err="1">
                <a:latin typeface="Source Sans Pro" panose="020B0503030403020204" pitchFamily="34" charset="0"/>
                <a:ea typeface="Source Sans Pro" panose="020B0503030403020204" pitchFamily="34" charset="0"/>
              </a:rPr>
              <a:t>pina</a:t>
            </a:r>
            <a:r>
              <a:rPr lang="en-NZ" sz="1100" dirty="0">
                <a:latin typeface="Source Sans Pro" panose="020B0503030403020204" pitchFamily="34" charset="0"/>
                <a:ea typeface="Source Sans Pro" panose="020B0503030403020204" pitchFamily="34" charset="0"/>
              </a:rPr>
              <a:t> coladas and getting caught in the rain.</a:t>
            </a:r>
          </a:p>
          <a:p>
            <a:endParaRPr lang="en-NZ" sz="1100" dirty="0">
              <a:latin typeface="Source Sans Pro" panose="020B0503030403020204" pitchFamily="34" charset="0"/>
              <a:ea typeface="Source Sans Pro" panose="020B0503030403020204" pitchFamily="34" charset="0"/>
            </a:endParaRPr>
          </a:p>
        </p:txBody>
      </p:sp>
      <p:sp>
        <p:nvSpPr>
          <p:cNvPr id="8" name="Title 1"/>
          <p:cNvSpPr txBox="1">
            <a:spLocks/>
          </p:cNvSpPr>
          <p:nvPr/>
        </p:nvSpPr>
        <p:spPr>
          <a:xfrm>
            <a:off x="458107" y="-171400"/>
            <a:ext cx="8229600" cy="57606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NZ" sz="2000" b="1" kern="0" dirty="0">
              <a:solidFill>
                <a:schemeClr val="bg1"/>
              </a:solidFill>
            </a:endParaRPr>
          </a:p>
        </p:txBody>
      </p:sp>
      <p:pic>
        <p:nvPicPr>
          <p:cNvPr id="2" name="Picture 1"/>
          <p:cNvPicPr>
            <a:picLocks noChangeAspect="1"/>
          </p:cNvPicPr>
          <p:nvPr/>
        </p:nvPicPr>
        <p:blipFill rotWithShape="1">
          <a:blip r:embed="rId2"/>
          <a:srcRect l="16429" t="6951" r="20623" b="45805"/>
          <a:stretch/>
        </p:blipFill>
        <p:spPr>
          <a:xfrm>
            <a:off x="1090121" y="1412776"/>
            <a:ext cx="1368152" cy="1368000"/>
          </a:xfrm>
          <a:prstGeom prst="ellipse">
            <a:avLst/>
          </a:prstGeom>
        </p:spPr>
      </p:pic>
      <p:sp>
        <p:nvSpPr>
          <p:cNvPr id="3" name="Title 2"/>
          <p:cNvSpPr>
            <a:spLocks noGrp="1"/>
          </p:cNvSpPr>
          <p:nvPr>
            <p:ph type="title"/>
          </p:nvPr>
        </p:nvSpPr>
        <p:spPr/>
        <p:txBody>
          <a:bodyPr/>
          <a:lstStyle/>
          <a:p>
            <a:pPr>
              <a:tabLst>
                <a:tab pos="3494088" algn="l"/>
              </a:tabLst>
            </a:pPr>
            <a:r>
              <a:rPr lang="en-NZ" dirty="0"/>
              <a:t>Our People</a:t>
            </a:r>
            <a:br>
              <a:rPr lang="en-NZ" dirty="0"/>
            </a:br>
            <a:endParaRPr lang="en-NZ" dirty="0"/>
          </a:p>
        </p:txBody>
      </p:sp>
      <p:sp>
        <p:nvSpPr>
          <p:cNvPr id="11" name="TextBox 10"/>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pic>
        <p:nvPicPr>
          <p:cNvPr id="7" name="Picture 6"/>
          <p:cNvPicPr>
            <a:picLocks noChangeAspect="1"/>
          </p:cNvPicPr>
          <p:nvPr/>
        </p:nvPicPr>
        <p:blipFill>
          <a:blip r:embed="rId3"/>
          <a:stretch>
            <a:fillRect/>
          </a:stretch>
        </p:blipFill>
        <p:spPr>
          <a:xfrm>
            <a:off x="1039091" y="2990324"/>
            <a:ext cx="1470213" cy="1381408"/>
          </a:xfrm>
          <a:prstGeom prst="rect">
            <a:avLst/>
          </a:prstGeom>
        </p:spPr>
      </p:pic>
    </p:spTree>
    <p:extLst>
      <p:ext uri="{BB962C8B-B14F-4D97-AF65-F5344CB8AC3E}">
        <p14:creationId xmlns:p14="http://schemas.microsoft.com/office/powerpoint/2010/main" val="1451814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Measuring Success</a:t>
            </a:r>
            <a:endParaRPr lang="en-NZ" dirty="0"/>
          </a:p>
        </p:txBody>
      </p:sp>
      <p:grpSp>
        <p:nvGrpSpPr>
          <p:cNvPr id="2" name="Group 1"/>
          <p:cNvGrpSpPr/>
          <p:nvPr/>
        </p:nvGrpSpPr>
        <p:grpSpPr>
          <a:xfrm>
            <a:off x="695020" y="1692276"/>
            <a:ext cx="2088232" cy="4717233"/>
            <a:chOff x="827584" y="2352825"/>
            <a:chExt cx="2088232" cy="3104057"/>
          </a:xfrm>
        </p:grpSpPr>
        <p:sp>
          <p:nvSpPr>
            <p:cNvPr id="5" name="Rectangle 4"/>
            <p:cNvSpPr/>
            <p:nvPr/>
          </p:nvSpPr>
          <p:spPr>
            <a:xfrm>
              <a:off x="827584" y="2352825"/>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latin typeface="Source Sans Pro" panose="020B0503030403020204" pitchFamily="34" charset="0"/>
                  <a:ea typeface="Source Sans Pro" panose="020B0503030403020204" pitchFamily="34" charset="0"/>
                </a:rPr>
                <a:t>Building a sustainable network</a:t>
              </a:r>
              <a:endParaRPr lang="en-NZ" sz="1200" b="1" dirty="0">
                <a:solidFill>
                  <a:schemeClr val="tx1"/>
                </a:solidFill>
                <a:latin typeface="Source Sans Pro" panose="020B0503030403020204" pitchFamily="34" charset="0"/>
                <a:ea typeface="Source Sans Pro" panose="020B0503030403020204" pitchFamily="34" charset="0"/>
              </a:endParaRPr>
            </a:p>
          </p:txBody>
        </p:sp>
        <p:sp>
          <p:nvSpPr>
            <p:cNvPr id="6" name="Rectangle 5"/>
            <p:cNvSpPr/>
            <p:nvPr/>
          </p:nvSpPr>
          <p:spPr>
            <a:xfrm>
              <a:off x="827584" y="2869973"/>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latin typeface="Source Sans Pro" panose="020B0503030403020204" pitchFamily="34" charset="0"/>
                  <a:ea typeface="Source Sans Pro" panose="020B0503030403020204" pitchFamily="34" charset="0"/>
                </a:rPr>
                <a:t>Curating our knowledge and experience</a:t>
              </a:r>
              <a:endParaRPr lang="en-NZ" sz="1200" b="1" dirty="0">
                <a:solidFill>
                  <a:schemeClr val="tx1"/>
                </a:solidFill>
                <a:latin typeface="Source Sans Pro" panose="020B0503030403020204" pitchFamily="34" charset="0"/>
                <a:ea typeface="Source Sans Pro" panose="020B0503030403020204" pitchFamily="34" charset="0"/>
              </a:endParaRPr>
            </a:p>
          </p:txBody>
        </p:sp>
        <p:sp>
          <p:nvSpPr>
            <p:cNvPr id="8" name="Rectangle 7"/>
            <p:cNvSpPr/>
            <p:nvPr/>
          </p:nvSpPr>
          <p:spPr>
            <a:xfrm>
              <a:off x="827584" y="3392537"/>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latin typeface="Source Sans Pro" panose="020B0503030403020204" pitchFamily="34" charset="0"/>
                  <a:ea typeface="Source Sans Pro" panose="020B0503030403020204" pitchFamily="34" charset="0"/>
                </a:rPr>
                <a:t>Health Technology Literacy</a:t>
              </a:r>
              <a:endParaRPr lang="en-NZ" sz="1200" b="1" dirty="0">
                <a:solidFill>
                  <a:schemeClr val="tx1"/>
                </a:solidFill>
                <a:latin typeface="Source Sans Pro" panose="020B0503030403020204" pitchFamily="34" charset="0"/>
                <a:ea typeface="Source Sans Pro" panose="020B0503030403020204" pitchFamily="34" charset="0"/>
              </a:endParaRPr>
            </a:p>
          </p:txBody>
        </p:sp>
        <p:sp>
          <p:nvSpPr>
            <p:cNvPr id="9" name="Rectangle 8"/>
            <p:cNvSpPr/>
            <p:nvPr/>
          </p:nvSpPr>
          <p:spPr>
            <a:xfrm>
              <a:off x="827584" y="3934197"/>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latin typeface="Source Sans Pro" panose="020B0503030403020204" pitchFamily="34" charset="0"/>
                  <a:ea typeface="Source Sans Pro" panose="020B0503030403020204" pitchFamily="34" charset="0"/>
                </a:rPr>
                <a:t>Advisory Services</a:t>
              </a:r>
              <a:endParaRPr lang="en-NZ" sz="1200" b="1" dirty="0">
                <a:solidFill>
                  <a:schemeClr val="tx1"/>
                </a:solidFill>
                <a:latin typeface="Source Sans Pro" panose="020B0503030403020204" pitchFamily="34" charset="0"/>
                <a:ea typeface="Source Sans Pro" panose="020B0503030403020204" pitchFamily="34" charset="0"/>
              </a:endParaRPr>
            </a:p>
          </p:txBody>
        </p:sp>
        <p:sp>
          <p:nvSpPr>
            <p:cNvPr id="10" name="Rectangle 9"/>
            <p:cNvSpPr/>
            <p:nvPr/>
          </p:nvSpPr>
          <p:spPr>
            <a:xfrm>
              <a:off x="827584" y="4459833"/>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latin typeface="Source Sans Pro" panose="020B0503030403020204" pitchFamily="34" charset="0"/>
                  <a:ea typeface="Source Sans Pro" panose="020B0503030403020204" pitchFamily="34" charset="0"/>
                </a:rPr>
                <a:t>Emerging Health Technology Thought Leadership</a:t>
              </a:r>
              <a:endParaRPr lang="en-NZ" sz="1200" b="1" dirty="0">
                <a:solidFill>
                  <a:schemeClr val="tx1"/>
                </a:solidFill>
                <a:latin typeface="Source Sans Pro" panose="020B0503030403020204" pitchFamily="34" charset="0"/>
                <a:ea typeface="Source Sans Pro" panose="020B0503030403020204" pitchFamily="34" charset="0"/>
              </a:endParaRPr>
            </a:p>
          </p:txBody>
        </p:sp>
        <p:sp>
          <p:nvSpPr>
            <p:cNvPr id="11" name="Rectangle 10"/>
            <p:cNvSpPr/>
            <p:nvPr/>
          </p:nvSpPr>
          <p:spPr>
            <a:xfrm>
              <a:off x="827584" y="5024834"/>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latin typeface="Source Sans Pro" panose="020B0503030403020204" pitchFamily="34" charset="0"/>
                  <a:ea typeface="Source Sans Pro" panose="020B0503030403020204" pitchFamily="34" charset="0"/>
                </a:rPr>
                <a:t>Health Technology Accelerator</a:t>
              </a:r>
              <a:endParaRPr lang="en-NZ" sz="1200" b="1" dirty="0">
                <a:solidFill>
                  <a:schemeClr val="tx1"/>
                </a:solidFill>
                <a:latin typeface="Source Sans Pro" panose="020B0503030403020204" pitchFamily="34" charset="0"/>
                <a:ea typeface="Source Sans Pro" panose="020B0503030403020204" pitchFamily="34" charset="0"/>
              </a:endParaRPr>
            </a:p>
          </p:txBody>
        </p:sp>
      </p:grpSp>
      <p:sp>
        <p:nvSpPr>
          <p:cNvPr id="12" name="TextBox 11"/>
          <p:cNvSpPr txBox="1"/>
          <p:nvPr/>
        </p:nvSpPr>
        <p:spPr>
          <a:xfrm>
            <a:off x="3492529" y="1050042"/>
            <a:ext cx="1441420" cy="276999"/>
          </a:xfrm>
          <a:prstGeom prst="rect">
            <a:avLst/>
          </a:prstGeom>
          <a:noFill/>
        </p:spPr>
        <p:txBody>
          <a:bodyPr wrap="none" rtlCol="0">
            <a:spAutoFit/>
          </a:bodyPr>
          <a:lstStyle/>
          <a:p>
            <a:r>
              <a:rPr lang="en-NZ" sz="1200" b="1" dirty="0" smtClean="0"/>
              <a:t>Output Measures</a:t>
            </a:r>
            <a:endParaRPr lang="en-NZ" sz="1200" b="1" dirty="0"/>
          </a:p>
        </p:txBody>
      </p:sp>
      <p:sp>
        <p:nvSpPr>
          <p:cNvPr id="13" name="TextBox 12"/>
          <p:cNvSpPr txBox="1"/>
          <p:nvPr/>
        </p:nvSpPr>
        <p:spPr>
          <a:xfrm>
            <a:off x="5390243" y="1050042"/>
            <a:ext cx="1601721" cy="276999"/>
          </a:xfrm>
          <a:prstGeom prst="rect">
            <a:avLst/>
          </a:prstGeom>
          <a:noFill/>
        </p:spPr>
        <p:txBody>
          <a:bodyPr wrap="none" rtlCol="0">
            <a:spAutoFit/>
          </a:bodyPr>
          <a:lstStyle/>
          <a:p>
            <a:r>
              <a:rPr lang="en-NZ" sz="1200" b="1" dirty="0" smtClean="0"/>
              <a:t>Outcome Measures</a:t>
            </a:r>
            <a:endParaRPr lang="en-NZ" sz="1200" b="1" dirty="0"/>
          </a:p>
        </p:txBody>
      </p:sp>
      <p:sp>
        <p:nvSpPr>
          <p:cNvPr id="14" name="TextBox 13"/>
          <p:cNvSpPr txBox="1"/>
          <p:nvPr/>
        </p:nvSpPr>
        <p:spPr>
          <a:xfrm>
            <a:off x="7728705" y="1050041"/>
            <a:ext cx="806631" cy="276999"/>
          </a:xfrm>
          <a:prstGeom prst="rect">
            <a:avLst/>
          </a:prstGeom>
          <a:noFill/>
        </p:spPr>
        <p:txBody>
          <a:bodyPr wrap="none" rtlCol="0">
            <a:spAutoFit/>
          </a:bodyPr>
          <a:lstStyle/>
          <a:p>
            <a:r>
              <a:rPr lang="en-NZ" sz="1200" b="1" dirty="0" smtClean="0"/>
              <a:t>Success</a:t>
            </a:r>
            <a:endParaRPr lang="en-NZ" sz="1200" b="1" dirty="0"/>
          </a:p>
        </p:txBody>
      </p:sp>
      <p:sp>
        <p:nvSpPr>
          <p:cNvPr id="15" name="TextBox 1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
        <p:nvSpPr>
          <p:cNvPr id="3" name="Rectangle 2"/>
          <p:cNvSpPr/>
          <p:nvPr/>
        </p:nvSpPr>
        <p:spPr>
          <a:xfrm>
            <a:off x="7354628" y="3400248"/>
            <a:ext cx="1545771" cy="707886"/>
          </a:xfrm>
          <a:prstGeom prst="rect">
            <a:avLst/>
          </a:prstGeom>
          <a:solidFill>
            <a:schemeClr val="bg1">
              <a:lumMod val="50000"/>
            </a:schemeClr>
          </a:solidFill>
        </p:spPr>
        <p:txBody>
          <a:bodyPr wrap="square" anchor="ctr">
            <a:spAutoFit/>
          </a:bodyPr>
          <a:lstStyle/>
          <a:p>
            <a:pPr algn="ctr"/>
            <a:r>
              <a:rPr lang="en-NZ" sz="1000" dirty="0" smtClean="0">
                <a:solidFill>
                  <a:schemeClr val="bg1"/>
                </a:solidFill>
                <a:latin typeface="Source Sans Pro" panose="020B0503030403020204" pitchFamily="34" charset="0"/>
                <a:ea typeface="Source Sans Pro" panose="020B0503030403020204" pitchFamily="34" charset="0"/>
              </a:rPr>
              <a:t>Emerging Health Technologies have a demonstrable impact on care and service delivery</a:t>
            </a:r>
            <a:endParaRPr lang="en-NZ" sz="1000" dirty="0">
              <a:solidFill>
                <a:schemeClr val="bg1"/>
              </a:solidFill>
              <a:latin typeface="Source Sans Pro" panose="020B0503030403020204" pitchFamily="34" charset="0"/>
              <a:ea typeface="Source Sans Pro" panose="020B0503030403020204" pitchFamily="34" charset="0"/>
            </a:endParaRPr>
          </a:p>
        </p:txBody>
      </p:sp>
      <p:sp>
        <p:nvSpPr>
          <p:cNvPr id="16" name="Rectangle 15"/>
          <p:cNvSpPr/>
          <p:nvPr/>
        </p:nvSpPr>
        <p:spPr>
          <a:xfrm>
            <a:off x="7359134" y="4476183"/>
            <a:ext cx="1545771" cy="707886"/>
          </a:xfrm>
          <a:prstGeom prst="rect">
            <a:avLst/>
          </a:prstGeom>
          <a:solidFill>
            <a:schemeClr val="bg1">
              <a:lumMod val="50000"/>
            </a:schemeClr>
          </a:solidFill>
        </p:spPr>
        <p:txBody>
          <a:bodyPr wrap="square" anchor="ctr">
            <a:spAutoFit/>
          </a:bodyPr>
          <a:lstStyle/>
          <a:p>
            <a:pPr algn="ctr"/>
            <a:r>
              <a:rPr lang="en-NZ" sz="1000" dirty="0">
                <a:solidFill>
                  <a:schemeClr val="bg1"/>
                </a:solidFill>
                <a:latin typeface="Source Sans Pro" panose="020B0503030403020204" pitchFamily="34" charset="0"/>
                <a:ea typeface="Source Sans Pro" panose="020B0503030403020204" pitchFamily="34" charset="0"/>
              </a:rPr>
              <a:t>Emerging Health Technologies become available quickly across the </a:t>
            </a:r>
            <a:r>
              <a:rPr lang="en-NZ" sz="1000" dirty="0" smtClean="0">
                <a:solidFill>
                  <a:schemeClr val="bg1"/>
                </a:solidFill>
                <a:latin typeface="Source Sans Pro" panose="020B0503030403020204" pitchFamily="34" charset="0"/>
                <a:ea typeface="Source Sans Pro" panose="020B0503030403020204" pitchFamily="34" charset="0"/>
              </a:rPr>
              <a:t>system</a:t>
            </a:r>
            <a:endParaRPr lang="en-NZ" sz="1000" dirty="0">
              <a:solidFill>
                <a:schemeClr val="bg1"/>
              </a:solidFill>
              <a:latin typeface="Source Sans Pro" panose="020B0503030403020204" pitchFamily="34" charset="0"/>
              <a:ea typeface="Source Sans Pro" panose="020B0503030403020204" pitchFamily="34" charset="0"/>
            </a:endParaRPr>
          </a:p>
        </p:txBody>
      </p:sp>
      <p:sp>
        <p:nvSpPr>
          <p:cNvPr id="17" name="Rectangle 16"/>
          <p:cNvSpPr/>
          <p:nvPr/>
        </p:nvSpPr>
        <p:spPr>
          <a:xfrm>
            <a:off x="7354627" y="2128422"/>
            <a:ext cx="1545771" cy="864000"/>
          </a:xfrm>
          <a:prstGeom prst="rect">
            <a:avLst/>
          </a:prstGeom>
          <a:solidFill>
            <a:schemeClr val="bg1">
              <a:lumMod val="50000"/>
            </a:schemeClr>
          </a:solidFill>
        </p:spPr>
        <p:txBody>
          <a:bodyPr wrap="square" anchor="ctr">
            <a:spAutoFit/>
          </a:bodyPr>
          <a:lstStyle/>
          <a:p>
            <a:pPr algn="ctr"/>
            <a:r>
              <a:rPr lang="en-NZ" sz="1000" dirty="0">
                <a:solidFill>
                  <a:schemeClr val="bg1"/>
                </a:solidFill>
                <a:latin typeface="Source Sans Pro" panose="020B0503030403020204" pitchFamily="34" charset="0"/>
                <a:ea typeface="Source Sans Pro" panose="020B0503030403020204" pitchFamily="34" charset="0"/>
              </a:rPr>
              <a:t>We will create a sustainable network of people who will help deliver Emerging Health Technologies</a:t>
            </a:r>
          </a:p>
        </p:txBody>
      </p:sp>
      <p:sp>
        <p:nvSpPr>
          <p:cNvPr id="18" name="TextBox 17"/>
          <p:cNvSpPr txBox="1"/>
          <p:nvPr/>
        </p:nvSpPr>
        <p:spPr>
          <a:xfrm>
            <a:off x="3490429" y="2844673"/>
            <a:ext cx="1476000" cy="360000"/>
          </a:xfrm>
          <a:prstGeom prst="rect">
            <a:avLst/>
          </a:prstGeom>
          <a:solidFill>
            <a:schemeClr val="bg1">
              <a:lumMod val="8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Number of platform members</a:t>
            </a:r>
            <a:endParaRPr lang="en-NZ" sz="1000" dirty="0">
              <a:latin typeface="Source Sans Pro" panose="020B0503030403020204" pitchFamily="34" charset="0"/>
              <a:ea typeface="Source Sans Pro" panose="020B0503030403020204" pitchFamily="34" charset="0"/>
            </a:endParaRPr>
          </a:p>
        </p:txBody>
      </p:sp>
      <p:sp>
        <p:nvSpPr>
          <p:cNvPr id="19" name="TextBox 18"/>
          <p:cNvSpPr txBox="1"/>
          <p:nvPr/>
        </p:nvSpPr>
        <p:spPr>
          <a:xfrm>
            <a:off x="3490429" y="2373699"/>
            <a:ext cx="1476000" cy="360000"/>
          </a:xfrm>
          <a:prstGeom prst="rect">
            <a:avLst/>
          </a:prstGeom>
          <a:solidFill>
            <a:schemeClr val="bg1">
              <a:lumMod val="8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Number of posts per month</a:t>
            </a:r>
            <a:endParaRPr lang="en-NZ" sz="1000" dirty="0">
              <a:latin typeface="Source Sans Pro" panose="020B0503030403020204" pitchFamily="34" charset="0"/>
              <a:ea typeface="Source Sans Pro" panose="020B0503030403020204" pitchFamily="34" charset="0"/>
            </a:endParaRPr>
          </a:p>
        </p:txBody>
      </p:sp>
      <p:sp>
        <p:nvSpPr>
          <p:cNvPr id="20" name="TextBox 19"/>
          <p:cNvSpPr txBox="1"/>
          <p:nvPr/>
        </p:nvSpPr>
        <p:spPr>
          <a:xfrm>
            <a:off x="3490428" y="1902725"/>
            <a:ext cx="1476000" cy="360000"/>
          </a:xfrm>
          <a:prstGeom prst="rect">
            <a:avLst/>
          </a:prstGeom>
          <a:solidFill>
            <a:schemeClr val="bg1">
              <a:lumMod val="8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Number of experts identified</a:t>
            </a:r>
            <a:endParaRPr lang="en-NZ" sz="1000" dirty="0">
              <a:latin typeface="Source Sans Pro" panose="020B0503030403020204" pitchFamily="34" charset="0"/>
              <a:ea typeface="Source Sans Pro" panose="020B0503030403020204" pitchFamily="34" charset="0"/>
            </a:endParaRPr>
          </a:p>
        </p:txBody>
      </p:sp>
      <p:sp>
        <p:nvSpPr>
          <p:cNvPr id="21" name="TextBox 20"/>
          <p:cNvSpPr txBox="1"/>
          <p:nvPr/>
        </p:nvSpPr>
        <p:spPr>
          <a:xfrm>
            <a:off x="3490427" y="3786621"/>
            <a:ext cx="1476000" cy="360000"/>
          </a:xfrm>
          <a:prstGeom prst="rect">
            <a:avLst/>
          </a:prstGeom>
          <a:solidFill>
            <a:schemeClr val="bg1">
              <a:lumMod val="8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Number of e-learning programmes in place</a:t>
            </a:r>
            <a:endParaRPr lang="en-NZ" sz="1000" dirty="0">
              <a:latin typeface="Source Sans Pro" panose="020B0503030403020204" pitchFamily="34" charset="0"/>
              <a:ea typeface="Source Sans Pro" panose="020B0503030403020204" pitchFamily="34" charset="0"/>
            </a:endParaRPr>
          </a:p>
        </p:txBody>
      </p:sp>
      <p:sp>
        <p:nvSpPr>
          <p:cNvPr id="22" name="TextBox 21"/>
          <p:cNvSpPr txBox="1"/>
          <p:nvPr/>
        </p:nvSpPr>
        <p:spPr>
          <a:xfrm>
            <a:off x="3490424" y="4257595"/>
            <a:ext cx="1476000" cy="360000"/>
          </a:xfrm>
          <a:prstGeom prst="rect">
            <a:avLst/>
          </a:prstGeom>
          <a:solidFill>
            <a:schemeClr val="bg1">
              <a:lumMod val="8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Number of e-learning lessons delivered</a:t>
            </a:r>
            <a:endParaRPr lang="en-NZ" sz="1000" dirty="0">
              <a:latin typeface="Source Sans Pro" panose="020B0503030403020204" pitchFamily="34" charset="0"/>
              <a:ea typeface="Source Sans Pro" panose="020B0503030403020204" pitchFamily="34" charset="0"/>
            </a:endParaRPr>
          </a:p>
        </p:txBody>
      </p:sp>
      <p:sp>
        <p:nvSpPr>
          <p:cNvPr id="23" name="TextBox 22"/>
          <p:cNvSpPr txBox="1"/>
          <p:nvPr/>
        </p:nvSpPr>
        <p:spPr>
          <a:xfrm>
            <a:off x="3490426" y="3315647"/>
            <a:ext cx="1476000" cy="360000"/>
          </a:xfrm>
          <a:prstGeom prst="rect">
            <a:avLst/>
          </a:prstGeom>
          <a:solidFill>
            <a:schemeClr val="bg1">
              <a:lumMod val="8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Number of thought leadership pieces published</a:t>
            </a:r>
            <a:endParaRPr lang="en-NZ" sz="1000" dirty="0">
              <a:latin typeface="Source Sans Pro" panose="020B0503030403020204" pitchFamily="34" charset="0"/>
              <a:ea typeface="Source Sans Pro" panose="020B0503030403020204" pitchFamily="34" charset="0"/>
            </a:endParaRPr>
          </a:p>
        </p:txBody>
      </p:sp>
      <p:sp>
        <p:nvSpPr>
          <p:cNvPr id="24" name="TextBox 23"/>
          <p:cNvSpPr txBox="1"/>
          <p:nvPr/>
        </p:nvSpPr>
        <p:spPr>
          <a:xfrm>
            <a:off x="5454377" y="1836226"/>
            <a:ext cx="1473459" cy="246221"/>
          </a:xfrm>
          <a:prstGeom prst="rect">
            <a:avLst/>
          </a:prstGeom>
          <a:solidFill>
            <a:schemeClr val="bg1">
              <a:lumMod val="6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Time on site?</a:t>
            </a:r>
            <a:endParaRPr lang="en-NZ" sz="1000" dirty="0">
              <a:latin typeface="Source Sans Pro" panose="020B0503030403020204" pitchFamily="34" charset="0"/>
              <a:ea typeface="Source Sans Pro" panose="020B0503030403020204" pitchFamily="34" charset="0"/>
            </a:endParaRPr>
          </a:p>
        </p:txBody>
      </p:sp>
      <p:sp>
        <p:nvSpPr>
          <p:cNvPr id="25" name="TextBox 24"/>
          <p:cNvSpPr txBox="1"/>
          <p:nvPr/>
        </p:nvSpPr>
        <p:spPr>
          <a:xfrm>
            <a:off x="5454376" y="2435381"/>
            <a:ext cx="1473459" cy="246221"/>
          </a:xfrm>
          <a:prstGeom prst="rect">
            <a:avLst/>
          </a:prstGeom>
          <a:solidFill>
            <a:schemeClr val="bg1">
              <a:lumMod val="6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Engagement?</a:t>
            </a:r>
            <a:endParaRPr lang="en-NZ" sz="1000" dirty="0">
              <a:latin typeface="Source Sans Pro" panose="020B0503030403020204" pitchFamily="34" charset="0"/>
              <a:ea typeface="Source Sans Pro" panose="020B0503030403020204" pitchFamily="34" charset="0"/>
            </a:endParaRPr>
          </a:p>
        </p:txBody>
      </p:sp>
      <p:sp>
        <p:nvSpPr>
          <p:cNvPr id="26" name="TextBox 25"/>
          <p:cNvSpPr txBox="1"/>
          <p:nvPr/>
        </p:nvSpPr>
        <p:spPr>
          <a:xfrm>
            <a:off x="3490426" y="1431751"/>
            <a:ext cx="1476000" cy="360000"/>
          </a:xfrm>
          <a:prstGeom prst="rect">
            <a:avLst/>
          </a:prstGeom>
          <a:solidFill>
            <a:schemeClr val="bg1">
              <a:lumMod val="8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Number of meetings</a:t>
            </a:r>
            <a:endParaRPr lang="en-NZ" sz="1000" dirty="0">
              <a:latin typeface="Source Sans Pro" panose="020B0503030403020204" pitchFamily="34" charset="0"/>
              <a:ea typeface="Source Sans Pro" panose="020B0503030403020204" pitchFamily="34" charset="0"/>
            </a:endParaRPr>
          </a:p>
        </p:txBody>
      </p:sp>
      <p:sp>
        <p:nvSpPr>
          <p:cNvPr id="27" name="TextBox 26"/>
          <p:cNvSpPr txBox="1"/>
          <p:nvPr/>
        </p:nvSpPr>
        <p:spPr>
          <a:xfrm>
            <a:off x="3490426" y="5199543"/>
            <a:ext cx="1476000" cy="360000"/>
          </a:xfrm>
          <a:prstGeom prst="rect">
            <a:avLst/>
          </a:prstGeom>
          <a:solidFill>
            <a:schemeClr val="bg1">
              <a:lumMod val="8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Number of Future Technology presentations given</a:t>
            </a:r>
            <a:endParaRPr lang="en-NZ" sz="1000" dirty="0">
              <a:latin typeface="Source Sans Pro" panose="020B0503030403020204" pitchFamily="34" charset="0"/>
              <a:ea typeface="Source Sans Pro" panose="020B0503030403020204" pitchFamily="34" charset="0"/>
            </a:endParaRPr>
          </a:p>
        </p:txBody>
      </p:sp>
      <p:sp>
        <p:nvSpPr>
          <p:cNvPr id="28" name="TextBox 27"/>
          <p:cNvSpPr txBox="1"/>
          <p:nvPr/>
        </p:nvSpPr>
        <p:spPr>
          <a:xfrm>
            <a:off x="3490426" y="4728569"/>
            <a:ext cx="1476000" cy="360000"/>
          </a:xfrm>
          <a:prstGeom prst="rect">
            <a:avLst/>
          </a:prstGeom>
          <a:solidFill>
            <a:schemeClr val="bg1">
              <a:lumMod val="8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Feedback on sector thought leadership</a:t>
            </a:r>
            <a:endParaRPr lang="en-NZ" sz="1000" dirty="0">
              <a:latin typeface="Source Sans Pro" panose="020B0503030403020204" pitchFamily="34" charset="0"/>
              <a:ea typeface="Source Sans Pro" panose="020B0503030403020204" pitchFamily="34" charset="0"/>
            </a:endParaRPr>
          </a:p>
        </p:txBody>
      </p:sp>
      <p:sp>
        <p:nvSpPr>
          <p:cNvPr id="29" name="TextBox 28"/>
          <p:cNvSpPr txBox="1"/>
          <p:nvPr/>
        </p:nvSpPr>
        <p:spPr>
          <a:xfrm>
            <a:off x="3490426" y="5670517"/>
            <a:ext cx="1476000" cy="360000"/>
          </a:xfrm>
          <a:prstGeom prst="rect">
            <a:avLst/>
          </a:prstGeom>
          <a:solidFill>
            <a:schemeClr val="bg1">
              <a:lumMod val="8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Complete establishment of Accelerator</a:t>
            </a:r>
            <a:endParaRPr lang="en-NZ" sz="1000" dirty="0">
              <a:latin typeface="Source Sans Pro" panose="020B0503030403020204" pitchFamily="34" charset="0"/>
              <a:ea typeface="Source Sans Pro" panose="020B0503030403020204" pitchFamily="34" charset="0"/>
            </a:endParaRPr>
          </a:p>
        </p:txBody>
      </p:sp>
      <p:sp>
        <p:nvSpPr>
          <p:cNvPr id="30" name="TextBox 29"/>
          <p:cNvSpPr txBox="1"/>
          <p:nvPr/>
        </p:nvSpPr>
        <p:spPr>
          <a:xfrm>
            <a:off x="3490425" y="6141486"/>
            <a:ext cx="1476000" cy="360000"/>
          </a:xfrm>
          <a:prstGeom prst="rect">
            <a:avLst/>
          </a:prstGeom>
          <a:solidFill>
            <a:schemeClr val="bg1">
              <a:lumMod val="8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Identify problems to work on</a:t>
            </a:r>
            <a:endParaRPr lang="en-NZ" sz="1000" dirty="0">
              <a:latin typeface="Source Sans Pro" panose="020B0503030403020204" pitchFamily="34" charset="0"/>
              <a:ea typeface="Source Sans Pro" panose="020B0503030403020204" pitchFamily="34" charset="0"/>
            </a:endParaRPr>
          </a:p>
        </p:txBody>
      </p:sp>
      <p:sp>
        <p:nvSpPr>
          <p:cNvPr id="31" name="TextBox 30"/>
          <p:cNvSpPr txBox="1"/>
          <p:nvPr/>
        </p:nvSpPr>
        <p:spPr>
          <a:xfrm>
            <a:off x="5454375" y="5153728"/>
            <a:ext cx="1473459" cy="553998"/>
          </a:xfrm>
          <a:prstGeom prst="rect">
            <a:avLst/>
          </a:prstGeom>
          <a:solidFill>
            <a:schemeClr val="bg1">
              <a:lumMod val="6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Progress in development of solutions</a:t>
            </a:r>
            <a:endParaRPr lang="en-NZ" sz="1000" dirty="0">
              <a:latin typeface="Source Sans Pro" panose="020B0503030403020204" pitchFamily="34" charset="0"/>
              <a:ea typeface="Source Sans Pro" panose="020B0503030403020204" pitchFamily="34" charset="0"/>
            </a:endParaRPr>
          </a:p>
        </p:txBody>
      </p:sp>
      <p:sp>
        <p:nvSpPr>
          <p:cNvPr id="32" name="TextBox 31"/>
          <p:cNvSpPr txBox="1"/>
          <p:nvPr/>
        </p:nvSpPr>
        <p:spPr>
          <a:xfrm>
            <a:off x="5454375" y="3598829"/>
            <a:ext cx="1473459" cy="553998"/>
          </a:xfrm>
          <a:prstGeom prst="rect">
            <a:avLst/>
          </a:prstGeom>
          <a:solidFill>
            <a:schemeClr val="bg1">
              <a:lumMod val="6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Accelerator approach shared with key partners</a:t>
            </a:r>
            <a:endParaRPr lang="en-NZ" sz="1000" dirty="0">
              <a:latin typeface="Source Sans Pro" panose="020B0503030403020204" pitchFamily="34" charset="0"/>
              <a:ea typeface="Source Sans Pro" panose="020B0503030403020204" pitchFamily="34" charset="0"/>
            </a:endParaRPr>
          </a:p>
        </p:txBody>
      </p:sp>
      <p:sp>
        <p:nvSpPr>
          <p:cNvPr id="33" name="TextBox 32"/>
          <p:cNvSpPr txBox="1"/>
          <p:nvPr/>
        </p:nvSpPr>
        <p:spPr>
          <a:xfrm>
            <a:off x="5454375" y="4396571"/>
            <a:ext cx="1473459" cy="553998"/>
          </a:xfrm>
          <a:prstGeom prst="rect">
            <a:avLst/>
          </a:prstGeom>
          <a:solidFill>
            <a:schemeClr val="bg1">
              <a:lumMod val="6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Funding in place to support accelerator projects</a:t>
            </a:r>
            <a:endParaRPr lang="en-NZ" sz="1000" dirty="0">
              <a:latin typeface="Source Sans Pro" panose="020B0503030403020204" pitchFamily="34" charset="0"/>
              <a:ea typeface="Source Sans Pro" panose="020B0503030403020204" pitchFamily="34" charset="0"/>
            </a:endParaRPr>
          </a:p>
        </p:txBody>
      </p:sp>
      <p:sp>
        <p:nvSpPr>
          <p:cNvPr id="34" name="TextBox 33"/>
          <p:cNvSpPr txBox="1"/>
          <p:nvPr/>
        </p:nvSpPr>
        <p:spPr>
          <a:xfrm>
            <a:off x="5454373" y="2970656"/>
            <a:ext cx="1473459" cy="400110"/>
          </a:xfrm>
          <a:prstGeom prst="rect">
            <a:avLst/>
          </a:prstGeom>
          <a:solidFill>
            <a:schemeClr val="bg1">
              <a:lumMod val="65000"/>
            </a:schemeClr>
          </a:solidFill>
        </p:spPr>
        <p:txBody>
          <a:bodyPr wrap="square" rtlCol="0">
            <a:spAutoFit/>
          </a:bodyPr>
          <a:lstStyle/>
          <a:p>
            <a:r>
              <a:rPr lang="en-NZ" sz="1000" dirty="0" smtClean="0">
                <a:latin typeface="Source Sans Pro" panose="020B0503030403020204" pitchFamily="34" charset="0"/>
                <a:ea typeface="Source Sans Pro" panose="020B0503030403020204" pitchFamily="34" charset="0"/>
              </a:rPr>
              <a:t>Regular and growing requests for advice</a:t>
            </a:r>
            <a:endParaRPr lang="en-NZ" sz="1000" dirty="0">
              <a:latin typeface="Source Sans Pro" panose="020B0503030403020204" pitchFamily="34" charset="0"/>
              <a:ea typeface="Source Sans Pro" panose="020B0503030403020204" pitchFamily="34" charset="0"/>
            </a:endParaRPr>
          </a:p>
        </p:txBody>
      </p:sp>
      <p:cxnSp>
        <p:nvCxnSpPr>
          <p:cNvPr id="35" name="Elbow Connector 21"/>
          <p:cNvCxnSpPr>
            <a:stCxn id="26" idx="1"/>
            <a:endCxn id="5" idx="3"/>
          </p:cNvCxnSpPr>
          <p:nvPr/>
        </p:nvCxnSpPr>
        <p:spPr>
          <a:xfrm flipH="1">
            <a:off x="2783252" y="1611751"/>
            <a:ext cx="707174" cy="408817"/>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Elbow Connector 21"/>
          <p:cNvCxnSpPr>
            <a:stCxn id="20" idx="1"/>
            <a:endCxn id="5" idx="3"/>
          </p:cNvCxnSpPr>
          <p:nvPr/>
        </p:nvCxnSpPr>
        <p:spPr>
          <a:xfrm flipH="1" flipV="1">
            <a:off x="2783252" y="2020568"/>
            <a:ext cx="707176" cy="62157"/>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Elbow Connector 21"/>
          <p:cNvCxnSpPr>
            <a:stCxn id="19" idx="1"/>
            <a:endCxn id="5" idx="3"/>
          </p:cNvCxnSpPr>
          <p:nvPr/>
        </p:nvCxnSpPr>
        <p:spPr>
          <a:xfrm flipH="1" flipV="1">
            <a:off x="2783252" y="2020568"/>
            <a:ext cx="707177" cy="533131"/>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21"/>
          <p:cNvCxnSpPr>
            <a:stCxn id="18" idx="1"/>
            <a:endCxn id="5" idx="3"/>
          </p:cNvCxnSpPr>
          <p:nvPr/>
        </p:nvCxnSpPr>
        <p:spPr>
          <a:xfrm flipH="1" flipV="1">
            <a:off x="2783252" y="2020568"/>
            <a:ext cx="707177" cy="1004105"/>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Elbow Connector 21"/>
          <p:cNvCxnSpPr>
            <a:stCxn id="18" idx="1"/>
            <a:endCxn id="6" idx="3"/>
          </p:cNvCxnSpPr>
          <p:nvPr/>
        </p:nvCxnSpPr>
        <p:spPr>
          <a:xfrm flipH="1" flipV="1">
            <a:off x="2783252" y="2806477"/>
            <a:ext cx="707177" cy="218196"/>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Elbow Connector 21"/>
          <p:cNvCxnSpPr>
            <a:stCxn id="22" idx="1"/>
            <a:endCxn id="8" idx="3"/>
          </p:cNvCxnSpPr>
          <p:nvPr/>
        </p:nvCxnSpPr>
        <p:spPr>
          <a:xfrm flipH="1" flipV="1">
            <a:off x="2783252" y="3600618"/>
            <a:ext cx="707172" cy="836977"/>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5" name="Elbow Connector 21"/>
          <p:cNvCxnSpPr>
            <a:stCxn id="21" idx="1"/>
            <a:endCxn id="8" idx="3"/>
          </p:cNvCxnSpPr>
          <p:nvPr/>
        </p:nvCxnSpPr>
        <p:spPr>
          <a:xfrm flipH="1" flipV="1">
            <a:off x="2783252" y="3600618"/>
            <a:ext cx="707175" cy="366003"/>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Elbow Connector 21"/>
          <p:cNvCxnSpPr>
            <a:stCxn id="23" idx="1"/>
            <a:endCxn id="6" idx="3"/>
          </p:cNvCxnSpPr>
          <p:nvPr/>
        </p:nvCxnSpPr>
        <p:spPr>
          <a:xfrm flipH="1" flipV="1">
            <a:off x="2783252" y="2806477"/>
            <a:ext cx="707174" cy="689170"/>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Elbow Connector 21"/>
          <p:cNvCxnSpPr>
            <a:stCxn id="23" idx="1"/>
          </p:cNvCxnSpPr>
          <p:nvPr/>
        </p:nvCxnSpPr>
        <p:spPr>
          <a:xfrm flipH="1">
            <a:off x="2783250" y="3495647"/>
            <a:ext cx="707176" cy="928928"/>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Elbow Connector 21"/>
          <p:cNvCxnSpPr>
            <a:stCxn id="28" idx="1"/>
            <a:endCxn id="10" idx="3"/>
          </p:cNvCxnSpPr>
          <p:nvPr/>
        </p:nvCxnSpPr>
        <p:spPr>
          <a:xfrm flipH="1">
            <a:off x="2783252" y="4908569"/>
            <a:ext cx="707174" cy="314017"/>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Elbow Connector 21"/>
          <p:cNvCxnSpPr>
            <a:stCxn id="27" idx="1"/>
            <a:endCxn id="10" idx="3"/>
          </p:cNvCxnSpPr>
          <p:nvPr/>
        </p:nvCxnSpPr>
        <p:spPr>
          <a:xfrm flipH="1" flipV="1">
            <a:off x="2783252" y="5222586"/>
            <a:ext cx="707174" cy="156957"/>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Elbow Connector 21"/>
          <p:cNvCxnSpPr>
            <a:stCxn id="28" idx="1"/>
            <a:endCxn id="9" idx="3"/>
          </p:cNvCxnSpPr>
          <p:nvPr/>
        </p:nvCxnSpPr>
        <p:spPr>
          <a:xfrm flipH="1" flipV="1">
            <a:off x="2783252" y="4423778"/>
            <a:ext cx="707174" cy="484791"/>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Elbow Connector 21"/>
          <p:cNvCxnSpPr>
            <a:stCxn id="29" idx="1"/>
            <a:endCxn id="11" idx="3"/>
          </p:cNvCxnSpPr>
          <p:nvPr/>
        </p:nvCxnSpPr>
        <p:spPr>
          <a:xfrm flipH="1">
            <a:off x="2783252" y="5850517"/>
            <a:ext cx="707174" cy="230701"/>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Elbow Connector 21"/>
          <p:cNvCxnSpPr>
            <a:stCxn id="30" idx="1"/>
            <a:endCxn id="11" idx="3"/>
          </p:cNvCxnSpPr>
          <p:nvPr/>
        </p:nvCxnSpPr>
        <p:spPr>
          <a:xfrm flipH="1" flipV="1">
            <a:off x="2783252" y="6081218"/>
            <a:ext cx="707173" cy="240268"/>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9" name="Elbow Connector 21"/>
          <p:cNvCxnSpPr>
            <a:stCxn id="30" idx="3"/>
            <a:endCxn id="31" idx="1"/>
          </p:cNvCxnSpPr>
          <p:nvPr/>
        </p:nvCxnSpPr>
        <p:spPr>
          <a:xfrm flipV="1">
            <a:off x="4966425" y="5430727"/>
            <a:ext cx="487950" cy="890759"/>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Elbow Connector 21"/>
          <p:cNvCxnSpPr>
            <a:stCxn id="31" idx="1"/>
            <a:endCxn id="29" idx="3"/>
          </p:cNvCxnSpPr>
          <p:nvPr/>
        </p:nvCxnSpPr>
        <p:spPr>
          <a:xfrm flipH="1">
            <a:off x="4966426" y="5430727"/>
            <a:ext cx="487949" cy="419790"/>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5" name="Elbow Connector 21"/>
          <p:cNvCxnSpPr>
            <a:stCxn id="32" idx="1"/>
            <a:endCxn id="29" idx="3"/>
          </p:cNvCxnSpPr>
          <p:nvPr/>
        </p:nvCxnSpPr>
        <p:spPr>
          <a:xfrm flipH="1">
            <a:off x="4966426" y="3875828"/>
            <a:ext cx="487949" cy="1974689"/>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8" name="Elbow Connector 21"/>
          <p:cNvCxnSpPr>
            <a:stCxn id="32" idx="1"/>
            <a:endCxn id="27" idx="3"/>
          </p:cNvCxnSpPr>
          <p:nvPr/>
        </p:nvCxnSpPr>
        <p:spPr>
          <a:xfrm flipH="1">
            <a:off x="4966426" y="3875828"/>
            <a:ext cx="487949" cy="1503715"/>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Elbow Connector 21"/>
          <p:cNvCxnSpPr>
            <a:stCxn id="33" idx="1"/>
            <a:endCxn id="29" idx="3"/>
          </p:cNvCxnSpPr>
          <p:nvPr/>
        </p:nvCxnSpPr>
        <p:spPr>
          <a:xfrm flipH="1">
            <a:off x="4966426" y="4673570"/>
            <a:ext cx="487949" cy="1176947"/>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1" name="Elbow Connector 21"/>
          <p:cNvCxnSpPr>
            <a:stCxn id="34" idx="1"/>
            <a:endCxn id="28" idx="3"/>
          </p:cNvCxnSpPr>
          <p:nvPr/>
        </p:nvCxnSpPr>
        <p:spPr>
          <a:xfrm flipH="1">
            <a:off x="4966426" y="3170711"/>
            <a:ext cx="487947" cy="1737858"/>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4" name="Elbow Connector 21"/>
          <p:cNvCxnSpPr>
            <a:stCxn id="25" idx="1"/>
            <a:endCxn id="22" idx="3"/>
          </p:cNvCxnSpPr>
          <p:nvPr/>
        </p:nvCxnSpPr>
        <p:spPr>
          <a:xfrm flipH="1">
            <a:off x="4966424" y="2558492"/>
            <a:ext cx="487952" cy="1879103"/>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7" name="Elbow Connector 21"/>
          <p:cNvCxnSpPr>
            <a:stCxn id="25" idx="1"/>
            <a:endCxn id="21" idx="3"/>
          </p:cNvCxnSpPr>
          <p:nvPr/>
        </p:nvCxnSpPr>
        <p:spPr>
          <a:xfrm flipH="1">
            <a:off x="4966427" y="2558492"/>
            <a:ext cx="487949" cy="1408129"/>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0" name="Elbow Connector 21"/>
          <p:cNvCxnSpPr>
            <a:stCxn id="25" idx="1"/>
            <a:endCxn id="23" idx="3"/>
          </p:cNvCxnSpPr>
          <p:nvPr/>
        </p:nvCxnSpPr>
        <p:spPr>
          <a:xfrm flipH="1">
            <a:off x="4966426" y="2558492"/>
            <a:ext cx="487950" cy="937155"/>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3" name="Elbow Connector 21"/>
          <p:cNvCxnSpPr>
            <a:stCxn id="24" idx="1"/>
            <a:endCxn id="19" idx="3"/>
          </p:cNvCxnSpPr>
          <p:nvPr/>
        </p:nvCxnSpPr>
        <p:spPr>
          <a:xfrm flipH="1">
            <a:off x="4966429" y="1959337"/>
            <a:ext cx="487948" cy="594362"/>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6" name="Elbow Connector 21"/>
          <p:cNvCxnSpPr>
            <a:stCxn id="24" idx="1"/>
            <a:endCxn id="20" idx="3"/>
          </p:cNvCxnSpPr>
          <p:nvPr/>
        </p:nvCxnSpPr>
        <p:spPr>
          <a:xfrm flipH="1">
            <a:off x="4966428" y="1959337"/>
            <a:ext cx="487949" cy="123388"/>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9" name="Elbow Connector 21"/>
          <p:cNvCxnSpPr>
            <a:stCxn id="24" idx="1"/>
            <a:endCxn id="26" idx="3"/>
          </p:cNvCxnSpPr>
          <p:nvPr/>
        </p:nvCxnSpPr>
        <p:spPr>
          <a:xfrm flipH="1" flipV="1">
            <a:off x="4966426" y="1611751"/>
            <a:ext cx="487951" cy="347586"/>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2" name="Elbow Connector 21"/>
          <p:cNvCxnSpPr>
            <a:stCxn id="17" idx="1"/>
            <a:endCxn id="24" idx="3"/>
          </p:cNvCxnSpPr>
          <p:nvPr/>
        </p:nvCxnSpPr>
        <p:spPr>
          <a:xfrm flipH="1" flipV="1">
            <a:off x="6927836" y="1959337"/>
            <a:ext cx="426791" cy="601085"/>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Elbow Connector 21"/>
          <p:cNvCxnSpPr>
            <a:stCxn id="17" idx="1"/>
            <a:endCxn id="25" idx="3"/>
          </p:cNvCxnSpPr>
          <p:nvPr/>
        </p:nvCxnSpPr>
        <p:spPr>
          <a:xfrm flipH="1" flipV="1">
            <a:off x="6927835" y="2558492"/>
            <a:ext cx="426792" cy="1930"/>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8" name="Elbow Connector 21"/>
          <p:cNvCxnSpPr>
            <a:stCxn id="16" idx="1"/>
            <a:endCxn id="31" idx="3"/>
          </p:cNvCxnSpPr>
          <p:nvPr/>
        </p:nvCxnSpPr>
        <p:spPr>
          <a:xfrm flipH="1">
            <a:off x="6927834" y="4830126"/>
            <a:ext cx="431300" cy="600601"/>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1" name="Elbow Connector 21"/>
          <p:cNvCxnSpPr>
            <a:stCxn id="16" idx="1"/>
            <a:endCxn id="33" idx="3"/>
          </p:cNvCxnSpPr>
          <p:nvPr/>
        </p:nvCxnSpPr>
        <p:spPr>
          <a:xfrm flipH="1" flipV="1">
            <a:off x="6927834" y="4673570"/>
            <a:ext cx="431300" cy="156556"/>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4" name="Elbow Connector 21"/>
          <p:cNvCxnSpPr>
            <a:stCxn id="3" idx="1"/>
            <a:endCxn id="33" idx="3"/>
          </p:cNvCxnSpPr>
          <p:nvPr/>
        </p:nvCxnSpPr>
        <p:spPr>
          <a:xfrm flipH="1">
            <a:off x="6927834" y="3754191"/>
            <a:ext cx="426794" cy="919379"/>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7" name="Elbow Connector 21"/>
          <p:cNvCxnSpPr>
            <a:stCxn id="34" idx="3"/>
            <a:endCxn id="3" idx="1"/>
          </p:cNvCxnSpPr>
          <p:nvPr/>
        </p:nvCxnSpPr>
        <p:spPr>
          <a:xfrm>
            <a:off x="6927832" y="3170711"/>
            <a:ext cx="426796" cy="583480"/>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0" name="Elbow Connector 21"/>
          <p:cNvCxnSpPr>
            <a:stCxn id="3" idx="1"/>
            <a:endCxn id="32" idx="3"/>
          </p:cNvCxnSpPr>
          <p:nvPr/>
        </p:nvCxnSpPr>
        <p:spPr>
          <a:xfrm flipH="1">
            <a:off x="6927834" y="3754191"/>
            <a:ext cx="426794" cy="121637"/>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3" name="Elbow Connector 21"/>
          <p:cNvCxnSpPr>
            <a:stCxn id="17" idx="1"/>
            <a:endCxn id="34" idx="3"/>
          </p:cNvCxnSpPr>
          <p:nvPr/>
        </p:nvCxnSpPr>
        <p:spPr>
          <a:xfrm flipH="1">
            <a:off x="6927832" y="2560422"/>
            <a:ext cx="426795" cy="610289"/>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0" name="Elbow Connector 21"/>
          <p:cNvCxnSpPr>
            <a:stCxn id="25" idx="1"/>
            <a:endCxn id="18" idx="3"/>
          </p:cNvCxnSpPr>
          <p:nvPr/>
        </p:nvCxnSpPr>
        <p:spPr>
          <a:xfrm flipH="1">
            <a:off x="4966429" y="2558492"/>
            <a:ext cx="487947" cy="466181"/>
          </a:xfrm>
          <a:prstGeom prst="straightConnector1">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117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1784"/>
            <a:ext cx="8229600" cy="1143000"/>
          </a:xfrm>
        </p:spPr>
        <p:txBody>
          <a:bodyPr/>
          <a:lstStyle/>
          <a:p>
            <a:r>
              <a:rPr lang="en-NZ" dirty="0" smtClean="0"/>
              <a:t>People</a:t>
            </a:r>
            <a:endParaRPr lang="en-NZ" dirty="0"/>
          </a:p>
        </p:txBody>
      </p:sp>
      <p:graphicFrame>
        <p:nvGraphicFramePr>
          <p:cNvPr id="7" name="Table 6"/>
          <p:cNvGraphicFramePr>
            <a:graphicFrameLocks noGrp="1"/>
          </p:cNvGraphicFramePr>
          <p:nvPr>
            <p:extLst>
              <p:ext uri="{D42A27DB-BD31-4B8C-83A1-F6EECF244321}">
                <p14:modId xmlns:p14="http://schemas.microsoft.com/office/powerpoint/2010/main" val="4001123167"/>
              </p:ext>
            </p:extLst>
          </p:nvPr>
        </p:nvGraphicFramePr>
        <p:xfrm>
          <a:off x="215516" y="927618"/>
          <a:ext cx="8712968" cy="5298688"/>
        </p:xfrm>
        <a:graphic>
          <a:graphicData uri="http://schemas.openxmlformats.org/drawingml/2006/table">
            <a:tbl>
              <a:tblPr firstRow="1" bandRow="1">
                <a:tableStyleId>{00A15C55-8517-42AA-B614-E9B94910E393}</a:tableStyleId>
              </a:tblPr>
              <a:tblGrid>
                <a:gridCol w="1656184"/>
                <a:gridCol w="4140460"/>
                <a:gridCol w="1260140"/>
                <a:gridCol w="1656184"/>
              </a:tblGrid>
              <a:tr h="432048">
                <a:tc>
                  <a:txBody>
                    <a:bodyPr/>
                    <a:lstStyle/>
                    <a:p>
                      <a:pPr algn="ctr"/>
                      <a:r>
                        <a:rPr lang="en-NZ" sz="1200" dirty="0" smtClean="0"/>
                        <a:t>Category</a:t>
                      </a:r>
                      <a:endParaRPr lang="en-NZ" sz="1200" dirty="0">
                        <a:solidFill>
                          <a:schemeClr val="tx1"/>
                        </a:solidFill>
                        <a:latin typeface="Source Sans Pro" panose="020B0503030403020204" pitchFamily="34" charset="0"/>
                        <a:ea typeface="Source Sans Pro" panose="020B0503030403020204" pitchFamily="34" charset="0"/>
                      </a:endParaRPr>
                    </a:p>
                  </a:txBody>
                  <a:tcPr anchor="ctr"/>
                </a:tc>
                <a:tc>
                  <a:txBody>
                    <a:bodyPr/>
                    <a:lstStyle/>
                    <a:p>
                      <a:pPr algn="ctr"/>
                      <a:r>
                        <a:rPr lang="en-NZ" sz="1200" dirty="0" smtClean="0"/>
                        <a:t>Activity</a:t>
                      </a:r>
                      <a:endParaRPr lang="en-NZ" sz="1200" dirty="0">
                        <a:solidFill>
                          <a:schemeClr val="tx1"/>
                        </a:solidFill>
                        <a:latin typeface="Source Sans Pro" panose="020B0503030403020204" pitchFamily="34" charset="0"/>
                        <a:ea typeface="Source Sans Pro" panose="020B0503030403020204" pitchFamily="34" charset="0"/>
                      </a:endParaRPr>
                    </a:p>
                  </a:txBody>
                  <a:tcPr anchor="ctr"/>
                </a:tc>
                <a:tc>
                  <a:txBody>
                    <a:bodyPr/>
                    <a:lstStyle/>
                    <a:p>
                      <a:pPr algn="ctr"/>
                      <a:r>
                        <a:rPr lang="en-NZ" sz="1200" dirty="0" smtClean="0"/>
                        <a:t>Effort</a:t>
                      </a:r>
                      <a:endParaRPr lang="en-NZ" sz="1200" dirty="0">
                        <a:solidFill>
                          <a:schemeClr val="tx1"/>
                        </a:solidFill>
                        <a:latin typeface="Source Sans Pro" panose="020B0503030403020204" pitchFamily="34" charset="0"/>
                        <a:ea typeface="Source Sans Pro" panose="020B0503030403020204" pitchFamily="34" charset="0"/>
                      </a:endParaRPr>
                    </a:p>
                  </a:txBody>
                  <a:tcPr anchor="ctr"/>
                </a:tc>
                <a:tc>
                  <a:txBody>
                    <a:bodyPr/>
                    <a:lstStyle/>
                    <a:p>
                      <a:pPr algn="ctr"/>
                      <a:r>
                        <a:rPr lang="en-NZ" sz="1200" dirty="0" smtClean="0"/>
                        <a:t>Owner</a:t>
                      </a:r>
                      <a:endParaRPr lang="en-NZ" sz="1200" dirty="0">
                        <a:solidFill>
                          <a:schemeClr val="tx1"/>
                        </a:solidFill>
                        <a:latin typeface="Source Sans Pro" panose="020B0503030403020204" pitchFamily="34" charset="0"/>
                        <a:ea typeface="Source Sans Pro" panose="020B0503030403020204" pitchFamily="34" charset="0"/>
                      </a:endParaRPr>
                    </a:p>
                  </a:txBody>
                  <a:tcPr anchor="ctr"/>
                </a:tc>
              </a:tr>
              <a:tr h="370840">
                <a:tc rowSpan="5">
                  <a:txBody>
                    <a:bodyPr/>
                    <a:lstStyle/>
                    <a:p>
                      <a:r>
                        <a:rPr lang="en-NZ" sz="1200" kern="0" dirty="0" smtClean="0"/>
                        <a:t>Building and managing a sustainable network</a:t>
                      </a:r>
                    </a:p>
                  </a:txBody>
                  <a:tcPr/>
                </a:tc>
                <a:tc>
                  <a:txBody>
                    <a:bodyPr/>
                    <a:lstStyle/>
                    <a:p>
                      <a:pPr marL="0" lvl="1" indent="0">
                        <a:buNone/>
                        <a:tabLst/>
                      </a:pPr>
                      <a:r>
                        <a:rPr lang="en-NZ" sz="1200" kern="0" dirty="0" smtClean="0"/>
                        <a:t>Identify and collect</a:t>
                      </a:r>
                      <a:r>
                        <a:rPr lang="en-NZ" sz="1200" kern="0" baseline="0" dirty="0" smtClean="0"/>
                        <a:t> people, organisations and contact details to understand interests and skills</a:t>
                      </a:r>
                      <a:endParaRPr lang="en-NZ" sz="1200" kern="0" dirty="0" smtClean="0">
                        <a:latin typeface="Source Sans Pro" panose="020B0503030403020204" pitchFamily="34" charset="0"/>
                        <a:ea typeface="Source Sans Pro" panose="020B0503030403020204" pitchFamily="34" charset="0"/>
                      </a:endParaRPr>
                    </a:p>
                  </a:txBody>
                  <a:tcPr/>
                </a:tc>
                <a:tc>
                  <a:txBody>
                    <a:bodyPr/>
                    <a:lstStyle/>
                    <a:p>
                      <a:pPr algn="ctr"/>
                      <a:r>
                        <a:rPr lang="en-NZ" sz="1200" dirty="0" smtClean="0"/>
                        <a:t>30</a:t>
                      </a:r>
                      <a:endParaRPr lang="en-NZ" sz="1200" dirty="0">
                        <a:latin typeface="Source Sans Pro" panose="020B0503030403020204" pitchFamily="34" charset="0"/>
                        <a:ea typeface="Source Sans Pro" panose="020B0503030403020204" pitchFamily="34" charset="0"/>
                      </a:endParaRPr>
                    </a:p>
                  </a:txBody>
                  <a:tcPr anchor="ctr"/>
                </a:tc>
                <a:tc rowSpan="5">
                  <a:txBody>
                    <a:bodyPr/>
                    <a:lstStyle/>
                    <a:p>
                      <a:pPr algn="ctr"/>
                      <a:r>
                        <a:rPr lang="en-NZ" sz="1200" dirty="0" smtClean="0"/>
                        <a:t>Eileen </a:t>
                      </a:r>
                      <a:r>
                        <a:rPr lang="en-NZ" sz="1200" dirty="0" err="1" smtClean="0"/>
                        <a:t>Duddy</a:t>
                      </a:r>
                      <a:endParaRPr lang="en-NZ" sz="1200" dirty="0">
                        <a:latin typeface="Source Sans Pro" panose="020B0503030403020204" pitchFamily="34" charset="0"/>
                        <a:ea typeface="Source Sans Pro" panose="020B0503030403020204" pitchFamily="34" charset="0"/>
                      </a:endParaRPr>
                    </a:p>
                  </a:txBody>
                  <a:tcPr anchor="ctr"/>
                </a:tc>
              </a:tr>
              <a:tr h="421248">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kern="0" dirty="0" smtClean="0"/>
                        <a:t>Develop a stakeholder management plan to allow us to connect the right people</a:t>
                      </a:r>
                      <a:r>
                        <a:rPr lang="en-NZ" sz="1200" kern="0" baseline="0" dirty="0" smtClean="0"/>
                        <a:t> together</a:t>
                      </a:r>
                      <a:endParaRPr lang="en-NZ" sz="1200" kern="0" dirty="0" smtClean="0">
                        <a:latin typeface="Source Sans Pro" panose="020B0503030403020204" pitchFamily="34" charset="0"/>
                        <a:ea typeface="Source Sans Pro" panose="020B0503030403020204" pitchFamily="34" charset="0"/>
                      </a:endParaRPr>
                    </a:p>
                  </a:txBody>
                  <a:tcPr/>
                </a:tc>
                <a:tc>
                  <a:txBody>
                    <a:bodyPr/>
                    <a:lstStyle/>
                    <a:p>
                      <a:pPr algn="ctr"/>
                      <a:r>
                        <a:rPr lang="en-NZ" sz="1200" dirty="0" smtClean="0"/>
                        <a:t>20</a:t>
                      </a:r>
                      <a:endParaRPr lang="en-NZ" sz="1200" dirty="0">
                        <a:latin typeface="Source Sans Pro" panose="020B0503030403020204" pitchFamily="34" charset="0"/>
                        <a:ea typeface="Source Sans Pro" panose="020B0503030403020204" pitchFamily="34" charset="0"/>
                      </a:endParaRPr>
                    </a:p>
                  </a:txBody>
                  <a:tcPr anchor="ct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370840">
                <a:tc vMerge="1">
                  <a:txBody>
                    <a:bodyPr/>
                    <a:lstStyle/>
                    <a:p>
                      <a:endParaRPr lang="en-NZ"/>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kern="0" dirty="0" smtClean="0"/>
                        <a:t>Establish</a:t>
                      </a:r>
                      <a:r>
                        <a:rPr lang="en-NZ" sz="1200" kern="0" baseline="0" dirty="0" smtClean="0"/>
                        <a:t> expert advisor group who can help solve key emerging technology problems for the Ministry and the sector</a:t>
                      </a:r>
                      <a:endParaRPr lang="en-NZ" sz="1200" kern="0" dirty="0" smtClean="0">
                        <a:latin typeface="Source Sans Pro" panose="020B0503030403020204" pitchFamily="34" charset="0"/>
                        <a:ea typeface="Source Sans Pro" panose="020B0503030403020204" pitchFamily="34" charset="0"/>
                      </a:endParaRPr>
                    </a:p>
                  </a:txBody>
                  <a:tcPr/>
                </a:tc>
                <a:tc>
                  <a:txBody>
                    <a:bodyPr/>
                    <a:lstStyle/>
                    <a:p>
                      <a:pPr algn="ctr"/>
                      <a:r>
                        <a:rPr lang="en-NZ" sz="1200" dirty="0" smtClean="0"/>
                        <a:t>80</a:t>
                      </a:r>
                      <a:endParaRPr lang="en-NZ" sz="1200" dirty="0">
                        <a:latin typeface="Source Sans Pro" panose="020B0503030403020204" pitchFamily="34" charset="0"/>
                        <a:ea typeface="Source Sans Pro" panose="020B0503030403020204" pitchFamily="34" charset="0"/>
                      </a:endParaRPr>
                    </a:p>
                  </a:txBody>
                  <a:tcPr anchor="ctr"/>
                </a:tc>
                <a:tc vMerge="1">
                  <a:txBody>
                    <a:bodyPr/>
                    <a:lstStyle/>
                    <a:p>
                      <a:endParaRPr lang="en-NZ"/>
                    </a:p>
                  </a:txBody>
                  <a:tcPr/>
                </a:tc>
              </a:tr>
              <a:tr h="370840">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kern="0" dirty="0" smtClean="0"/>
                        <a:t>Form</a:t>
                      </a:r>
                      <a:r>
                        <a:rPr lang="en-NZ" sz="1200" kern="0" baseline="0" dirty="0" smtClean="0"/>
                        <a:t> some groups around current problems or ideas to validate this approach</a:t>
                      </a:r>
                      <a:endParaRPr lang="en-NZ" sz="1200" kern="0" dirty="0" smtClean="0">
                        <a:latin typeface="Source Sans Pro" panose="020B0503030403020204" pitchFamily="34" charset="0"/>
                        <a:ea typeface="Source Sans Pro" panose="020B0503030403020204" pitchFamily="34" charset="0"/>
                      </a:endParaRPr>
                    </a:p>
                  </a:txBody>
                  <a:tcPr/>
                </a:tc>
                <a:tc>
                  <a:txBody>
                    <a:bodyPr/>
                    <a:lstStyle/>
                    <a:p>
                      <a:pPr algn="ctr"/>
                      <a:r>
                        <a:rPr lang="en-NZ" sz="1200" dirty="0" smtClean="0"/>
                        <a:t>120</a:t>
                      </a:r>
                      <a:endParaRPr lang="en-NZ" sz="1200" dirty="0">
                        <a:latin typeface="Source Sans Pro" panose="020B0503030403020204" pitchFamily="34" charset="0"/>
                        <a:ea typeface="Source Sans Pro" panose="020B0503030403020204" pitchFamily="34" charset="0"/>
                      </a:endParaRPr>
                    </a:p>
                  </a:txBody>
                  <a:tcPr anchor="ct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370840">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kern="0" dirty="0" smtClean="0"/>
                        <a:t>Ongoing maintenance</a:t>
                      </a:r>
                      <a:r>
                        <a:rPr lang="en-NZ" sz="1200" kern="0" baseline="0" dirty="0" smtClean="0"/>
                        <a:t> and management of the network</a:t>
                      </a:r>
                      <a:endParaRPr lang="en-NZ" sz="1200" kern="0" dirty="0" smtClean="0">
                        <a:latin typeface="Source Sans Pro" panose="020B0503030403020204" pitchFamily="34" charset="0"/>
                        <a:ea typeface="Source Sans Pro" panose="020B0503030403020204" pitchFamily="34" charset="0"/>
                      </a:endParaRPr>
                    </a:p>
                  </a:txBody>
                  <a:tcPr/>
                </a:tc>
                <a:tc>
                  <a:txBody>
                    <a:bodyPr/>
                    <a:lstStyle/>
                    <a:p>
                      <a:pPr algn="ctr"/>
                      <a:r>
                        <a:rPr lang="en-NZ" sz="1200" dirty="0" smtClean="0"/>
                        <a:t>50</a:t>
                      </a:r>
                      <a:endParaRPr lang="en-NZ" sz="1200" dirty="0">
                        <a:latin typeface="Source Sans Pro" panose="020B0503030403020204" pitchFamily="34" charset="0"/>
                        <a:ea typeface="Source Sans Pro" panose="020B0503030403020204" pitchFamily="34" charset="0"/>
                      </a:endParaRPr>
                    </a:p>
                  </a:txBody>
                  <a:tcPr anchor="ct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370840">
                <a:tc rowSpan="3">
                  <a:txBody>
                    <a:bodyPr/>
                    <a:lstStyle/>
                    <a:p>
                      <a:r>
                        <a:rPr lang="en-NZ" sz="1200" kern="0" dirty="0" smtClean="0"/>
                        <a:t>Curating our knowledge</a:t>
                      </a:r>
                      <a:r>
                        <a:rPr lang="en-NZ" sz="1200" kern="0" baseline="0" dirty="0" smtClean="0"/>
                        <a:t> and experience</a:t>
                      </a:r>
                      <a:endParaRPr lang="en-NZ" sz="1200" kern="0" dirty="0" smtClean="0"/>
                    </a:p>
                  </a:txBody>
                  <a:tcPr/>
                </a:tc>
                <a:tc>
                  <a:txBody>
                    <a:bodyPr/>
                    <a:lstStyle/>
                    <a:p>
                      <a:pPr marL="0" lvl="1" indent="0" algn="l" defTabSz="914400" rtl="0" eaLnBrk="1" latinLnBrk="0" hangingPunct="1">
                        <a:buNone/>
                      </a:pPr>
                      <a:r>
                        <a:rPr lang="en-NZ" sz="1200" kern="0" dirty="0" smtClean="0"/>
                        <a:t>Identify potential option</a:t>
                      </a:r>
                      <a:r>
                        <a:rPr lang="en-NZ" sz="1200" kern="0" baseline="0" dirty="0" smtClean="0"/>
                        <a:t>s and use cases for a solution</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20</a:t>
                      </a:r>
                      <a:endParaRPr lang="en-NZ" sz="1200" dirty="0">
                        <a:latin typeface="Source Sans Pro" panose="020B0503030403020204" pitchFamily="34" charset="0"/>
                        <a:ea typeface="Source Sans Pro" panose="020B0503030403020204" pitchFamily="34" charset="0"/>
                      </a:endParaRPr>
                    </a:p>
                  </a:txBody>
                  <a:tcPr anchor="ctr"/>
                </a:tc>
                <a:tc rowSpan="3">
                  <a:txBody>
                    <a:bodyPr/>
                    <a:lstStyle/>
                    <a:p>
                      <a:pPr algn="ctr"/>
                      <a:r>
                        <a:rPr lang="en-NZ" sz="1200" dirty="0" smtClean="0"/>
                        <a:t>Eileen </a:t>
                      </a:r>
                      <a:r>
                        <a:rPr lang="en-NZ" sz="1200" dirty="0" err="1" smtClean="0"/>
                        <a:t>Duddy</a:t>
                      </a:r>
                      <a:endParaRPr lang="en-NZ" sz="1200" dirty="0">
                        <a:latin typeface="Source Sans Pro" panose="020B0503030403020204" pitchFamily="34" charset="0"/>
                        <a:ea typeface="Source Sans Pro" panose="020B0503030403020204" pitchFamily="34" charset="0"/>
                      </a:endParaRPr>
                    </a:p>
                  </a:txBody>
                  <a:tcPr anchor="ctr"/>
                </a:tc>
              </a:tr>
              <a:tr h="370840">
                <a:tc vMerge="1">
                  <a:txBody>
                    <a:bodyPr/>
                    <a:lstStyle/>
                    <a:p>
                      <a:endParaRPr lang="en-NZ"/>
                    </a:p>
                  </a:txBody>
                  <a:tcPr/>
                </a:tc>
                <a:tc>
                  <a:txBody>
                    <a:bodyPr/>
                    <a:lstStyle/>
                    <a:p>
                      <a:pPr marL="0" lvl="1" indent="0" algn="l" defTabSz="914400" rtl="0" eaLnBrk="1" latinLnBrk="0" hangingPunct="1">
                        <a:buNone/>
                      </a:pPr>
                      <a:r>
                        <a:rPr lang="en-NZ" sz="1200" kern="0" dirty="0" smtClean="0"/>
                        <a:t>Support/lead the delivery of the solution</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40</a:t>
                      </a:r>
                      <a:endParaRPr lang="en-NZ" sz="1200" dirty="0">
                        <a:latin typeface="Source Sans Pro" panose="020B0503030403020204" pitchFamily="34" charset="0"/>
                        <a:ea typeface="Source Sans Pro" panose="020B0503030403020204" pitchFamily="34" charset="0"/>
                      </a:endParaRPr>
                    </a:p>
                  </a:txBody>
                  <a:tcPr anchor="ctr"/>
                </a:tc>
                <a:tc vMerge="1">
                  <a:txBody>
                    <a:bodyPr/>
                    <a:lstStyle/>
                    <a:p>
                      <a:endParaRPr lang="en-NZ"/>
                    </a:p>
                  </a:txBody>
                  <a:tcPr/>
                </a:tc>
              </a:tr>
              <a:tr h="370840">
                <a:tc vMerge="1">
                  <a:txBody>
                    <a:bodyPr/>
                    <a:lstStyle/>
                    <a:p>
                      <a:endParaRPr lang="en-NZ"/>
                    </a:p>
                  </a:txBody>
                  <a:tcPr/>
                </a:tc>
                <a:tc>
                  <a:txBody>
                    <a:bodyPr/>
                    <a:lstStyle/>
                    <a:p>
                      <a:pPr marL="0" lvl="1" indent="0" algn="l" defTabSz="914400" rtl="0" eaLnBrk="1" latinLnBrk="0" hangingPunct="1">
                        <a:buNone/>
                      </a:pPr>
                      <a:r>
                        <a:rPr lang="en-NZ" sz="1200" kern="0" dirty="0" smtClean="0"/>
                        <a:t>Manage and maintain the solution – develop the</a:t>
                      </a:r>
                      <a:r>
                        <a:rPr lang="en-NZ" sz="1200" kern="0" baseline="0" dirty="0" smtClean="0"/>
                        <a:t> connection to the network</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50</a:t>
                      </a:r>
                      <a:endParaRPr lang="en-NZ" sz="1200" dirty="0">
                        <a:latin typeface="Source Sans Pro" panose="020B0503030403020204" pitchFamily="34" charset="0"/>
                        <a:ea typeface="Source Sans Pro" panose="020B0503030403020204" pitchFamily="34" charset="0"/>
                      </a:endParaRPr>
                    </a:p>
                  </a:txBody>
                  <a:tcPr anchor="ctr"/>
                </a:tc>
                <a:tc vMerge="1">
                  <a:txBody>
                    <a:bodyPr/>
                    <a:lstStyle/>
                    <a:p>
                      <a:endParaRPr lang="en-NZ"/>
                    </a:p>
                  </a:txBody>
                  <a:tcPr/>
                </a:tc>
              </a:tr>
              <a:tr h="370840">
                <a:tc rowSpan="3">
                  <a:txBody>
                    <a:bodyPr/>
                    <a:lstStyle/>
                    <a:p>
                      <a:r>
                        <a:rPr lang="en-NZ" sz="1200" kern="0" dirty="0" smtClean="0"/>
                        <a:t>Health Technology</a:t>
                      </a:r>
                      <a:r>
                        <a:rPr lang="en-NZ" sz="1200" kern="0" baseline="0" dirty="0" smtClean="0"/>
                        <a:t> </a:t>
                      </a:r>
                      <a:r>
                        <a:rPr lang="en-NZ" sz="1200" kern="0" dirty="0" smtClean="0"/>
                        <a:t>Literacy</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NZ" sz="1200" kern="0" dirty="0" smtClean="0"/>
                        <a:t>Identify</a:t>
                      </a:r>
                      <a:r>
                        <a:rPr lang="en-NZ" sz="1200" kern="0" baseline="0" dirty="0" smtClean="0"/>
                        <a:t> opportunities and evidence for using education to drive uptake and acceptance of technology  in health</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20</a:t>
                      </a:r>
                      <a:endParaRPr lang="en-NZ" sz="1200" dirty="0">
                        <a:latin typeface="Source Sans Pro" panose="020B0503030403020204" pitchFamily="34" charset="0"/>
                        <a:ea typeface="Source Sans Pro" panose="020B0503030403020204" pitchFamily="34" charset="0"/>
                      </a:endParaRPr>
                    </a:p>
                  </a:txBody>
                  <a:tcPr anchor="ctr"/>
                </a:tc>
                <a:tc rowSpan="3">
                  <a:txBody>
                    <a:bodyPr/>
                    <a:lstStyle/>
                    <a:p>
                      <a:pPr algn="ctr"/>
                      <a:r>
                        <a:rPr lang="en-NZ" sz="1200" dirty="0" smtClean="0"/>
                        <a:t>Eileen </a:t>
                      </a:r>
                      <a:r>
                        <a:rPr lang="en-NZ" sz="1200" dirty="0" err="1" smtClean="0"/>
                        <a:t>Duddy</a:t>
                      </a:r>
                      <a:endParaRPr lang="en-NZ" sz="1200" dirty="0">
                        <a:latin typeface="Source Sans Pro" panose="020B0503030403020204" pitchFamily="34" charset="0"/>
                        <a:ea typeface="Source Sans Pro" panose="020B0503030403020204" pitchFamily="34" charset="0"/>
                      </a:endParaRPr>
                    </a:p>
                  </a:txBody>
                  <a:tcPr anchor="ctr"/>
                </a:tc>
              </a:tr>
              <a:tr h="370840">
                <a:tc vMerge="1">
                  <a:txBody>
                    <a:bodyPr/>
                    <a:lstStyle/>
                    <a:p>
                      <a:endParaRPr lang="en-NZ" sz="1200" kern="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NZ" sz="1200" kern="0" dirty="0" smtClean="0"/>
                        <a:t>Develop a programme of activities</a:t>
                      </a:r>
                      <a:r>
                        <a:rPr lang="en-NZ" sz="1200" kern="0" baseline="0" dirty="0" smtClean="0"/>
                        <a:t> to improve health technology literacy</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20</a:t>
                      </a:r>
                      <a:endParaRPr lang="en-NZ" sz="1200" dirty="0">
                        <a:latin typeface="Source Sans Pro" panose="020B0503030403020204" pitchFamily="34" charset="0"/>
                        <a:ea typeface="Source Sans Pro" panose="020B0503030403020204" pitchFamily="34" charset="0"/>
                      </a:endParaRPr>
                    </a:p>
                  </a:txBody>
                  <a:tcPr anchor="ct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370840">
                <a:tc vMerge="1">
                  <a:txBody>
                    <a:bodyPr/>
                    <a:lstStyle/>
                    <a:p>
                      <a:endParaRPr lang="en-NZ" sz="1200" kern="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NZ" sz="1200" kern="0" dirty="0" smtClean="0"/>
                        <a:t>Deliver</a:t>
                      </a:r>
                      <a:r>
                        <a:rPr lang="en-NZ" sz="1200" kern="0" baseline="0" dirty="0" smtClean="0"/>
                        <a:t> programme of health tech literacy</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a:t>
                      </a:r>
                      <a:endParaRPr lang="en-NZ" sz="1200" dirty="0">
                        <a:latin typeface="Source Sans Pro" panose="020B0503030403020204" pitchFamily="34" charset="0"/>
                        <a:ea typeface="Source Sans Pro" panose="020B0503030403020204" pitchFamily="34" charset="0"/>
                      </a:endParaRPr>
                    </a:p>
                  </a:txBody>
                  <a:tcPr anchor="ct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bl>
          </a:graphicData>
        </a:graphic>
      </p:graphicFrame>
      <p:sp>
        <p:nvSpPr>
          <p:cNvPr id="5" name="TextBox 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50145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1784"/>
            <a:ext cx="8229600" cy="1143000"/>
          </a:xfrm>
        </p:spPr>
        <p:txBody>
          <a:bodyPr/>
          <a:lstStyle/>
          <a:p>
            <a:r>
              <a:rPr lang="en-NZ" dirty="0" smtClean="0"/>
              <a:t>Technology</a:t>
            </a:r>
            <a:endParaRPr lang="en-NZ" dirty="0"/>
          </a:p>
        </p:txBody>
      </p:sp>
      <p:graphicFrame>
        <p:nvGraphicFramePr>
          <p:cNvPr id="3" name="Table 2"/>
          <p:cNvGraphicFramePr>
            <a:graphicFrameLocks noGrp="1"/>
          </p:cNvGraphicFramePr>
          <p:nvPr>
            <p:extLst>
              <p:ext uri="{D42A27DB-BD31-4B8C-83A1-F6EECF244321}">
                <p14:modId xmlns:p14="http://schemas.microsoft.com/office/powerpoint/2010/main" val="2322017317"/>
              </p:ext>
            </p:extLst>
          </p:nvPr>
        </p:nvGraphicFramePr>
        <p:xfrm>
          <a:off x="179512" y="1052736"/>
          <a:ext cx="8712968" cy="6687281"/>
        </p:xfrm>
        <a:graphic>
          <a:graphicData uri="http://schemas.openxmlformats.org/drawingml/2006/table">
            <a:tbl>
              <a:tblPr firstRow="1" bandRow="1">
                <a:tableStyleId>{00A15C55-8517-42AA-B614-E9B94910E393}</a:tableStyleId>
              </a:tblPr>
              <a:tblGrid>
                <a:gridCol w="1656184"/>
                <a:gridCol w="4608512"/>
                <a:gridCol w="792088"/>
                <a:gridCol w="1656184"/>
              </a:tblGrid>
              <a:tr h="330392">
                <a:tc>
                  <a:txBody>
                    <a:bodyPr/>
                    <a:lstStyle/>
                    <a:p>
                      <a:r>
                        <a:rPr lang="en-NZ" sz="1200" dirty="0" smtClean="0"/>
                        <a:t>Category</a:t>
                      </a:r>
                      <a:endParaRPr lang="en-NZ" sz="1200" dirty="0">
                        <a:solidFill>
                          <a:schemeClr val="tx1"/>
                        </a:solidFill>
                        <a:latin typeface="Source Sans Pro" panose="020B0503030403020204" pitchFamily="34" charset="0"/>
                        <a:ea typeface="Source Sans Pro" panose="020B0503030403020204" pitchFamily="34" charset="0"/>
                      </a:endParaRPr>
                    </a:p>
                  </a:txBody>
                  <a:tcPr/>
                </a:tc>
                <a:tc>
                  <a:txBody>
                    <a:bodyPr/>
                    <a:lstStyle/>
                    <a:p>
                      <a:r>
                        <a:rPr lang="en-NZ" sz="1200" dirty="0" smtClean="0"/>
                        <a:t>Activity</a:t>
                      </a:r>
                      <a:endParaRPr lang="en-NZ" sz="1200" dirty="0">
                        <a:solidFill>
                          <a:schemeClr val="tx1"/>
                        </a:solidFill>
                        <a:latin typeface="Source Sans Pro" panose="020B0503030403020204" pitchFamily="34" charset="0"/>
                        <a:ea typeface="Source Sans Pro" panose="020B0503030403020204" pitchFamily="34" charset="0"/>
                      </a:endParaRPr>
                    </a:p>
                  </a:txBody>
                  <a:tcPr/>
                </a:tc>
                <a:tc>
                  <a:txBody>
                    <a:bodyPr/>
                    <a:lstStyle/>
                    <a:p>
                      <a:r>
                        <a:rPr lang="en-NZ" sz="1200" dirty="0" smtClean="0"/>
                        <a:t>Effort</a:t>
                      </a:r>
                      <a:endParaRPr lang="en-NZ" sz="1200" dirty="0">
                        <a:solidFill>
                          <a:schemeClr val="tx1"/>
                        </a:solidFill>
                        <a:latin typeface="Source Sans Pro" panose="020B0503030403020204" pitchFamily="34" charset="0"/>
                        <a:ea typeface="Source Sans Pro" panose="020B0503030403020204" pitchFamily="34" charset="0"/>
                      </a:endParaRPr>
                    </a:p>
                  </a:txBody>
                  <a:tcPr/>
                </a:tc>
                <a:tc>
                  <a:txBody>
                    <a:bodyPr/>
                    <a:lstStyle/>
                    <a:p>
                      <a:r>
                        <a:rPr lang="en-NZ" sz="1200" dirty="0" smtClean="0"/>
                        <a:t>Owner</a:t>
                      </a:r>
                      <a:endParaRPr lang="en-NZ" sz="1200" dirty="0">
                        <a:solidFill>
                          <a:schemeClr val="tx1"/>
                        </a:solidFill>
                        <a:latin typeface="Source Sans Pro" panose="020B0503030403020204" pitchFamily="34" charset="0"/>
                        <a:ea typeface="Source Sans Pro" panose="020B0503030403020204" pitchFamily="34" charset="0"/>
                      </a:endParaRPr>
                    </a:p>
                  </a:txBody>
                  <a:tcPr/>
                </a:tc>
              </a:tr>
              <a:tr h="283586">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0" dirty="0" smtClean="0"/>
                        <a:t>Horizon scanning/Advice</a:t>
                      </a:r>
                      <a:endParaRPr lang="en-NZ" sz="1200" kern="0" dirty="0" smtClean="0">
                        <a:latin typeface="Source Sans Pro" panose="020B0503030403020204" pitchFamily="34" charset="0"/>
                        <a:ea typeface="Source Sans Pro" panose="020B0503030403020204" pitchFamily="34" charset="0"/>
                      </a:endParaRPr>
                    </a:p>
                  </a:txBody>
                  <a:tcPr/>
                </a:tc>
                <a:tc>
                  <a:txBody>
                    <a:bodyPr/>
                    <a:lstStyle/>
                    <a:p>
                      <a:pPr marL="0" lvl="1" indent="0">
                        <a:buNone/>
                        <a:tabLst/>
                      </a:pPr>
                      <a:r>
                        <a:rPr lang="en-NZ" sz="1200" b="1" kern="0" dirty="0" smtClean="0"/>
                        <a:t>Define product and how people access the service</a:t>
                      </a:r>
                      <a:endParaRPr lang="en-NZ" sz="1200" b="1" kern="0" dirty="0" smtClean="0">
                        <a:latin typeface="Source Sans Pro" panose="020B0503030403020204" pitchFamily="34" charset="0"/>
                        <a:ea typeface="Source Sans Pro" panose="020B0503030403020204" pitchFamily="34" charset="0"/>
                      </a:endParaRPr>
                    </a:p>
                  </a:txBody>
                  <a:tcPr/>
                </a:tc>
                <a:tc>
                  <a:txBody>
                    <a:bodyPr/>
                    <a:lstStyle/>
                    <a:p>
                      <a:endParaRPr lang="en-NZ" sz="1200" dirty="0">
                        <a:latin typeface="Source Sans Pro" panose="020B0503030403020204" pitchFamily="34" charset="0"/>
                        <a:ea typeface="Source Sans Pro" panose="020B0503030403020204" pitchFamily="34" charset="0"/>
                      </a:endParaRPr>
                    </a:p>
                  </a:txBody>
                  <a:tcPr/>
                </a:tc>
                <a:tc rowSpan="4">
                  <a:txBody>
                    <a:bodyPr/>
                    <a:lstStyle/>
                    <a:p>
                      <a:r>
                        <a:rPr lang="en-NZ" sz="1200" dirty="0" smtClean="0"/>
                        <a:t>Mary</a:t>
                      </a:r>
                      <a:r>
                        <a:rPr lang="en-NZ" sz="1200" baseline="0" dirty="0" smtClean="0"/>
                        <a:t> Crowe</a:t>
                      </a:r>
                      <a:endParaRPr lang="en-NZ" sz="1200" dirty="0">
                        <a:latin typeface="Source Sans Pro" panose="020B0503030403020204" pitchFamily="34" charset="0"/>
                        <a:ea typeface="Source Sans Pro" panose="020B0503030403020204" pitchFamily="34" charset="0"/>
                      </a:endParaRPr>
                    </a:p>
                  </a:txBody>
                  <a:tcPr/>
                </a:tc>
              </a:tr>
              <a:tr h="322133">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0" dirty="0" smtClean="0"/>
                        <a:t>Historic view (AMC)</a:t>
                      </a:r>
                      <a:endParaRPr lang="en-NZ" sz="1200" kern="0" dirty="0" smtClean="0">
                        <a:latin typeface="Source Sans Pro" panose="020B0503030403020204" pitchFamily="34" charset="0"/>
                        <a:ea typeface="Source Sans Pro" panose="020B0503030403020204" pitchFamily="34" charset="0"/>
                      </a:endParaRPr>
                    </a:p>
                  </a:txBody>
                  <a:tcPr/>
                </a:tc>
                <a:tc>
                  <a:txBody>
                    <a:bodyPr/>
                    <a:lstStyle/>
                    <a:p>
                      <a:pPr algn="ctr"/>
                      <a:r>
                        <a:rPr lang="en-NZ" sz="1200" dirty="0" smtClean="0"/>
                        <a:t>5</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283586">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0" dirty="0" smtClean="0"/>
                        <a:t>Conversation within MOH – if we offer what should it look like</a:t>
                      </a:r>
                      <a:endParaRPr lang="en-NZ" sz="1200" kern="0" dirty="0" smtClean="0">
                        <a:latin typeface="Source Sans Pro" panose="020B0503030403020204" pitchFamily="34" charset="0"/>
                        <a:ea typeface="Source Sans Pro" panose="020B0503030403020204" pitchFamily="34" charset="0"/>
                      </a:endParaRPr>
                    </a:p>
                  </a:txBody>
                  <a:tcPr/>
                </a:tc>
                <a:tc>
                  <a:txBody>
                    <a:bodyPr/>
                    <a:lstStyle/>
                    <a:p>
                      <a:pPr algn="ctr"/>
                      <a:r>
                        <a:rPr lang="en-NZ" sz="1200" dirty="0" smtClean="0"/>
                        <a:t>20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283586">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0" dirty="0" smtClean="0"/>
                        <a:t>Write up the service and communicate</a:t>
                      </a:r>
                      <a:endParaRPr lang="en-NZ" sz="1200" kern="0" dirty="0" smtClean="0">
                        <a:latin typeface="Source Sans Pro" panose="020B0503030403020204" pitchFamily="34" charset="0"/>
                        <a:ea typeface="Source Sans Pro" panose="020B0503030403020204" pitchFamily="34" charset="0"/>
                      </a:endParaRPr>
                    </a:p>
                  </a:txBody>
                  <a:tcPr/>
                </a:tc>
                <a:tc>
                  <a:txBody>
                    <a:bodyPr/>
                    <a:lstStyle/>
                    <a:p>
                      <a:pPr algn="ctr"/>
                      <a:r>
                        <a:rPr lang="en-NZ" sz="1200" dirty="0" smtClean="0"/>
                        <a:t>15</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326318">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0" lvl="1" indent="0">
                        <a:buNone/>
                      </a:pPr>
                      <a:r>
                        <a:rPr lang="en-NZ" sz="1200" kern="0" dirty="0" smtClean="0"/>
                        <a:t>Provide advice on new tech – 5d per request (assumes 1 per month)</a:t>
                      </a:r>
                    </a:p>
                    <a:p>
                      <a:pPr marL="0" lvl="1" indent="0">
                        <a:buNone/>
                      </a:pPr>
                      <a:r>
                        <a:rPr lang="en-NZ" sz="1000" kern="0" dirty="0" smtClean="0"/>
                        <a:t>(We need to consider MOH priorities vs ad hoc requests)</a:t>
                      </a:r>
                      <a:endParaRPr lang="en-NZ" sz="1000" kern="0" dirty="0" smtClean="0">
                        <a:latin typeface="Source Sans Pro" panose="020B0503030403020204" pitchFamily="34" charset="0"/>
                        <a:ea typeface="Source Sans Pro" panose="020B0503030403020204" pitchFamily="34" charset="0"/>
                      </a:endParaRPr>
                    </a:p>
                  </a:txBody>
                  <a:tcPr/>
                </a:tc>
                <a:tc>
                  <a:txBody>
                    <a:bodyPr/>
                    <a:lstStyle/>
                    <a:p>
                      <a:pPr algn="ctr"/>
                      <a:r>
                        <a:rPr lang="en-NZ" sz="1200" dirty="0" smtClean="0"/>
                        <a:t>60</a:t>
                      </a:r>
                      <a:endParaRPr lang="en-NZ" sz="1200" dirty="0">
                        <a:latin typeface="Source Sans Pro" panose="020B0503030403020204" pitchFamily="34" charset="0"/>
                        <a:ea typeface="Source Sans Pro" panose="020B0503030403020204" pitchFamily="34" charset="0"/>
                      </a:endParaRPr>
                    </a:p>
                  </a:txBody>
                  <a:tcPr/>
                </a:tc>
                <a:tc>
                  <a:txBody>
                    <a:bodyPr/>
                    <a:lstStyle/>
                    <a:p>
                      <a:r>
                        <a:rPr lang="en-NZ" sz="1200" dirty="0" smtClean="0"/>
                        <a:t>Mary Crowe</a:t>
                      </a:r>
                      <a:endParaRPr lang="en-NZ" sz="1200" dirty="0">
                        <a:latin typeface="Source Sans Pro" panose="020B0503030403020204" pitchFamily="34" charset="0"/>
                        <a:ea typeface="Source Sans Pro" panose="020B0503030403020204" pitchFamily="34" charset="0"/>
                      </a:endParaRPr>
                    </a:p>
                  </a:txBody>
                  <a:tcPr/>
                </a:tc>
              </a:tr>
              <a:tr h="349626">
                <a:tc row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0" dirty="0" smtClean="0"/>
                        <a:t>Emerging Health Technology Thought Leadership</a:t>
                      </a:r>
                      <a:endParaRPr lang="en-NZ" sz="1200" b="0" kern="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NZ" sz="1200" b="1" kern="0" dirty="0" smtClean="0"/>
                        <a:t>Sector advice on IP in new</a:t>
                      </a:r>
                      <a:r>
                        <a:rPr lang="en-NZ" sz="1200" b="1" kern="0" baseline="0" dirty="0" smtClean="0"/>
                        <a:t> technology development</a:t>
                      </a:r>
                      <a:endParaRPr lang="en-NZ" sz="1200" b="1" kern="0" dirty="0" smtClean="0"/>
                    </a:p>
                  </a:txBody>
                  <a:tcPr/>
                </a:tc>
                <a:tc>
                  <a:txBody>
                    <a:bodyPr/>
                    <a:lstStyle/>
                    <a:p>
                      <a:pPr algn="ctr"/>
                      <a:endParaRPr lang="en-NZ" sz="1200" dirty="0">
                        <a:latin typeface="Source Sans Pro" panose="020B0503030403020204" pitchFamily="34" charset="0"/>
                        <a:ea typeface="Source Sans Pro" panose="020B0503030403020204" pitchFamily="34" charset="0"/>
                      </a:endParaRPr>
                    </a:p>
                  </a:txBody>
                  <a:tcPr/>
                </a:tc>
                <a:tc rowSpan="4">
                  <a:txBody>
                    <a:bodyPr/>
                    <a:lstStyle/>
                    <a:p>
                      <a:r>
                        <a:rPr lang="en-NZ" sz="1200" dirty="0" smtClean="0"/>
                        <a:t>Mary</a:t>
                      </a:r>
                      <a:r>
                        <a:rPr lang="en-NZ" sz="1200" baseline="0" dirty="0" smtClean="0"/>
                        <a:t> Crowe</a:t>
                      </a:r>
                      <a:endParaRPr lang="en-NZ" sz="1200" dirty="0">
                        <a:latin typeface="Source Sans Pro" panose="020B0503030403020204" pitchFamily="34" charset="0"/>
                        <a:ea typeface="Source Sans Pro" panose="020B0503030403020204" pitchFamily="34" charset="0"/>
                      </a:endParaRPr>
                    </a:p>
                  </a:txBody>
                  <a:tcPr/>
                </a:tc>
              </a:tr>
              <a:tr h="34962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0" dirty="0" smtClean="0"/>
                    </a:p>
                  </a:txBody>
                  <a:tcPr/>
                </a:tc>
                <a:tc>
                  <a:txBody>
                    <a:bodyPr/>
                    <a:lstStyle/>
                    <a:p>
                      <a:pPr marL="171450" lvl="1" indent="-171450" algn="l" defTabSz="914400" rtl="0" eaLnBrk="1" latinLnBrk="0" hangingPunct="1">
                        <a:buFont typeface="Arial" panose="020B0604020202020204" pitchFamily="34" charset="0"/>
                        <a:buChar char="•"/>
                      </a:pPr>
                      <a:r>
                        <a:rPr lang="en-NZ" sz="1200" kern="0" dirty="0" smtClean="0"/>
                        <a:t>Understand if anything is existing currently (internal &amp; external </a:t>
                      </a:r>
                      <a:r>
                        <a:rPr lang="en-NZ" sz="1200" kern="0" dirty="0" err="1" smtClean="0"/>
                        <a:t>govt</a:t>
                      </a:r>
                      <a:r>
                        <a:rPr lang="en-NZ" sz="1200" kern="0" dirty="0" smtClean="0"/>
                        <a:t>/internationally)</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20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283586">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171450" lvl="1" indent="-171450" algn="l" defTabSz="914400" rtl="0" eaLnBrk="1" latinLnBrk="0" hangingPunct="1">
                        <a:buFont typeface="Arial" panose="020B0604020202020204" pitchFamily="34" charset="0"/>
                        <a:buChar char="•"/>
                      </a:pPr>
                      <a:r>
                        <a:rPr lang="en-NZ" sz="1200" kern="0" dirty="0" smtClean="0"/>
                        <a:t>Draft an approach on how we want to apply IP in new initiatives</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20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283586">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0" dirty="0" smtClean="0"/>
                        <a:t>Work with the sector to agree our approach  and communicate it</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20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34962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kern="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NZ" sz="1200" b="1" kern="0" dirty="0" smtClean="0"/>
                        <a:t>Sector advice on agile procurement approaches</a:t>
                      </a:r>
                    </a:p>
                    <a:p>
                      <a:pPr marL="0" lvl="1" indent="0" algn="l" defTabSz="914400" rtl="0" eaLnBrk="1" latinLnBrk="0" hangingPunct="1">
                        <a:buNone/>
                      </a:pP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endParaRPr lang="en-NZ" sz="1200" dirty="0">
                        <a:latin typeface="Source Sans Pro" panose="020B0503030403020204" pitchFamily="34" charset="0"/>
                        <a:ea typeface="Source Sans Pro" panose="020B0503030403020204" pitchFamily="34" charset="0"/>
                      </a:endParaRPr>
                    </a:p>
                  </a:txBody>
                  <a:tcPr/>
                </a:tc>
                <a:tc rowSpan="4">
                  <a:txBody>
                    <a:bodyPr/>
                    <a:lstStyle/>
                    <a:p>
                      <a:r>
                        <a:rPr lang="en-NZ" sz="1200" dirty="0" smtClean="0"/>
                        <a:t>Mary</a:t>
                      </a:r>
                      <a:r>
                        <a:rPr lang="en-NZ" sz="1200" baseline="0" dirty="0" smtClean="0"/>
                        <a:t> Crowe</a:t>
                      </a:r>
                      <a:endParaRPr lang="en-NZ" sz="1200" dirty="0">
                        <a:latin typeface="Source Sans Pro" panose="020B0503030403020204" pitchFamily="34" charset="0"/>
                        <a:ea typeface="Source Sans Pro" panose="020B0503030403020204" pitchFamily="34" charset="0"/>
                      </a:endParaRPr>
                    </a:p>
                  </a:txBody>
                  <a:tcPr/>
                </a:tc>
              </a:tr>
              <a:tr h="34962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kern="0" dirty="0" smtClean="0"/>
                    </a:p>
                  </a:txBody>
                  <a:tcPr/>
                </a:tc>
                <a:tc>
                  <a:txBody>
                    <a:bodyPr/>
                    <a:lstStyle/>
                    <a:p>
                      <a:pPr marL="171450" lvl="1" indent="-171450" algn="l" defTabSz="914400" rtl="0" eaLnBrk="1" latinLnBrk="0" hangingPunct="1">
                        <a:buFont typeface="Arial" panose="020B0604020202020204" pitchFamily="34" charset="0"/>
                        <a:buChar char="•"/>
                      </a:pPr>
                      <a:r>
                        <a:rPr lang="en-NZ" sz="1200" kern="0" dirty="0" smtClean="0"/>
                        <a:t>Understand if anything is existing currently (internal &amp; external </a:t>
                      </a:r>
                      <a:r>
                        <a:rPr lang="en-NZ" sz="1200" kern="0" dirty="0" err="1" smtClean="0"/>
                        <a:t>govt</a:t>
                      </a:r>
                      <a:r>
                        <a:rPr lang="en-NZ" sz="1200" kern="0" dirty="0" smtClean="0"/>
                        <a:t>/internationally)</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20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283586">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171450" lvl="1" indent="-171450" algn="l" defTabSz="914400" rtl="0" eaLnBrk="1" latinLnBrk="0" hangingPunct="1">
                        <a:buFont typeface="Arial" panose="020B0604020202020204" pitchFamily="34" charset="0"/>
                        <a:buChar char="•"/>
                      </a:pPr>
                      <a:r>
                        <a:rPr lang="en-NZ" sz="1200" kern="0" dirty="0" smtClean="0"/>
                        <a:t>Draft an approach on how we want to apply IP in new initiatives</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20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283586">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0" dirty="0" smtClean="0"/>
                        <a:t>Work with the sector to agree our approach  and communicate it</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20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28358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NZ" sz="1200" b="1" kern="0" dirty="0" smtClean="0"/>
                        <a:t>Future</a:t>
                      </a:r>
                      <a:r>
                        <a:rPr lang="en-NZ" sz="1200" b="1" kern="0" baseline="0" dirty="0" smtClean="0"/>
                        <a:t> Technology Impacts</a:t>
                      </a:r>
                      <a:endParaRPr lang="en-NZ" sz="1200" b="1" kern="0" dirty="0" smtClean="0"/>
                    </a:p>
                  </a:txBody>
                  <a:tcPr/>
                </a:tc>
                <a:tc>
                  <a:txBody>
                    <a:bodyPr/>
                    <a:lstStyle/>
                    <a:p>
                      <a:pPr algn="ctr"/>
                      <a:endParaRPr lang="en-NZ" sz="1200" dirty="0">
                        <a:latin typeface="Source Sans Pro" panose="020B0503030403020204" pitchFamily="34" charset="0"/>
                        <a:ea typeface="Source Sans Pro" panose="020B0503030403020204" pitchFamily="34" charset="0"/>
                      </a:endParaRPr>
                    </a:p>
                  </a:txBody>
                  <a:tcPr/>
                </a:tc>
                <a:tc rowSpan="3">
                  <a:txBody>
                    <a:bodyPr/>
                    <a:lstStyle/>
                    <a:p>
                      <a:r>
                        <a:rPr lang="en-NZ" sz="1200" dirty="0" smtClean="0"/>
                        <a:t>Jon Herries</a:t>
                      </a:r>
                      <a:endParaRPr lang="en-NZ" sz="1200" dirty="0">
                        <a:latin typeface="Source Sans Pro" panose="020B0503030403020204" pitchFamily="34" charset="0"/>
                        <a:ea typeface="Source Sans Pro" panose="020B0503030403020204" pitchFamily="34" charset="0"/>
                      </a:endParaRPr>
                    </a:p>
                  </a:txBody>
                  <a:tcPr/>
                </a:tc>
              </a:tr>
              <a:tr h="28358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0" dirty="0" smtClean="0"/>
                    </a:p>
                  </a:txBody>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0" dirty="0" smtClean="0"/>
                        <a:t>Develop vision deck</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10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28358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0" dirty="0" smtClean="0"/>
                    </a:p>
                  </a:txBody>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0" dirty="0" smtClean="0"/>
                        <a:t>Regular Revision and pitching</a:t>
                      </a:r>
                      <a:r>
                        <a:rPr lang="en-NZ" sz="1200" kern="0" baseline="0" dirty="0" smtClean="0"/>
                        <a:t> of impacts to health sector leaders</a:t>
                      </a:r>
                      <a:endParaRPr lang="en-NZ" sz="1200"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r>
                        <a:rPr lang="en-NZ" sz="1200" dirty="0" smtClean="0"/>
                        <a:t>10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bl>
          </a:graphicData>
        </a:graphic>
      </p:graphicFrame>
      <p:sp>
        <p:nvSpPr>
          <p:cNvPr id="5" name="TextBox 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84652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1784"/>
            <a:ext cx="8229600" cy="1143000"/>
          </a:xfrm>
        </p:spPr>
        <p:txBody>
          <a:bodyPr/>
          <a:lstStyle/>
          <a:p>
            <a:r>
              <a:rPr lang="en-NZ" dirty="0" smtClean="0"/>
              <a:t>Technology</a:t>
            </a:r>
            <a:endParaRPr lang="en-NZ" dirty="0"/>
          </a:p>
        </p:txBody>
      </p:sp>
      <p:graphicFrame>
        <p:nvGraphicFramePr>
          <p:cNvPr id="7" name="Table 6"/>
          <p:cNvGraphicFramePr>
            <a:graphicFrameLocks noGrp="1"/>
          </p:cNvGraphicFramePr>
          <p:nvPr>
            <p:extLst>
              <p:ext uri="{D42A27DB-BD31-4B8C-83A1-F6EECF244321}">
                <p14:modId xmlns:p14="http://schemas.microsoft.com/office/powerpoint/2010/main" val="3421689785"/>
              </p:ext>
            </p:extLst>
          </p:nvPr>
        </p:nvGraphicFramePr>
        <p:xfrm>
          <a:off x="215516" y="1268760"/>
          <a:ext cx="8712968" cy="4734416"/>
        </p:xfrm>
        <a:graphic>
          <a:graphicData uri="http://schemas.openxmlformats.org/drawingml/2006/table">
            <a:tbl>
              <a:tblPr firstRow="1" bandRow="1">
                <a:tableStyleId>{00A15C55-8517-42AA-B614-E9B94910E393}</a:tableStyleId>
              </a:tblPr>
              <a:tblGrid>
                <a:gridCol w="1656184"/>
                <a:gridCol w="4608512"/>
                <a:gridCol w="792088"/>
                <a:gridCol w="1656184"/>
              </a:tblGrid>
              <a:tr h="432048">
                <a:tc>
                  <a:txBody>
                    <a:bodyPr/>
                    <a:lstStyle/>
                    <a:p>
                      <a:r>
                        <a:rPr lang="en-NZ" sz="1200" dirty="0" smtClean="0"/>
                        <a:t>Category</a:t>
                      </a:r>
                      <a:endParaRPr lang="en-NZ" sz="1200" dirty="0">
                        <a:solidFill>
                          <a:schemeClr val="tx1"/>
                        </a:solidFill>
                        <a:latin typeface="Source Sans Pro" panose="020B0503030403020204" pitchFamily="34" charset="0"/>
                        <a:ea typeface="Source Sans Pro" panose="020B0503030403020204" pitchFamily="34" charset="0"/>
                      </a:endParaRPr>
                    </a:p>
                  </a:txBody>
                  <a:tcPr/>
                </a:tc>
                <a:tc>
                  <a:txBody>
                    <a:bodyPr/>
                    <a:lstStyle/>
                    <a:p>
                      <a:r>
                        <a:rPr lang="en-NZ" sz="1200" dirty="0" smtClean="0"/>
                        <a:t>Activity</a:t>
                      </a:r>
                      <a:endParaRPr lang="en-NZ" sz="1200" dirty="0">
                        <a:solidFill>
                          <a:schemeClr val="tx1"/>
                        </a:solidFill>
                        <a:latin typeface="Source Sans Pro" panose="020B0503030403020204" pitchFamily="34" charset="0"/>
                        <a:ea typeface="Source Sans Pro" panose="020B0503030403020204" pitchFamily="34" charset="0"/>
                      </a:endParaRPr>
                    </a:p>
                  </a:txBody>
                  <a:tcPr/>
                </a:tc>
                <a:tc>
                  <a:txBody>
                    <a:bodyPr/>
                    <a:lstStyle/>
                    <a:p>
                      <a:r>
                        <a:rPr lang="en-NZ" sz="1200" dirty="0" smtClean="0"/>
                        <a:t>Effort</a:t>
                      </a:r>
                      <a:endParaRPr lang="en-NZ" sz="1200" dirty="0">
                        <a:solidFill>
                          <a:schemeClr val="tx1"/>
                        </a:solidFill>
                        <a:latin typeface="Source Sans Pro" panose="020B0503030403020204" pitchFamily="34" charset="0"/>
                        <a:ea typeface="Source Sans Pro" panose="020B0503030403020204" pitchFamily="34" charset="0"/>
                      </a:endParaRPr>
                    </a:p>
                  </a:txBody>
                  <a:tcPr/>
                </a:tc>
                <a:tc>
                  <a:txBody>
                    <a:bodyPr/>
                    <a:lstStyle/>
                    <a:p>
                      <a:r>
                        <a:rPr lang="en-NZ" sz="1200" dirty="0" smtClean="0"/>
                        <a:t>Owner</a:t>
                      </a:r>
                      <a:endParaRPr lang="en-NZ" sz="1200" dirty="0">
                        <a:solidFill>
                          <a:schemeClr val="tx1"/>
                        </a:solidFill>
                        <a:latin typeface="Source Sans Pro" panose="020B0503030403020204" pitchFamily="34" charset="0"/>
                        <a:ea typeface="Source Sans Pro" panose="020B0503030403020204" pitchFamily="34" charset="0"/>
                      </a:endParaRPr>
                    </a:p>
                  </a:txBody>
                  <a:tcPr/>
                </a:tc>
              </a:tr>
              <a:tr h="370840">
                <a:tc row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0" dirty="0" smtClean="0"/>
                        <a:t>Accelerator</a:t>
                      </a:r>
                      <a:endParaRPr lang="en-NZ" sz="1200" kern="0" dirty="0" smtClean="0">
                        <a:latin typeface="Source Sans Pro" panose="020B0503030403020204" pitchFamily="34" charset="0"/>
                        <a:ea typeface="Source Sans Pro" panose="020B0503030403020204" pitchFamily="34" charset="0"/>
                      </a:endParaRPr>
                    </a:p>
                  </a:txBody>
                  <a:tcPr/>
                </a:tc>
                <a:tc>
                  <a:txBody>
                    <a:bodyPr/>
                    <a:lstStyle/>
                    <a:p>
                      <a:pPr marL="0" lvl="1" indent="0">
                        <a:buNone/>
                        <a:tabLst/>
                      </a:pPr>
                      <a:r>
                        <a:rPr lang="en-NZ" sz="1200" b="1" kern="0" dirty="0" smtClean="0"/>
                        <a:t>Planning</a:t>
                      </a:r>
                      <a:endParaRPr lang="en-NZ" sz="1200" b="1" kern="0" dirty="0" smtClean="0">
                        <a:latin typeface="Source Sans Pro" panose="020B0503030403020204" pitchFamily="34" charset="0"/>
                        <a:ea typeface="Source Sans Pro" panose="020B0503030403020204" pitchFamily="34" charset="0"/>
                      </a:endParaRPr>
                    </a:p>
                  </a:txBody>
                  <a:tcPr/>
                </a:tc>
                <a:tc>
                  <a:txBody>
                    <a:bodyPr/>
                    <a:lstStyle/>
                    <a:p>
                      <a:endParaRPr lang="en-NZ" sz="1200" dirty="0">
                        <a:latin typeface="Source Sans Pro" panose="020B0503030403020204" pitchFamily="34" charset="0"/>
                        <a:ea typeface="Source Sans Pro" panose="020B0503030403020204" pitchFamily="34" charset="0"/>
                      </a:endParaRPr>
                    </a:p>
                  </a:txBody>
                  <a:tcPr/>
                </a:tc>
                <a:tc rowSpan="3">
                  <a:txBody>
                    <a:bodyPr/>
                    <a:lstStyle/>
                    <a:p>
                      <a:endParaRPr lang="en-NZ" sz="1200" dirty="0">
                        <a:latin typeface="Source Sans Pro" panose="020B0503030403020204" pitchFamily="34" charset="0"/>
                        <a:ea typeface="Source Sans Pro" panose="020B0503030403020204" pitchFamily="34" charset="0"/>
                      </a:endParaRPr>
                    </a:p>
                  </a:txBody>
                  <a:tcPr/>
                </a:tc>
              </a:tr>
              <a:tr h="421248">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0" dirty="0" smtClean="0"/>
                        <a:t>Develop plan for execution (framework) – 50/y </a:t>
                      </a:r>
                    </a:p>
                  </a:txBody>
                  <a:tcPr/>
                </a:tc>
                <a:tc>
                  <a:txBody>
                    <a:bodyPr/>
                    <a:lstStyle/>
                    <a:p>
                      <a:pPr algn="ctr"/>
                      <a:r>
                        <a:rPr lang="en-NZ" sz="1200" dirty="0" smtClean="0"/>
                        <a:t>50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370840">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0" dirty="0" smtClean="0"/>
                        <a:t>Value proposition (1 pager) – 10/y</a:t>
                      </a:r>
                    </a:p>
                  </a:txBody>
                  <a:tcPr/>
                </a:tc>
                <a:tc>
                  <a:txBody>
                    <a:bodyPr/>
                    <a:lstStyle/>
                    <a:p>
                      <a:pPr algn="ctr"/>
                      <a:r>
                        <a:rPr lang="en-NZ" sz="1200" dirty="0" smtClean="0"/>
                        <a:t>10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0" dirty="0" smtClean="0"/>
                    </a:p>
                  </a:txBody>
                  <a:tcPr/>
                </a:tc>
                <a:tc>
                  <a:txBody>
                    <a:bodyPr/>
                    <a:lstStyle/>
                    <a:p>
                      <a:pPr marL="0" lvl="1" indent="0" algn="l" defTabSz="914400" rtl="0" eaLnBrk="1" latinLnBrk="0" hangingPunct="1">
                        <a:buNone/>
                      </a:pPr>
                      <a:r>
                        <a:rPr lang="en-NZ" sz="1200" b="1" kern="0" dirty="0" smtClean="0"/>
                        <a:t>Delivery</a:t>
                      </a:r>
                      <a:endParaRPr lang="en-NZ" sz="1200" b="1" kern="0" dirty="0" smtClean="0">
                        <a:solidFill>
                          <a:schemeClr val="dk1"/>
                        </a:solidFill>
                        <a:latin typeface="Source Sans Pro" panose="020B0503030403020204" pitchFamily="34" charset="0"/>
                        <a:ea typeface="Source Sans Pro" panose="020B0503030403020204" pitchFamily="34" charset="0"/>
                        <a:cs typeface="+mn-cs"/>
                      </a:endParaRPr>
                    </a:p>
                  </a:txBody>
                  <a:tcPr/>
                </a:tc>
                <a:tc>
                  <a:txBody>
                    <a:bodyPr/>
                    <a:lstStyle/>
                    <a:p>
                      <a:pPr algn="ctr"/>
                      <a:endParaRPr lang="en-NZ" sz="1200" dirty="0">
                        <a:latin typeface="Source Sans Pro" panose="020B0503030403020204" pitchFamily="34" charset="0"/>
                        <a:ea typeface="Source Sans Pro" panose="020B0503030403020204" pitchFamily="34" charset="0"/>
                      </a:endParaRPr>
                    </a:p>
                  </a:txBody>
                  <a:tcPr/>
                </a:tc>
                <a:tc rowSpan="8">
                  <a:txBody>
                    <a:bodyPr/>
                    <a:lstStyle/>
                    <a:p>
                      <a:endParaRPr lang="en-NZ" sz="1200" dirty="0">
                        <a:latin typeface="Source Sans Pro" panose="020B0503030403020204" pitchFamily="34" charset="0"/>
                        <a:ea typeface="Source Sans Pro" panose="020B0503030403020204" pitchFamily="34" charset="0"/>
                      </a:endParaRPr>
                    </a:p>
                  </a:txBody>
                  <a:tcPr/>
                </a:tc>
              </a:tr>
              <a:tr h="370840">
                <a:tc vMerge="1">
                  <a:txBody>
                    <a:bodyPr/>
                    <a:lstStyle/>
                    <a:p>
                      <a:endParaRPr lang="en-NZ"/>
                    </a:p>
                  </a:txBody>
                  <a:tcPr/>
                </a:tc>
                <a:tc>
                  <a:txBody>
                    <a:bodyPr/>
                    <a:lstStyle/>
                    <a:p>
                      <a:pPr marL="171450" lvl="1" indent="-171450" algn="l">
                        <a:buFont typeface="Arial" panose="020B0604020202020204" pitchFamily="34" charset="0"/>
                        <a:buChar char="•"/>
                      </a:pPr>
                      <a:r>
                        <a:rPr lang="en-NZ" sz="1200" kern="0" dirty="0" smtClean="0"/>
                        <a:t>Establish/run governance</a:t>
                      </a:r>
                    </a:p>
                  </a:txBody>
                  <a:tcPr/>
                </a:tc>
                <a:tc>
                  <a:txBody>
                    <a:bodyPr/>
                    <a:lstStyle/>
                    <a:p>
                      <a:pPr algn="ctr"/>
                      <a:r>
                        <a:rPr lang="en-NZ" sz="1200" dirty="0" smtClean="0"/>
                        <a:t>50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a:p>
                  </a:txBody>
                  <a:tcPr/>
                </a:tc>
              </a:tr>
              <a:tr h="370840">
                <a:tc vMerge="1">
                  <a:txBody>
                    <a:bodyPr/>
                    <a:lstStyle/>
                    <a:p>
                      <a:endParaRPr lang="en-NZ"/>
                    </a:p>
                  </a:txBody>
                  <a:tcPr/>
                </a:tc>
                <a:tc>
                  <a:txBody>
                    <a:bodyPr/>
                    <a:lstStyle/>
                    <a:p>
                      <a:pPr marL="171450" lvl="1" indent="-171450" algn="l">
                        <a:buFont typeface="Arial" panose="020B0604020202020204" pitchFamily="34" charset="0"/>
                        <a:buChar char="•"/>
                      </a:pPr>
                      <a:r>
                        <a:rPr lang="en-NZ" sz="1200" kern="0" dirty="0" smtClean="0"/>
                        <a:t>Identify participants and gain commitment to run accelerator</a:t>
                      </a:r>
                    </a:p>
                  </a:txBody>
                  <a:tcPr/>
                </a:tc>
                <a:tc>
                  <a:txBody>
                    <a:bodyPr/>
                    <a:lstStyle/>
                    <a:p>
                      <a:pPr algn="ctr"/>
                      <a:r>
                        <a:rPr lang="en-NZ" sz="1200" dirty="0" smtClean="0"/>
                        <a:t>50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a:p>
                  </a:txBody>
                  <a:tcPr/>
                </a:tc>
              </a:tr>
              <a:tr h="370840">
                <a:tc vMerge="1">
                  <a:txBody>
                    <a:bodyPr/>
                    <a:lstStyle/>
                    <a:p>
                      <a:endParaRPr lang="en-NZ"/>
                    </a:p>
                  </a:txBody>
                  <a:tcPr/>
                </a:tc>
                <a:tc>
                  <a:txBody>
                    <a:bodyPr/>
                    <a:lstStyle/>
                    <a:p>
                      <a:pPr marL="171450" lvl="1" indent="-171450" algn="l">
                        <a:buFont typeface="Arial" panose="020B0604020202020204" pitchFamily="34" charset="0"/>
                        <a:buChar char="•"/>
                      </a:pPr>
                      <a:r>
                        <a:rPr lang="en-NZ" sz="1200" kern="0" dirty="0" smtClean="0"/>
                        <a:t>Run Selection process (</a:t>
                      </a:r>
                      <a:r>
                        <a:rPr lang="en-NZ" sz="1200" kern="0" dirty="0" err="1" smtClean="0"/>
                        <a:t>incl</a:t>
                      </a:r>
                      <a:r>
                        <a:rPr lang="en-NZ" sz="1200" kern="0" dirty="0" smtClean="0"/>
                        <a:t> vetting ideas/problems – 20 ideas/quarter) 80/q </a:t>
                      </a:r>
                    </a:p>
                  </a:txBody>
                  <a:tcPr/>
                </a:tc>
                <a:tc>
                  <a:txBody>
                    <a:bodyPr/>
                    <a:lstStyle/>
                    <a:p>
                      <a:pPr algn="ctr"/>
                      <a:r>
                        <a:rPr lang="en-NZ" sz="1200" dirty="0" smtClean="0"/>
                        <a:t>320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a:p>
                  </a:txBody>
                  <a:tcPr/>
                </a:tc>
              </a:tr>
              <a:tr h="370840">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171450" lvl="1" indent="-171450" algn="l">
                        <a:buFont typeface="Arial" panose="020B0604020202020204" pitchFamily="34" charset="0"/>
                        <a:buChar char="•"/>
                      </a:pPr>
                      <a:r>
                        <a:rPr lang="en-NZ" sz="1200" kern="0" dirty="0" smtClean="0"/>
                        <a:t>Managing ideas – 50 per idea per year (extra 5-10 per idea for additional expert advice)</a:t>
                      </a:r>
                    </a:p>
                  </a:txBody>
                  <a:tcPr/>
                </a:tc>
                <a:tc>
                  <a:txBody>
                    <a:bodyPr/>
                    <a:lstStyle/>
                    <a:p>
                      <a:pPr algn="ctr"/>
                      <a:r>
                        <a:rPr lang="en-NZ" sz="1200" dirty="0" smtClean="0"/>
                        <a:t>50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370840">
                <a:tc vMerge="1">
                  <a:txBody>
                    <a:bodyPr/>
                    <a:lstStyle/>
                    <a:p>
                      <a:endParaRPr lang="en-NZ" sz="1200" dirty="0">
                        <a:latin typeface="Source Sans Pro" panose="020B0503030403020204" pitchFamily="34" charset="0"/>
                        <a:ea typeface="Source Sans Pro" panose="020B0503030403020204" pitchFamily="34" charset="0"/>
                      </a:endParaRPr>
                    </a:p>
                  </a:txBody>
                  <a:tcPr/>
                </a:tc>
                <a:tc>
                  <a:txBody>
                    <a:bodyPr/>
                    <a:lstStyle/>
                    <a:p>
                      <a:pPr marL="171450" lvl="1" indent="-171450" algn="l">
                        <a:buFont typeface="Arial" panose="020B0604020202020204" pitchFamily="34" charset="0"/>
                        <a:buChar char="•"/>
                      </a:pPr>
                      <a:r>
                        <a:rPr lang="en-NZ" sz="1200" kern="0" dirty="0" smtClean="0"/>
                        <a:t>Administration of accelerator</a:t>
                      </a:r>
                    </a:p>
                  </a:txBody>
                  <a:tcPr/>
                </a:tc>
                <a:tc>
                  <a:txBody>
                    <a:bodyPr/>
                    <a:lstStyle/>
                    <a:p>
                      <a:pPr algn="ctr"/>
                      <a:r>
                        <a:rPr lang="en-NZ" sz="1200" dirty="0" smtClean="0"/>
                        <a:t>120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0" dirty="0" smtClean="0"/>
                    </a:p>
                  </a:txBody>
                  <a:tcPr/>
                </a:tc>
                <a:tc>
                  <a:txBody>
                    <a:bodyPr/>
                    <a:lstStyle/>
                    <a:p>
                      <a:pPr marL="171450" lvl="1" indent="-171450" algn="l">
                        <a:buFont typeface="Arial" panose="020B0604020202020204" pitchFamily="34" charset="0"/>
                        <a:buChar char="•"/>
                      </a:pPr>
                      <a:r>
                        <a:rPr lang="en-NZ" sz="1200" kern="0" dirty="0" smtClean="0"/>
                        <a:t>‘Figurehead’</a:t>
                      </a:r>
                    </a:p>
                  </a:txBody>
                  <a:tcPr/>
                </a:tc>
                <a:tc>
                  <a:txBody>
                    <a:bodyPr/>
                    <a:lstStyle/>
                    <a:p>
                      <a:pPr algn="ctr"/>
                      <a:r>
                        <a:rPr lang="en-NZ" sz="1200" dirty="0" smtClean="0"/>
                        <a:t>120</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0" dirty="0" smtClean="0"/>
                    </a:p>
                  </a:txBody>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0" dirty="0" smtClean="0"/>
                        <a:t>Media &amp; </a:t>
                      </a:r>
                      <a:r>
                        <a:rPr lang="en-NZ" sz="1200" kern="0" dirty="0" err="1" smtClean="0"/>
                        <a:t>comms</a:t>
                      </a:r>
                      <a:endParaRPr lang="en-NZ" sz="1200" kern="0" dirty="0" smtClean="0"/>
                    </a:p>
                  </a:txBody>
                  <a:tcPr/>
                </a:tc>
                <a:tc>
                  <a:txBody>
                    <a:bodyPr/>
                    <a:lstStyle/>
                    <a:p>
                      <a:pPr algn="ctr"/>
                      <a:r>
                        <a:rPr lang="en-NZ" sz="1200" dirty="0" smtClean="0"/>
                        <a:t>15</a:t>
                      </a:r>
                      <a:endParaRPr lang="en-NZ" sz="1200" dirty="0">
                        <a:latin typeface="Source Sans Pro" panose="020B0503030403020204" pitchFamily="34" charset="0"/>
                        <a:ea typeface="Source Sans Pro" panose="020B0503030403020204" pitchFamily="34" charset="0"/>
                      </a:endParaRPr>
                    </a:p>
                  </a:txBody>
                  <a:tcPr/>
                </a:tc>
                <a:tc vMerge="1">
                  <a:txBody>
                    <a:bodyPr/>
                    <a:lstStyle/>
                    <a:p>
                      <a:endParaRPr lang="en-NZ" sz="1200" dirty="0">
                        <a:latin typeface="Source Sans Pro" panose="020B0503030403020204" pitchFamily="34" charset="0"/>
                        <a:ea typeface="Source Sans Pro" panose="020B0503030403020204" pitchFamily="34" charset="0"/>
                      </a:endParaRPr>
                    </a:p>
                  </a:txBody>
                  <a:tcPr/>
                </a:tc>
              </a:tr>
            </a:tbl>
          </a:graphicData>
        </a:graphic>
      </p:graphicFrame>
      <p:sp>
        <p:nvSpPr>
          <p:cNvPr id="5" name="TextBox 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30585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Timelines</a:t>
            </a:r>
            <a:endParaRPr lang="en-NZ" dirty="0"/>
          </a:p>
        </p:txBody>
      </p:sp>
      <p:sp>
        <p:nvSpPr>
          <p:cNvPr id="10" name="Rectangle 9"/>
          <p:cNvSpPr/>
          <p:nvPr/>
        </p:nvSpPr>
        <p:spPr>
          <a:xfrm>
            <a:off x="2100788" y="1426746"/>
            <a:ext cx="1642219" cy="4603650"/>
          </a:xfrm>
          <a:prstGeom prst="rect">
            <a:avLst/>
          </a:prstGeom>
          <a:solidFill>
            <a:srgbClr val="1F3B71">
              <a:alpha val="15000"/>
            </a:srgbClr>
          </a:solidFill>
          <a:ln w="3175">
            <a:solidFill>
              <a:srgbClr val="1F3B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sz="1050" dirty="0" smtClean="0">
                <a:solidFill>
                  <a:srgbClr val="1F3B71"/>
                </a:solidFill>
              </a:rPr>
              <a:t>Q1 18/19</a:t>
            </a:r>
            <a:endParaRPr lang="en-NZ" sz="1050" dirty="0">
              <a:solidFill>
                <a:srgbClr val="1F3B71"/>
              </a:solidFill>
            </a:endParaRPr>
          </a:p>
        </p:txBody>
      </p:sp>
      <p:sp>
        <p:nvSpPr>
          <p:cNvPr id="11" name="Rectangle 10"/>
          <p:cNvSpPr/>
          <p:nvPr/>
        </p:nvSpPr>
        <p:spPr>
          <a:xfrm>
            <a:off x="3740616" y="1426746"/>
            <a:ext cx="1642219" cy="4603650"/>
          </a:xfrm>
          <a:prstGeom prst="rect">
            <a:avLst/>
          </a:prstGeom>
          <a:solidFill>
            <a:srgbClr val="1F3B71">
              <a:alpha val="15000"/>
            </a:srgbClr>
          </a:solidFill>
          <a:ln w="3175">
            <a:solidFill>
              <a:srgbClr val="1F3B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sz="1050" dirty="0" smtClean="0">
                <a:solidFill>
                  <a:srgbClr val="1F3B71"/>
                </a:solidFill>
              </a:rPr>
              <a:t>Q2 18/19</a:t>
            </a:r>
            <a:endParaRPr lang="en-NZ" sz="1050" dirty="0">
              <a:solidFill>
                <a:srgbClr val="1F3B71"/>
              </a:solidFill>
            </a:endParaRPr>
          </a:p>
        </p:txBody>
      </p:sp>
      <p:sp>
        <p:nvSpPr>
          <p:cNvPr id="12" name="Rectangle 11"/>
          <p:cNvSpPr/>
          <p:nvPr/>
        </p:nvSpPr>
        <p:spPr>
          <a:xfrm>
            <a:off x="5394409" y="1426746"/>
            <a:ext cx="1642219" cy="4603650"/>
          </a:xfrm>
          <a:prstGeom prst="rect">
            <a:avLst/>
          </a:prstGeom>
          <a:solidFill>
            <a:srgbClr val="1F3B71">
              <a:alpha val="15000"/>
            </a:srgbClr>
          </a:solidFill>
          <a:ln w="3175">
            <a:solidFill>
              <a:srgbClr val="1F3B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sz="1050" dirty="0" smtClean="0">
                <a:solidFill>
                  <a:srgbClr val="1F3B71"/>
                </a:solidFill>
              </a:rPr>
              <a:t>Q3 18/19</a:t>
            </a:r>
            <a:endParaRPr lang="en-NZ" sz="1050" dirty="0">
              <a:solidFill>
                <a:srgbClr val="1F3B71"/>
              </a:solidFill>
            </a:endParaRPr>
          </a:p>
        </p:txBody>
      </p:sp>
      <p:sp>
        <p:nvSpPr>
          <p:cNvPr id="13" name="Rectangle 12"/>
          <p:cNvSpPr/>
          <p:nvPr/>
        </p:nvSpPr>
        <p:spPr>
          <a:xfrm>
            <a:off x="460960" y="1426746"/>
            <a:ext cx="1642219" cy="4603650"/>
          </a:xfrm>
          <a:prstGeom prst="rect">
            <a:avLst/>
          </a:prstGeom>
          <a:solidFill>
            <a:srgbClr val="1F3B71">
              <a:alpha val="15000"/>
            </a:srgbClr>
          </a:solidFill>
          <a:ln w="3175">
            <a:solidFill>
              <a:srgbClr val="1F3B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sz="1050" dirty="0" smtClean="0">
                <a:solidFill>
                  <a:srgbClr val="1F3B71"/>
                </a:solidFill>
              </a:rPr>
              <a:t>Q4 17/18</a:t>
            </a:r>
            <a:endParaRPr lang="en-NZ" sz="1050" dirty="0">
              <a:solidFill>
                <a:srgbClr val="1F3B71"/>
              </a:solidFill>
            </a:endParaRPr>
          </a:p>
        </p:txBody>
      </p:sp>
      <p:sp>
        <p:nvSpPr>
          <p:cNvPr id="14" name="Rectangle 13"/>
          <p:cNvSpPr/>
          <p:nvPr/>
        </p:nvSpPr>
        <p:spPr>
          <a:xfrm>
            <a:off x="7034237" y="1426746"/>
            <a:ext cx="1642219" cy="4603650"/>
          </a:xfrm>
          <a:prstGeom prst="rect">
            <a:avLst/>
          </a:prstGeom>
          <a:solidFill>
            <a:srgbClr val="1F3B71">
              <a:alpha val="15000"/>
            </a:srgbClr>
          </a:solidFill>
          <a:ln w="3175">
            <a:solidFill>
              <a:srgbClr val="1F3B7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sz="1050" dirty="0" smtClean="0">
                <a:solidFill>
                  <a:srgbClr val="1F3B71"/>
                </a:solidFill>
              </a:rPr>
              <a:t>Q4 18/19</a:t>
            </a:r>
            <a:endParaRPr lang="en-NZ" sz="1050" dirty="0">
              <a:solidFill>
                <a:srgbClr val="1F3B71"/>
              </a:solidFill>
            </a:endParaRPr>
          </a:p>
        </p:txBody>
      </p:sp>
      <p:cxnSp>
        <p:nvCxnSpPr>
          <p:cNvPr id="5" name="Straight Connector 4"/>
          <p:cNvCxnSpPr/>
          <p:nvPr/>
        </p:nvCxnSpPr>
        <p:spPr>
          <a:xfrm>
            <a:off x="251520" y="3645024"/>
            <a:ext cx="8712968" cy="0"/>
          </a:xfrm>
          <a:prstGeom prst="line">
            <a:avLst/>
          </a:prstGeom>
          <a:ln>
            <a:solidFill>
              <a:srgbClr val="1F3B7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
        <p:nvSpPr>
          <p:cNvPr id="2" name="Pentagon 1"/>
          <p:cNvSpPr/>
          <p:nvPr/>
        </p:nvSpPr>
        <p:spPr>
          <a:xfrm>
            <a:off x="629283" y="5468340"/>
            <a:ext cx="1303183" cy="288000"/>
          </a:xfrm>
          <a:prstGeom prst="homePlat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latin typeface="Source Sans Pro" panose="020B0503030403020204" pitchFamily="34" charset="0"/>
                <a:ea typeface="Source Sans Pro" panose="020B0503030403020204" pitchFamily="34" charset="0"/>
              </a:rPr>
              <a:t>Plan and Develop Advice Product</a:t>
            </a:r>
            <a:endParaRPr lang="en-NZ" sz="1000" dirty="0">
              <a:latin typeface="Source Sans Pro" panose="020B0503030403020204" pitchFamily="34" charset="0"/>
              <a:ea typeface="Source Sans Pro" panose="020B0503030403020204" pitchFamily="34" charset="0"/>
            </a:endParaRPr>
          </a:p>
        </p:txBody>
      </p:sp>
      <p:sp>
        <p:nvSpPr>
          <p:cNvPr id="16" name="Pentagon 15"/>
          <p:cNvSpPr/>
          <p:nvPr/>
        </p:nvSpPr>
        <p:spPr>
          <a:xfrm>
            <a:off x="2037807" y="5612340"/>
            <a:ext cx="6557554" cy="288000"/>
          </a:xfrm>
          <a:prstGeom prst="homePlat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latin typeface="Source Sans Pro" panose="020B0503030403020204" pitchFamily="34" charset="0"/>
                <a:ea typeface="Source Sans Pro" panose="020B0503030403020204" pitchFamily="34" charset="0"/>
              </a:rPr>
              <a:t>Deliver Advice Product</a:t>
            </a:r>
            <a:endParaRPr lang="en-NZ" sz="1000" dirty="0">
              <a:latin typeface="Source Sans Pro" panose="020B0503030403020204" pitchFamily="34" charset="0"/>
              <a:ea typeface="Source Sans Pro" panose="020B0503030403020204" pitchFamily="34" charset="0"/>
            </a:endParaRPr>
          </a:p>
        </p:txBody>
      </p:sp>
      <p:sp>
        <p:nvSpPr>
          <p:cNvPr id="17" name="Pentagon 16"/>
          <p:cNvSpPr/>
          <p:nvPr/>
        </p:nvSpPr>
        <p:spPr>
          <a:xfrm>
            <a:off x="629283" y="5039682"/>
            <a:ext cx="3855631" cy="288000"/>
          </a:xfrm>
          <a:prstGeom prst="homePlat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latin typeface="Source Sans Pro" panose="020B0503030403020204" pitchFamily="34" charset="0"/>
                <a:ea typeface="Source Sans Pro" panose="020B0503030403020204" pitchFamily="34" charset="0"/>
              </a:rPr>
              <a:t>Plan and Develop Thought </a:t>
            </a:r>
            <a:r>
              <a:rPr lang="en-NZ" sz="1000" dirty="0" err="1" smtClean="0">
                <a:latin typeface="Source Sans Pro" panose="020B0503030403020204" pitchFamily="34" charset="0"/>
                <a:ea typeface="Source Sans Pro" panose="020B0503030403020204" pitchFamily="34" charset="0"/>
              </a:rPr>
              <a:t>Leaderhsip</a:t>
            </a:r>
            <a:r>
              <a:rPr lang="en-NZ" sz="1000" dirty="0" smtClean="0">
                <a:latin typeface="Source Sans Pro" panose="020B0503030403020204" pitchFamily="34" charset="0"/>
                <a:ea typeface="Source Sans Pro" panose="020B0503030403020204" pitchFamily="34" charset="0"/>
              </a:rPr>
              <a:t> Products</a:t>
            </a:r>
            <a:endParaRPr lang="en-NZ" sz="1000" dirty="0">
              <a:latin typeface="Source Sans Pro" panose="020B0503030403020204" pitchFamily="34" charset="0"/>
              <a:ea typeface="Source Sans Pro" panose="020B0503030403020204" pitchFamily="34" charset="0"/>
            </a:endParaRPr>
          </a:p>
        </p:txBody>
      </p:sp>
      <p:sp>
        <p:nvSpPr>
          <p:cNvPr id="18" name="Pentagon 17"/>
          <p:cNvSpPr/>
          <p:nvPr/>
        </p:nvSpPr>
        <p:spPr>
          <a:xfrm>
            <a:off x="4572000" y="5194284"/>
            <a:ext cx="4023360" cy="288000"/>
          </a:xfrm>
          <a:prstGeom prst="homePlat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latin typeface="Source Sans Pro" panose="020B0503030403020204" pitchFamily="34" charset="0"/>
                <a:ea typeface="Source Sans Pro" panose="020B0503030403020204" pitchFamily="34" charset="0"/>
              </a:rPr>
              <a:t>Maintain and Refresh TL Products</a:t>
            </a:r>
            <a:endParaRPr lang="en-NZ" sz="1000" dirty="0">
              <a:latin typeface="Source Sans Pro" panose="020B0503030403020204" pitchFamily="34" charset="0"/>
              <a:ea typeface="Source Sans Pro" panose="020B0503030403020204" pitchFamily="34" charset="0"/>
            </a:endParaRPr>
          </a:p>
        </p:txBody>
      </p:sp>
      <p:sp>
        <p:nvSpPr>
          <p:cNvPr id="19" name="Pentagon 18"/>
          <p:cNvSpPr/>
          <p:nvPr/>
        </p:nvSpPr>
        <p:spPr>
          <a:xfrm>
            <a:off x="629282" y="1897295"/>
            <a:ext cx="7966078" cy="288000"/>
          </a:xfrm>
          <a:prstGeom prst="homePlate">
            <a:avLst/>
          </a:pr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latin typeface="Source Sans Pro" panose="020B0503030403020204" pitchFamily="34" charset="0"/>
                <a:ea typeface="Source Sans Pro" panose="020B0503030403020204" pitchFamily="34" charset="0"/>
              </a:rPr>
              <a:t>Develop and Maintain EHT Network</a:t>
            </a:r>
            <a:endParaRPr lang="en-NZ" sz="1000" dirty="0">
              <a:latin typeface="Source Sans Pro" panose="020B0503030403020204" pitchFamily="34" charset="0"/>
              <a:ea typeface="Source Sans Pro" panose="020B0503030403020204" pitchFamily="34" charset="0"/>
            </a:endParaRPr>
          </a:p>
        </p:txBody>
      </p:sp>
      <p:sp>
        <p:nvSpPr>
          <p:cNvPr id="20" name="Pentagon 19"/>
          <p:cNvSpPr/>
          <p:nvPr/>
        </p:nvSpPr>
        <p:spPr>
          <a:xfrm>
            <a:off x="629282" y="2595905"/>
            <a:ext cx="7966078" cy="288000"/>
          </a:xfrm>
          <a:prstGeom prst="homePlate">
            <a:avLst/>
          </a:pr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latin typeface="Source Sans Pro" panose="020B0503030403020204" pitchFamily="34" charset="0"/>
                <a:ea typeface="Source Sans Pro" panose="020B0503030403020204" pitchFamily="34" charset="0"/>
              </a:rPr>
              <a:t>Curate Knowledge and Experience</a:t>
            </a:r>
            <a:endParaRPr lang="en-NZ" sz="1000" dirty="0">
              <a:latin typeface="Source Sans Pro" panose="020B0503030403020204" pitchFamily="34" charset="0"/>
              <a:ea typeface="Source Sans Pro" panose="020B0503030403020204" pitchFamily="34" charset="0"/>
            </a:endParaRPr>
          </a:p>
        </p:txBody>
      </p:sp>
      <p:sp>
        <p:nvSpPr>
          <p:cNvPr id="21" name="Pentagon 20"/>
          <p:cNvSpPr/>
          <p:nvPr/>
        </p:nvSpPr>
        <p:spPr>
          <a:xfrm>
            <a:off x="1680754" y="2244548"/>
            <a:ext cx="6914606" cy="288000"/>
          </a:xfrm>
          <a:prstGeom prst="homePlate">
            <a:avLst/>
          </a:pr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latin typeface="Source Sans Pro" panose="020B0503030403020204" pitchFamily="34" charset="0"/>
                <a:ea typeface="Source Sans Pro" panose="020B0503030403020204" pitchFamily="34" charset="0"/>
              </a:rPr>
              <a:t>Develop and Maintain Expert Framework for contributing to EHT</a:t>
            </a:r>
            <a:endParaRPr lang="en-NZ" sz="1000" dirty="0">
              <a:latin typeface="Source Sans Pro" panose="020B0503030403020204" pitchFamily="34" charset="0"/>
              <a:ea typeface="Source Sans Pro" panose="020B0503030403020204" pitchFamily="34" charset="0"/>
            </a:endParaRPr>
          </a:p>
        </p:txBody>
      </p:sp>
      <p:sp>
        <p:nvSpPr>
          <p:cNvPr id="22" name="Pentagon 21"/>
          <p:cNvSpPr/>
          <p:nvPr/>
        </p:nvSpPr>
        <p:spPr>
          <a:xfrm>
            <a:off x="588961" y="2949508"/>
            <a:ext cx="3077348" cy="288000"/>
          </a:xfrm>
          <a:prstGeom prst="homePlate">
            <a:avLst/>
          </a:pr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latin typeface="Source Sans Pro" panose="020B0503030403020204" pitchFamily="34" charset="0"/>
                <a:ea typeface="Source Sans Pro" panose="020B0503030403020204" pitchFamily="34" charset="0"/>
              </a:rPr>
              <a:t>Develop Roadmap for Health Tech Literacy</a:t>
            </a:r>
            <a:endParaRPr lang="en-NZ" sz="1000" dirty="0">
              <a:latin typeface="Source Sans Pro" panose="020B0503030403020204" pitchFamily="34" charset="0"/>
              <a:ea typeface="Source Sans Pro" panose="020B0503030403020204" pitchFamily="34" charset="0"/>
            </a:endParaRPr>
          </a:p>
        </p:txBody>
      </p:sp>
      <p:sp>
        <p:nvSpPr>
          <p:cNvPr id="23" name="Pentagon 22"/>
          <p:cNvSpPr/>
          <p:nvPr/>
        </p:nvSpPr>
        <p:spPr>
          <a:xfrm>
            <a:off x="624965" y="3757982"/>
            <a:ext cx="1187791" cy="992844"/>
          </a:xfrm>
          <a:prstGeom prst="homePlate">
            <a:avLst/>
          </a:prstGeom>
          <a:solidFill>
            <a:srgbClr val="BE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latin typeface="Source Sans Pro" panose="020B0503030403020204" pitchFamily="34" charset="0"/>
                <a:ea typeface="Source Sans Pro" panose="020B0503030403020204" pitchFamily="34" charset="0"/>
              </a:rPr>
              <a:t>Develop Proposition for Accelerator</a:t>
            </a:r>
            <a:endParaRPr lang="en-NZ" sz="1000" dirty="0">
              <a:latin typeface="Source Sans Pro" panose="020B0503030403020204" pitchFamily="34" charset="0"/>
              <a:ea typeface="Source Sans Pro" panose="020B0503030403020204" pitchFamily="34" charset="0"/>
            </a:endParaRPr>
          </a:p>
        </p:txBody>
      </p:sp>
      <p:sp>
        <p:nvSpPr>
          <p:cNvPr id="24" name="Pentagon 23"/>
          <p:cNvSpPr/>
          <p:nvPr/>
        </p:nvSpPr>
        <p:spPr>
          <a:xfrm>
            <a:off x="3740615" y="2952952"/>
            <a:ext cx="4850427" cy="288000"/>
          </a:xfrm>
          <a:prstGeom prst="homePlate">
            <a:avLst/>
          </a:prstGeom>
          <a:pattFill prst="ltDnDiag">
            <a:fgClr>
              <a:srgbClr val="FAA83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b="1" dirty="0" smtClean="0">
                <a:solidFill>
                  <a:schemeClr val="tx1"/>
                </a:solidFill>
                <a:latin typeface="Source Sans Pro" panose="020B0503030403020204" pitchFamily="34" charset="0"/>
                <a:ea typeface="Source Sans Pro" panose="020B0503030403020204" pitchFamily="34" charset="0"/>
              </a:rPr>
              <a:t>Develop Roadmap for Health Tech Literacy</a:t>
            </a:r>
            <a:endParaRPr lang="en-NZ" sz="1000" b="1" dirty="0">
              <a:solidFill>
                <a:schemeClr val="tx1"/>
              </a:solidFill>
              <a:latin typeface="Source Sans Pro" panose="020B0503030403020204" pitchFamily="34" charset="0"/>
              <a:ea typeface="Source Sans Pro" panose="020B0503030403020204" pitchFamily="34" charset="0"/>
            </a:endParaRPr>
          </a:p>
        </p:txBody>
      </p:sp>
      <p:sp>
        <p:nvSpPr>
          <p:cNvPr id="25" name="Pentagon 24"/>
          <p:cNvSpPr/>
          <p:nvPr/>
        </p:nvSpPr>
        <p:spPr>
          <a:xfrm>
            <a:off x="1887063" y="3757982"/>
            <a:ext cx="6703979" cy="992844"/>
          </a:xfrm>
          <a:prstGeom prst="homePlate">
            <a:avLst/>
          </a:prstGeom>
          <a:pattFill prst="ltDnDiag">
            <a:fgClr>
              <a:srgbClr val="BE416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b="1" dirty="0" smtClean="0">
                <a:solidFill>
                  <a:schemeClr val="tx1"/>
                </a:solidFill>
                <a:latin typeface="Source Sans Pro" panose="020B0503030403020204" pitchFamily="34" charset="0"/>
                <a:ea typeface="Source Sans Pro" panose="020B0503030403020204" pitchFamily="34" charset="0"/>
              </a:rPr>
              <a:t>Execute Accelerator</a:t>
            </a:r>
          </a:p>
          <a:p>
            <a:pPr algn="ctr"/>
            <a:r>
              <a:rPr lang="en-NZ" sz="1000" b="1" dirty="0" smtClean="0">
                <a:solidFill>
                  <a:schemeClr val="tx1"/>
                </a:solidFill>
                <a:latin typeface="Source Sans Pro" panose="020B0503030403020204" pitchFamily="34" charset="0"/>
                <a:ea typeface="Source Sans Pro" panose="020B0503030403020204" pitchFamily="34" charset="0"/>
              </a:rPr>
              <a:t>Plan</a:t>
            </a:r>
            <a:endParaRPr lang="en-NZ" sz="1000" b="1" dirty="0">
              <a:solidFill>
                <a:schemeClr val="tx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68320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600200"/>
            <a:ext cx="8071048" cy="4525963"/>
          </a:xfrm>
        </p:spPr>
        <p:txBody>
          <a:bodyPr/>
          <a:lstStyle/>
          <a:p>
            <a:r>
              <a:rPr lang="en-NZ" sz="2000" dirty="0" smtClean="0">
                <a:solidFill>
                  <a:schemeClr val="tx1">
                    <a:lumMod val="65000"/>
                    <a:lumOff val="35000"/>
                  </a:schemeClr>
                </a:solidFill>
              </a:rPr>
              <a:t>Partners to work with (can’t do it all)</a:t>
            </a:r>
          </a:p>
          <a:p>
            <a:pPr lvl="1"/>
            <a:r>
              <a:rPr lang="en-NZ" sz="1600" dirty="0" smtClean="0">
                <a:solidFill>
                  <a:schemeClr val="tx1">
                    <a:lumMod val="65000"/>
                    <a:lumOff val="35000"/>
                  </a:schemeClr>
                </a:solidFill>
              </a:rPr>
              <a:t>Accelerator (build/buy)</a:t>
            </a:r>
          </a:p>
          <a:p>
            <a:pPr lvl="1"/>
            <a:r>
              <a:rPr lang="en-NZ" sz="1600" dirty="0" smtClean="0">
                <a:solidFill>
                  <a:schemeClr val="tx1">
                    <a:lumMod val="65000"/>
                    <a:lumOff val="35000"/>
                  </a:schemeClr>
                </a:solidFill>
              </a:rPr>
              <a:t>People (orgs/network)</a:t>
            </a:r>
          </a:p>
          <a:p>
            <a:pPr lvl="1"/>
            <a:r>
              <a:rPr lang="en-NZ" sz="1600" dirty="0" smtClean="0">
                <a:solidFill>
                  <a:schemeClr val="tx1">
                    <a:lumMod val="65000"/>
                    <a:lumOff val="35000"/>
                  </a:schemeClr>
                </a:solidFill>
              </a:rPr>
              <a:t>IP and Procurement</a:t>
            </a:r>
          </a:p>
          <a:p>
            <a:r>
              <a:rPr lang="en-NZ" sz="2000" dirty="0" smtClean="0">
                <a:solidFill>
                  <a:schemeClr val="tx1">
                    <a:lumMod val="65000"/>
                    <a:lumOff val="35000"/>
                  </a:schemeClr>
                </a:solidFill>
              </a:rPr>
              <a:t>Infrastructure and Platform(s) </a:t>
            </a:r>
            <a:r>
              <a:rPr lang="en-NZ" sz="2000" dirty="0">
                <a:solidFill>
                  <a:schemeClr val="tx1">
                    <a:lumMod val="65000"/>
                    <a:lumOff val="35000"/>
                  </a:schemeClr>
                </a:solidFill>
              </a:rPr>
              <a:t>to develop </a:t>
            </a:r>
            <a:r>
              <a:rPr lang="en-NZ" sz="2000" dirty="0" smtClean="0">
                <a:solidFill>
                  <a:schemeClr val="tx1">
                    <a:lumMod val="65000"/>
                    <a:lumOff val="35000"/>
                  </a:schemeClr>
                </a:solidFill>
              </a:rPr>
              <a:t>solutions on (</a:t>
            </a:r>
            <a:r>
              <a:rPr lang="en-NZ" sz="2000" dirty="0" err="1" smtClean="0">
                <a:solidFill>
                  <a:schemeClr val="tx1">
                    <a:lumMod val="65000"/>
                    <a:lumOff val="35000"/>
                  </a:schemeClr>
                </a:solidFill>
              </a:rPr>
              <a:t>eg</a:t>
            </a:r>
            <a:r>
              <a:rPr lang="en-NZ" sz="2000" dirty="0" smtClean="0">
                <a:solidFill>
                  <a:schemeClr val="tx1">
                    <a:lumMod val="65000"/>
                    <a:lumOff val="35000"/>
                  </a:schemeClr>
                </a:solidFill>
              </a:rPr>
              <a:t>. identity and cloud)</a:t>
            </a:r>
          </a:p>
          <a:p>
            <a:pPr lvl="1"/>
            <a:r>
              <a:rPr lang="en-NZ" sz="1600" dirty="0" smtClean="0">
                <a:solidFill>
                  <a:schemeClr val="tx1">
                    <a:lumMod val="65000"/>
                    <a:lumOff val="35000"/>
                  </a:schemeClr>
                </a:solidFill>
              </a:rPr>
              <a:t>Identity</a:t>
            </a:r>
          </a:p>
          <a:p>
            <a:pPr lvl="1"/>
            <a:r>
              <a:rPr lang="en-NZ" sz="1600" dirty="0" smtClean="0">
                <a:solidFill>
                  <a:schemeClr val="tx1">
                    <a:lumMod val="65000"/>
                    <a:lumOff val="35000"/>
                  </a:schemeClr>
                </a:solidFill>
              </a:rPr>
              <a:t>Cloud – APIs, storage, compute</a:t>
            </a:r>
          </a:p>
          <a:p>
            <a:r>
              <a:rPr lang="en-NZ" sz="2000" dirty="0" smtClean="0">
                <a:solidFill>
                  <a:schemeClr val="tx1">
                    <a:lumMod val="65000"/>
                    <a:lumOff val="35000"/>
                  </a:schemeClr>
                </a:solidFill>
              </a:rPr>
              <a:t>Good </a:t>
            </a:r>
            <a:r>
              <a:rPr lang="en-NZ" sz="2000" dirty="0">
                <a:solidFill>
                  <a:schemeClr val="tx1">
                    <a:lumMod val="65000"/>
                    <a:lumOff val="35000"/>
                  </a:schemeClr>
                </a:solidFill>
              </a:rPr>
              <a:t>understanding of the problem that the consumer </a:t>
            </a:r>
            <a:r>
              <a:rPr lang="en-NZ" sz="2000" dirty="0" smtClean="0">
                <a:solidFill>
                  <a:schemeClr val="tx1">
                    <a:lumMod val="65000"/>
                    <a:lumOff val="35000"/>
                  </a:schemeClr>
                </a:solidFill>
              </a:rPr>
              <a:t>or user has</a:t>
            </a:r>
          </a:p>
          <a:p>
            <a:pPr lvl="1"/>
            <a:r>
              <a:rPr lang="en-NZ" sz="1600" dirty="0" smtClean="0">
                <a:solidFill>
                  <a:schemeClr val="tx1">
                    <a:lumMod val="65000"/>
                    <a:lumOff val="35000"/>
                  </a:schemeClr>
                </a:solidFill>
              </a:rPr>
              <a:t>Design thinking</a:t>
            </a:r>
          </a:p>
          <a:p>
            <a:pPr lvl="1"/>
            <a:r>
              <a:rPr lang="en-NZ" sz="1600" dirty="0" smtClean="0">
                <a:solidFill>
                  <a:schemeClr val="tx1">
                    <a:lumMod val="65000"/>
                    <a:lumOff val="35000"/>
                  </a:schemeClr>
                </a:solidFill>
              </a:rPr>
              <a:t>Ethics</a:t>
            </a:r>
          </a:p>
          <a:p>
            <a:pPr lvl="1"/>
            <a:r>
              <a:rPr lang="en-NZ" sz="1600" dirty="0" smtClean="0">
                <a:solidFill>
                  <a:schemeClr val="tx1">
                    <a:lumMod val="65000"/>
                    <a:lumOff val="35000"/>
                  </a:schemeClr>
                </a:solidFill>
              </a:rPr>
              <a:t>Scientific validation/Regulation</a:t>
            </a:r>
          </a:p>
        </p:txBody>
      </p:sp>
      <p:sp>
        <p:nvSpPr>
          <p:cNvPr id="2" name="Title 1"/>
          <p:cNvSpPr>
            <a:spLocks noGrp="1"/>
          </p:cNvSpPr>
          <p:nvPr>
            <p:ph type="title"/>
          </p:nvPr>
        </p:nvSpPr>
        <p:spPr>
          <a:prstGeom prst="rect">
            <a:avLst/>
          </a:prstGeom>
        </p:spPr>
        <p:txBody>
          <a:bodyPr/>
          <a:lstStyle/>
          <a:p>
            <a:r>
              <a:rPr lang="en-NZ" b="1" dirty="0" smtClean="0">
                <a:solidFill>
                  <a:srgbClr val="000000"/>
                </a:solidFill>
              </a:rPr>
              <a:t>Key Enablers to Emerging Tech</a:t>
            </a:r>
            <a:endParaRPr lang="en-NZ" b="1" dirty="0">
              <a:solidFill>
                <a:srgbClr val="000000"/>
              </a:solidFill>
            </a:endParaRPr>
          </a:p>
        </p:txBody>
      </p:sp>
      <p:sp>
        <p:nvSpPr>
          <p:cNvPr id="4" name="TextBox 3"/>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62793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NZ" dirty="0" smtClean="0"/>
              <a:t>Appendix</a:t>
            </a:r>
            <a:endParaRPr lang="en-NZ" dirty="0"/>
          </a:p>
        </p:txBody>
      </p:sp>
    </p:spTree>
    <p:extLst>
      <p:ext uri="{BB962C8B-B14F-4D97-AF65-F5344CB8AC3E}">
        <p14:creationId xmlns:p14="http://schemas.microsoft.com/office/powerpoint/2010/main" val="920254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8107" y="332656"/>
            <a:ext cx="8229600" cy="57606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NZ" sz="2000" b="1" kern="0" dirty="0" smtClean="0">
                <a:solidFill>
                  <a:schemeClr val="bg1"/>
                </a:solidFill>
              </a:rPr>
              <a:t>Our Network</a:t>
            </a:r>
            <a:endParaRPr lang="en-NZ" sz="2000" b="1" kern="0" dirty="0">
              <a:solidFill>
                <a:schemeClr val="bg1"/>
              </a:solidFill>
            </a:endParaRPr>
          </a:p>
        </p:txBody>
      </p:sp>
      <p:sp>
        <p:nvSpPr>
          <p:cNvPr id="2" name="Title 1"/>
          <p:cNvSpPr>
            <a:spLocks noGrp="1"/>
          </p:cNvSpPr>
          <p:nvPr>
            <p:ph type="title"/>
          </p:nvPr>
        </p:nvSpPr>
        <p:spPr/>
        <p:txBody>
          <a:bodyPr/>
          <a:lstStyle/>
          <a:p>
            <a:r>
              <a:rPr lang="en-NZ" dirty="0" smtClean="0"/>
              <a:t>People we are connecting (with?)</a:t>
            </a:r>
            <a:endParaRPr lang="en-NZ" dirty="0"/>
          </a:p>
        </p:txBody>
      </p:sp>
      <p:sp>
        <p:nvSpPr>
          <p:cNvPr id="4" name="Content Placeholder 3"/>
          <p:cNvSpPr>
            <a:spLocks noGrp="1"/>
          </p:cNvSpPr>
          <p:nvPr>
            <p:ph sz="half" idx="1"/>
          </p:nvPr>
        </p:nvSpPr>
        <p:spPr>
          <a:xfrm>
            <a:off x="5004048" y="1628800"/>
            <a:ext cx="4038600" cy="4525963"/>
          </a:xfrm>
        </p:spPr>
        <p:txBody>
          <a:bodyPr/>
          <a:lstStyle/>
          <a:p>
            <a:r>
              <a:rPr lang="en-NZ" sz="1200" dirty="0" smtClean="0"/>
              <a:t>Darren Douglass</a:t>
            </a:r>
          </a:p>
          <a:p>
            <a:r>
              <a:rPr lang="en-NZ" sz="1200" dirty="0" smtClean="0"/>
              <a:t>Bruce Jarvis</a:t>
            </a:r>
          </a:p>
          <a:p>
            <a:r>
              <a:rPr lang="en-NZ" sz="1200" dirty="0" smtClean="0"/>
              <a:t>Angela Clothier	</a:t>
            </a:r>
          </a:p>
          <a:p>
            <a:r>
              <a:rPr lang="en-NZ" sz="1200" dirty="0" smtClean="0"/>
              <a:t>Diana </a:t>
            </a:r>
            <a:r>
              <a:rPr lang="en-NZ" sz="1200" dirty="0" err="1" smtClean="0"/>
              <a:t>Siew</a:t>
            </a:r>
            <a:endParaRPr lang="en-NZ" sz="1200" dirty="0" smtClean="0"/>
          </a:p>
          <a:p>
            <a:r>
              <a:rPr lang="en-NZ" sz="1200" dirty="0" smtClean="0"/>
              <a:t>Stella Ward</a:t>
            </a:r>
          </a:p>
          <a:p>
            <a:r>
              <a:rPr lang="en-NZ" sz="1200" dirty="0" smtClean="0"/>
              <a:t>Robyn Whittaker</a:t>
            </a:r>
          </a:p>
          <a:p>
            <a:r>
              <a:rPr lang="en-NZ" sz="1200" dirty="0" smtClean="0"/>
              <a:t>Scott </a:t>
            </a:r>
            <a:r>
              <a:rPr lang="en-NZ" sz="1200" dirty="0" err="1" smtClean="0"/>
              <a:t>Arrol</a:t>
            </a:r>
            <a:endParaRPr lang="en-NZ" sz="1200" dirty="0" smtClean="0"/>
          </a:p>
          <a:p>
            <a:r>
              <a:rPr lang="en-NZ" sz="1200" dirty="0" smtClean="0"/>
              <a:t>Kate Challis</a:t>
            </a:r>
          </a:p>
          <a:p>
            <a:r>
              <a:rPr lang="en-NZ" sz="1200" dirty="0" smtClean="0"/>
              <a:t>Kevin Sheehy</a:t>
            </a:r>
          </a:p>
          <a:p>
            <a:endParaRPr lang="en-NZ" sz="1200" dirty="0"/>
          </a:p>
        </p:txBody>
      </p:sp>
      <p:sp>
        <p:nvSpPr>
          <p:cNvPr id="5" name="Content Placeholder 4"/>
          <p:cNvSpPr>
            <a:spLocks noGrp="1"/>
          </p:cNvSpPr>
          <p:nvPr>
            <p:ph sz="half" idx="2"/>
          </p:nvPr>
        </p:nvSpPr>
        <p:spPr>
          <a:xfrm>
            <a:off x="251520" y="1628800"/>
            <a:ext cx="5040560" cy="4525963"/>
          </a:xfrm>
        </p:spPr>
        <p:txBody>
          <a:bodyPr/>
          <a:lstStyle/>
          <a:p>
            <a:r>
              <a:rPr lang="en-NZ" sz="1200" dirty="0" smtClean="0"/>
              <a:t>Digital strategy</a:t>
            </a:r>
          </a:p>
          <a:p>
            <a:r>
              <a:rPr lang="en-NZ" sz="1200" dirty="0" smtClean="0"/>
              <a:t>Digital health innovation</a:t>
            </a:r>
          </a:p>
          <a:p>
            <a:r>
              <a:rPr lang="en-NZ" sz="1200" dirty="0" smtClean="0"/>
              <a:t>Health innovation (DHBs)</a:t>
            </a:r>
          </a:p>
          <a:p>
            <a:r>
              <a:rPr lang="en-NZ" sz="1200" dirty="0" smtClean="0"/>
              <a:t>Medical Devices</a:t>
            </a:r>
          </a:p>
          <a:p>
            <a:r>
              <a:rPr lang="en-NZ" sz="1200" dirty="0" smtClean="0"/>
              <a:t>Canterbury DHB – design lab</a:t>
            </a:r>
          </a:p>
          <a:p>
            <a:r>
              <a:rPr lang="en-NZ" sz="1200" dirty="0" smtClean="0"/>
              <a:t>Waitemata DHB – I3</a:t>
            </a:r>
          </a:p>
          <a:p>
            <a:r>
              <a:rPr lang="en-NZ" sz="1200" dirty="0" smtClean="0"/>
              <a:t>NZHIT</a:t>
            </a:r>
          </a:p>
          <a:p>
            <a:r>
              <a:rPr lang="en-NZ" sz="1200" dirty="0" smtClean="0"/>
              <a:t>MBIE - Innovation</a:t>
            </a:r>
          </a:p>
          <a:p>
            <a:r>
              <a:rPr lang="en-NZ" sz="1200" dirty="0" smtClean="0"/>
              <a:t>Health Tech investors</a:t>
            </a:r>
          </a:p>
          <a:p>
            <a:endParaRPr lang="en-NZ" sz="1200" dirty="0"/>
          </a:p>
        </p:txBody>
      </p:sp>
      <p:sp>
        <p:nvSpPr>
          <p:cNvPr id="6" name="TextBox 5"/>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63396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0"/>
            <a:ext cx="4762872" cy="4525963"/>
          </a:xfrm>
        </p:spPr>
        <p:txBody>
          <a:bodyPr/>
          <a:lstStyle/>
          <a:p>
            <a:r>
              <a:rPr lang="en-NZ" dirty="0" smtClean="0"/>
              <a:t>Digital Advisory Board</a:t>
            </a:r>
          </a:p>
          <a:p>
            <a:r>
              <a:rPr lang="en-NZ" dirty="0"/>
              <a:t>MBIE – Innovation </a:t>
            </a:r>
            <a:r>
              <a:rPr lang="en-NZ" dirty="0" smtClean="0"/>
              <a:t>team</a:t>
            </a:r>
          </a:p>
          <a:p>
            <a:r>
              <a:rPr lang="en-NZ" dirty="0" smtClean="0"/>
              <a:t>DIA -</a:t>
            </a:r>
            <a:r>
              <a:rPr lang="en-NZ" dirty="0"/>
              <a:t>Service Innovation Lab</a:t>
            </a:r>
          </a:p>
          <a:p>
            <a:r>
              <a:rPr lang="en-NZ" dirty="0" smtClean="0"/>
              <a:t>DHB IS Leadership</a:t>
            </a:r>
          </a:p>
          <a:p>
            <a:r>
              <a:rPr lang="en-NZ" dirty="0" smtClean="0"/>
              <a:t>Sector Architects?</a:t>
            </a:r>
          </a:p>
          <a:p>
            <a:r>
              <a:rPr lang="en-NZ" dirty="0" smtClean="0"/>
              <a:t>HISO?</a:t>
            </a:r>
          </a:p>
          <a:p>
            <a:r>
              <a:rPr lang="en-NZ" dirty="0" smtClean="0"/>
              <a:t>Industry</a:t>
            </a:r>
          </a:p>
          <a:p>
            <a:r>
              <a:rPr lang="en-NZ" dirty="0" smtClean="0"/>
              <a:t>Researchers</a:t>
            </a:r>
            <a:endParaRPr lang="en-NZ" dirty="0"/>
          </a:p>
          <a:p>
            <a:endParaRPr lang="en-NZ" dirty="0" smtClean="0"/>
          </a:p>
        </p:txBody>
      </p:sp>
      <p:sp>
        <p:nvSpPr>
          <p:cNvPr id="3" name="Content Placeholder 2"/>
          <p:cNvSpPr>
            <a:spLocks noGrp="1"/>
          </p:cNvSpPr>
          <p:nvPr>
            <p:ph sz="half" idx="2"/>
          </p:nvPr>
        </p:nvSpPr>
        <p:spPr>
          <a:xfrm>
            <a:off x="5652120" y="1600200"/>
            <a:ext cx="3034680" cy="4525963"/>
          </a:xfrm>
        </p:spPr>
        <p:txBody>
          <a:bodyPr/>
          <a:lstStyle/>
          <a:p>
            <a:endParaRPr lang="en-NZ" dirty="0"/>
          </a:p>
        </p:txBody>
      </p:sp>
      <p:sp>
        <p:nvSpPr>
          <p:cNvPr id="4" name="Title 3"/>
          <p:cNvSpPr>
            <a:spLocks noGrp="1"/>
          </p:cNvSpPr>
          <p:nvPr>
            <p:ph type="title"/>
          </p:nvPr>
        </p:nvSpPr>
        <p:spPr/>
        <p:txBody>
          <a:bodyPr/>
          <a:lstStyle/>
          <a:p>
            <a:r>
              <a:rPr lang="en-NZ" dirty="0" smtClean="0"/>
              <a:t>Groups we are Connecting</a:t>
            </a:r>
            <a:endParaRPr lang="en-NZ" dirty="0"/>
          </a:p>
        </p:txBody>
      </p:sp>
      <p:sp>
        <p:nvSpPr>
          <p:cNvPr id="5" name="TextBox 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48591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NZ" dirty="0"/>
              <a:t>DIA</a:t>
            </a:r>
          </a:p>
          <a:p>
            <a:r>
              <a:rPr lang="en-NZ" dirty="0" smtClean="0"/>
              <a:t>MBIE</a:t>
            </a:r>
          </a:p>
          <a:p>
            <a:r>
              <a:rPr lang="en-NZ" dirty="0" smtClean="0"/>
              <a:t>HQSC</a:t>
            </a:r>
          </a:p>
          <a:p>
            <a:r>
              <a:rPr lang="en-NZ" dirty="0" smtClean="0"/>
              <a:t>PHARMAC</a:t>
            </a:r>
          </a:p>
          <a:p>
            <a:r>
              <a:rPr lang="en-NZ" dirty="0"/>
              <a:t>Universities?</a:t>
            </a:r>
          </a:p>
          <a:p>
            <a:r>
              <a:rPr lang="en-NZ" dirty="0" smtClean="0"/>
              <a:t>Callaghan Innovation</a:t>
            </a:r>
          </a:p>
        </p:txBody>
      </p:sp>
      <p:sp>
        <p:nvSpPr>
          <p:cNvPr id="3" name="Content Placeholder 2"/>
          <p:cNvSpPr>
            <a:spLocks noGrp="1"/>
          </p:cNvSpPr>
          <p:nvPr>
            <p:ph sz="half" idx="2"/>
          </p:nvPr>
        </p:nvSpPr>
        <p:spPr/>
        <p:txBody>
          <a:bodyPr/>
          <a:lstStyle/>
          <a:p>
            <a:r>
              <a:rPr lang="en-NZ" dirty="0" err="1"/>
              <a:t>MedTech</a:t>
            </a:r>
            <a:r>
              <a:rPr lang="en-NZ" dirty="0"/>
              <a:t> Core</a:t>
            </a:r>
          </a:p>
          <a:p>
            <a:r>
              <a:rPr lang="en-NZ" dirty="0" smtClean="0"/>
              <a:t>AI </a:t>
            </a:r>
            <a:r>
              <a:rPr lang="en-NZ" dirty="0"/>
              <a:t>Forum</a:t>
            </a:r>
          </a:p>
          <a:p>
            <a:r>
              <a:rPr lang="en-NZ" dirty="0" err="1" smtClean="0"/>
              <a:t>BlockChain</a:t>
            </a:r>
            <a:r>
              <a:rPr lang="en-NZ" dirty="0" smtClean="0"/>
              <a:t> </a:t>
            </a:r>
            <a:r>
              <a:rPr lang="en-NZ" dirty="0"/>
              <a:t>NZ</a:t>
            </a:r>
          </a:p>
          <a:p>
            <a:r>
              <a:rPr lang="en-NZ" dirty="0" err="1" smtClean="0"/>
              <a:t>ProjectR</a:t>
            </a:r>
            <a:r>
              <a:rPr lang="en-NZ" dirty="0" smtClean="0"/>
              <a:t> </a:t>
            </a:r>
            <a:r>
              <a:rPr lang="en-NZ" dirty="0"/>
              <a:t>(VR/AR hub)</a:t>
            </a:r>
          </a:p>
          <a:p>
            <a:endParaRPr lang="en-NZ" dirty="0"/>
          </a:p>
        </p:txBody>
      </p:sp>
      <p:sp>
        <p:nvSpPr>
          <p:cNvPr id="4" name="Title 3"/>
          <p:cNvSpPr>
            <a:spLocks noGrp="1"/>
          </p:cNvSpPr>
          <p:nvPr>
            <p:ph type="title"/>
          </p:nvPr>
        </p:nvSpPr>
        <p:spPr/>
        <p:txBody>
          <a:bodyPr/>
          <a:lstStyle/>
          <a:p>
            <a:r>
              <a:rPr lang="en-NZ" dirty="0" smtClean="0"/>
              <a:t>Organisations we are connecting</a:t>
            </a:r>
            <a:endParaRPr lang="en-NZ" dirty="0"/>
          </a:p>
        </p:txBody>
      </p:sp>
      <p:sp>
        <p:nvSpPr>
          <p:cNvPr id="5" name="TextBox 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44699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Emerging Health Technology</a:t>
            </a:r>
            <a:endParaRPr lang="en-NZ" dirty="0"/>
          </a:p>
        </p:txBody>
      </p:sp>
      <p:grpSp>
        <p:nvGrpSpPr>
          <p:cNvPr id="6" name="Group 5"/>
          <p:cNvGrpSpPr/>
          <p:nvPr/>
        </p:nvGrpSpPr>
        <p:grpSpPr>
          <a:xfrm>
            <a:off x="457200" y="1785145"/>
            <a:ext cx="8241432" cy="4793456"/>
            <a:chOff x="457200" y="1417638"/>
            <a:chExt cx="6164144" cy="4603650"/>
          </a:xfrm>
        </p:grpSpPr>
        <p:sp>
          <p:nvSpPr>
            <p:cNvPr id="3" name="Rectangle 2"/>
            <p:cNvSpPr/>
            <p:nvPr/>
          </p:nvSpPr>
          <p:spPr>
            <a:xfrm>
              <a:off x="457200" y="1417638"/>
              <a:ext cx="2242592" cy="4603650"/>
            </a:xfrm>
            <a:prstGeom prst="rect">
              <a:avLst/>
            </a:prstGeom>
            <a:solidFill>
              <a:srgbClr val="FAA83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Rectangle 3"/>
            <p:cNvSpPr/>
            <p:nvPr/>
          </p:nvSpPr>
          <p:spPr>
            <a:xfrm>
              <a:off x="4378752" y="1417638"/>
              <a:ext cx="2242592" cy="4603650"/>
            </a:xfrm>
            <a:prstGeom prst="rect">
              <a:avLst/>
            </a:prstGeom>
            <a:solidFill>
              <a:srgbClr val="1F3B7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2440072" y="1417638"/>
              <a:ext cx="2242592" cy="4603650"/>
            </a:xfrm>
            <a:prstGeom prst="rect">
              <a:avLst/>
            </a:prstGeom>
            <a:solidFill>
              <a:srgbClr val="E75572">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 name="TextBox 6"/>
          <p:cNvSpPr txBox="1"/>
          <p:nvPr/>
        </p:nvSpPr>
        <p:spPr>
          <a:xfrm>
            <a:off x="1521977" y="1785144"/>
            <a:ext cx="479618" cy="369332"/>
          </a:xfrm>
          <a:prstGeom prst="rect">
            <a:avLst/>
          </a:prstGeom>
          <a:noFill/>
        </p:spPr>
        <p:txBody>
          <a:bodyPr wrap="none" rtlCol="0">
            <a:spAutoFit/>
          </a:bodyPr>
          <a:lstStyle/>
          <a:p>
            <a:r>
              <a:rPr lang="en-NZ" b="1" dirty="0" smtClean="0">
                <a:solidFill>
                  <a:srgbClr val="3D4C57"/>
                </a:solidFill>
                <a:latin typeface="Source Sans Pro" panose="020B0503030403020204" pitchFamily="34" charset="0"/>
                <a:ea typeface="Source Sans Pro" panose="020B0503030403020204" pitchFamily="34" charset="0"/>
              </a:rPr>
              <a:t>H1</a:t>
            </a:r>
            <a:endParaRPr lang="en-NZ" b="1" dirty="0">
              <a:solidFill>
                <a:srgbClr val="3D4C57"/>
              </a:solidFill>
              <a:latin typeface="Source Sans Pro" panose="020B0503030403020204" pitchFamily="34" charset="0"/>
              <a:ea typeface="Source Sans Pro" panose="020B0503030403020204" pitchFamily="34" charset="0"/>
            </a:endParaRPr>
          </a:p>
        </p:txBody>
      </p:sp>
      <p:sp>
        <p:nvSpPr>
          <p:cNvPr id="8" name="TextBox 7"/>
          <p:cNvSpPr txBox="1"/>
          <p:nvPr/>
        </p:nvSpPr>
        <p:spPr>
          <a:xfrm>
            <a:off x="4322422" y="1785144"/>
            <a:ext cx="479618" cy="369332"/>
          </a:xfrm>
          <a:prstGeom prst="rect">
            <a:avLst/>
          </a:prstGeom>
          <a:noFill/>
        </p:spPr>
        <p:txBody>
          <a:bodyPr wrap="none" rtlCol="0">
            <a:spAutoFit/>
          </a:bodyPr>
          <a:lstStyle/>
          <a:p>
            <a:r>
              <a:rPr lang="en-NZ" b="1" dirty="0" smtClean="0">
                <a:solidFill>
                  <a:srgbClr val="3D4C57"/>
                </a:solidFill>
                <a:latin typeface="Source Sans Pro" panose="020B0503030403020204" pitchFamily="34" charset="0"/>
                <a:ea typeface="Source Sans Pro" panose="020B0503030403020204" pitchFamily="34" charset="0"/>
              </a:rPr>
              <a:t>H2</a:t>
            </a:r>
            <a:endParaRPr lang="en-NZ" b="1" dirty="0">
              <a:solidFill>
                <a:srgbClr val="3D4C57"/>
              </a:solidFill>
              <a:latin typeface="Source Sans Pro" panose="020B0503030403020204" pitchFamily="34" charset="0"/>
              <a:ea typeface="Source Sans Pro" panose="020B0503030403020204" pitchFamily="34" charset="0"/>
            </a:endParaRPr>
          </a:p>
        </p:txBody>
      </p:sp>
      <p:sp>
        <p:nvSpPr>
          <p:cNvPr id="9" name="TextBox 8"/>
          <p:cNvSpPr txBox="1"/>
          <p:nvPr/>
        </p:nvSpPr>
        <p:spPr>
          <a:xfrm>
            <a:off x="7151980" y="1785144"/>
            <a:ext cx="479618" cy="369332"/>
          </a:xfrm>
          <a:prstGeom prst="rect">
            <a:avLst/>
          </a:prstGeom>
          <a:noFill/>
        </p:spPr>
        <p:txBody>
          <a:bodyPr wrap="none" rtlCol="0">
            <a:spAutoFit/>
          </a:bodyPr>
          <a:lstStyle/>
          <a:p>
            <a:r>
              <a:rPr lang="en-NZ" b="1" dirty="0" smtClean="0">
                <a:solidFill>
                  <a:srgbClr val="3D4C57"/>
                </a:solidFill>
                <a:latin typeface="Source Sans Pro" panose="020B0503030403020204" pitchFamily="34" charset="0"/>
                <a:ea typeface="Source Sans Pro" panose="020B0503030403020204" pitchFamily="34" charset="0"/>
              </a:rPr>
              <a:t>H3</a:t>
            </a:r>
            <a:endParaRPr lang="en-NZ" b="1" dirty="0">
              <a:solidFill>
                <a:srgbClr val="3D4C57"/>
              </a:solidFill>
              <a:latin typeface="Source Sans Pro" panose="020B0503030403020204" pitchFamily="34" charset="0"/>
              <a:ea typeface="Source Sans Pro" panose="020B0503030403020204" pitchFamily="34" charset="0"/>
            </a:endParaRPr>
          </a:p>
        </p:txBody>
      </p:sp>
      <p:sp>
        <p:nvSpPr>
          <p:cNvPr id="10" name="Rectangle 9"/>
          <p:cNvSpPr/>
          <p:nvPr/>
        </p:nvSpPr>
        <p:spPr>
          <a:xfrm>
            <a:off x="6527693" y="2253494"/>
            <a:ext cx="1728192" cy="936104"/>
          </a:xfrm>
          <a:prstGeom prst="rect">
            <a:avLst/>
          </a:pr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latin typeface="Source Sans Pro" panose="020B0503030403020204" pitchFamily="34" charset="0"/>
                <a:ea typeface="Source Sans Pro" panose="020B0503030403020204" pitchFamily="34" charset="0"/>
              </a:rPr>
              <a:t>Solutions which are disruptive</a:t>
            </a:r>
            <a:endParaRPr lang="en-NZ" sz="1600" dirty="0">
              <a:latin typeface="Source Sans Pro" panose="020B0503030403020204" pitchFamily="34" charset="0"/>
              <a:ea typeface="Source Sans Pro" panose="020B0503030403020204" pitchFamily="34" charset="0"/>
            </a:endParaRPr>
          </a:p>
        </p:txBody>
      </p:sp>
      <p:sp>
        <p:nvSpPr>
          <p:cNvPr id="11" name="Rectangle 10"/>
          <p:cNvSpPr/>
          <p:nvPr/>
        </p:nvSpPr>
        <p:spPr>
          <a:xfrm>
            <a:off x="3713820" y="2466615"/>
            <a:ext cx="1728192" cy="936104"/>
          </a:xfrm>
          <a:prstGeom prst="rect">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latin typeface="Source Sans Pro" panose="020B0503030403020204" pitchFamily="34" charset="0"/>
                <a:ea typeface="Source Sans Pro" panose="020B0503030403020204" pitchFamily="34" charset="0"/>
              </a:rPr>
              <a:t>Solutions which are a bridge to a successful future</a:t>
            </a:r>
            <a:endParaRPr lang="en-NZ" sz="1600" dirty="0">
              <a:latin typeface="Source Sans Pro" panose="020B0503030403020204" pitchFamily="34" charset="0"/>
              <a:ea typeface="Source Sans Pro" panose="020B0503030403020204" pitchFamily="34" charset="0"/>
            </a:endParaRPr>
          </a:p>
        </p:txBody>
      </p:sp>
      <p:sp>
        <p:nvSpPr>
          <p:cNvPr id="12" name="Rectangle 11"/>
          <p:cNvSpPr/>
          <p:nvPr/>
        </p:nvSpPr>
        <p:spPr>
          <a:xfrm>
            <a:off x="897690" y="2721546"/>
            <a:ext cx="1728192" cy="936104"/>
          </a:xfrm>
          <a:prstGeom prst="rect">
            <a:avLst/>
          </a:pr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latin typeface="Source Sans Pro" panose="020B0503030403020204" pitchFamily="34" charset="0"/>
                <a:ea typeface="Source Sans Pro" panose="020B0503030403020204" pitchFamily="34" charset="0"/>
              </a:rPr>
              <a:t>Solutions make the status quo more effective</a:t>
            </a:r>
            <a:endParaRPr lang="en-NZ" sz="1600" dirty="0">
              <a:latin typeface="Source Sans Pro" panose="020B0503030403020204" pitchFamily="34" charset="0"/>
              <a:ea typeface="Source Sans Pro" panose="020B0503030403020204" pitchFamily="34" charset="0"/>
            </a:endParaRPr>
          </a:p>
        </p:txBody>
      </p:sp>
      <p:grpSp>
        <p:nvGrpSpPr>
          <p:cNvPr id="15" name="Group 14"/>
          <p:cNvGrpSpPr/>
          <p:nvPr/>
        </p:nvGrpSpPr>
        <p:grpSpPr>
          <a:xfrm>
            <a:off x="1253777" y="4082656"/>
            <a:ext cx="917307" cy="917307"/>
            <a:chOff x="-612576" y="4365104"/>
            <a:chExt cx="1296144" cy="1296144"/>
          </a:xfrm>
        </p:grpSpPr>
        <p:sp>
          <p:nvSpPr>
            <p:cNvPr id="13" name="Oval 12"/>
            <p:cNvSpPr/>
            <p:nvPr/>
          </p:nvSpPr>
          <p:spPr>
            <a:xfrm>
              <a:off x="-612576" y="4365104"/>
              <a:ext cx="1296144" cy="129614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p:cNvSpPr/>
            <p:nvPr/>
          </p:nvSpPr>
          <p:spPr>
            <a:xfrm>
              <a:off x="-433164" y="4544516"/>
              <a:ext cx="937320" cy="937320"/>
            </a:xfrm>
            <a:prstGeom prst="ellipse">
              <a:avLst/>
            </a:prstGeom>
            <a:solidFill>
              <a:srgbClr val="FDDCAE"/>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6" name="TextBox 15"/>
          <p:cNvSpPr txBox="1"/>
          <p:nvPr/>
        </p:nvSpPr>
        <p:spPr>
          <a:xfrm>
            <a:off x="768610" y="5126936"/>
            <a:ext cx="1883425" cy="646331"/>
          </a:xfrm>
          <a:prstGeom prst="rect">
            <a:avLst/>
          </a:prstGeom>
          <a:noFill/>
        </p:spPr>
        <p:txBody>
          <a:bodyPr wrap="square" rtlCol="0">
            <a:spAutoFit/>
          </a:bodyPr>
          <a:lstStyle/>
          <a:p>
            <a:pPr algn="ctr"/>
            <a:r>
              <a:rPr lang="en-NZ" sz="1200" dirty="0" smtClean="0">
                <a:latin typeface="Source Sans Pro" panose="020B0503030403020204" pitchFamily="34" charset="0"/>
                <a:ea typeface="Source Sans Pro" panose="020B0503030403020204" pitchFamily="34" charset="0"/>
              </a:rPr>
              <a:t>For example new tyres which make stopping and cornering safer in the rain</a:t>
            </a:r>
            <a:endParaRPr lang="en-NZ" sz="1200" dirty="0">
              <a:latin typeface="Source Sans Pro" panose="020B0503030403020204" pitchFamily="34" charset="0"/>
              <a:ea typeface="Source Sans Pro" panose="020B0503030403020204" pitchFamily="34" charset="0"/>
            </a:endParaRPr>
          </a:p>
        </p:txBody>
      </p:sp>
      <p:sp>
        <p:nvSpPr>
          <p:cNvPr id="20" name="TextBox 19"/>
          <p:cNvSpPr txBox="1"/>
          <p:nvPr/>
        </p:nvSpPr>
        <p:spPr>
          <a:xfrm>
            <a:off x="6684061" y="4614844"/>
            <a:ext cx="1547679" cy="276999"/>
          </a:xfrm>
          <a:prstGeom prst="rect">
            <a:avLst/>
          </a:prstGeom>
          <a:noFill/>
        </p:spPr>
        <p:txBody>
          <a:bodyPr wrap="square" rtlCol="0">
            <a:spAutoFit/>
          </a:bodyPr>
          <a:lstStyle/>
          <a:p>
            <a:pPr algn="ctr"/>
            <a:r>
              <a:rPr lang="en-NZ" sz="1200" dirty="0" smtClean="0">
                <a:latin typeface="Source Sans Pro" panose="020B0503030403020204" pitchFamily="34" charset="0"/>
                <a:ea typeface="Source Sans Pro" panose="020B0503030403020204" pitchFamily="34" charset="0"/>
              </a:rPr>
              <a:t>A car that drives itself</a:t>
            </a:r>
            <a:endParaRPr lang="en-NZ" sz="1200" dirty="0">
              <a:latin typeface="Source Sans Pro" panose="020B0503030403020204" pitchFamily="34" charset="0"/>
              <a:ea typeface="Source Sans Pro" panose="020B0503030403020204" pitchFamily="34" charset="0"/>
            </a:endParaRPr>
          </a:p>
        </p:txBody>
      </p:sp>
      <p:pic>
        <p:nvPicPr>
          <p:cNvPr id="21" name="Picture 20"/>
          <p:cNvPicPr>
            <a:picLocks noChangeAspect="1"/>
          </p:cNvPicPr>
          <p:nvPr/>
        </p:nvPicPr>
        <p:blipFill rotWithShape="1">
          <a:blip r:embed="rId2">
            <a:clrChange>
              <a:clrFrom>
                <a:srgbClr val="FFFFFF"/>
              </a:clrFrom>
              <a:clrTo>
                <a:srgbClr val="FFFFFF">
                  <a:alpha val="0"/>
                </a:srgbClr>
              </a:clrTo>
            </a:clrChange>
          </a:blip>
          <a:srcRect l="55824" t="67850" r="22988" b="14300"/>
          <a:stretch/>
        </p:blipFill>
        <p:spPr>
          <a:xfrm>
            <a:off x="6747713" y="3290592"/>
            <a:ext cx="1309832" cy="1224136"/>
          </a:xfrm>
          <a:prstGeom prst="rect">
            <a:avLst/>
          </a:prstGeom>
        </p:spPr>
      </p:pic>
      <p:pic>
        <p:nvPicPr>
          <p:cNvPr id="22" name="Picture 21"/>
          <p:cNvPicPr>
            <a:picLocks noChangeAspect="1"/>
          </p:cNvPicPr>
          <p:nvPr/>
        </p:nvPicPr>
        <p:blipFill rotWithShape="1">
          <a:blip r:embed="rId3">
            <a:clrChange>
              <a:clrFrom>
                <a:srgbClr val="FFFFFF"/>
              </a:clrFrom>
              <a:clrTo>
                <a:srgbClr val="FFFFFF">
                  <a:alpha val="0"/>
                </a:srgbClr>
              </a:clrTo>
            </a:clrChange>
          </a:blip>
          <a:srcRect l="53494" t="67850" r="20880" b="15350"/>
          <a:stretch/>
        </p:blipFill>
        <p:spPr>
          <a:xfrm>
            <a:off x="3785827" y="3657650"/>
            <a:ext cx="1584177" cy="1152128"/>
          </a:xfrm>
          <a:prstGeom prst="rect">
            <a:avLst/>
          </a:prstGeom>
        </p:spPr>
      </p:pic>
      <p:sp>
        <p:nvSpPr>
          <p:cNvPr id="24" name="TextBox 23"/>
          <p:cNvSpPr txBox="1"/>
          <p:nvPr/>
        </p:nvSpPr>
        <p:spPr>
          <a:xfrm>
            <a:off x="3640684" y="4823511"/>
            <a:ext cx="1852567" cy="461665"/>
          </a:xfrm>
          <a:prstGeom prst="rect">
            <a:avLst/>
          </a:prstGeom>
          <a:noFill/>
        </p:spPr>
        <p:txBody>
          <a:bodyPr wrap="square" rtlCol="0">
            <a:spAutoFit/>
          </a:bodyPr>
          <a:lstStyle/>
          <a:p>
            <a:pPr algn="ctr"/>
            <a:r>
              <a:rPr lang="en-NZ" sz="1200" dirty="0" smtClean="0">
                <a:latin typeface="Source Sans Pro" panose="020B0503030403020204" pitchFamily="34" charset="0"/>
                <a:ea typeface="Source Sans Pro" panose="020B0503030403020204" pitchFamily="34" charset="0"/>
              </a:rPr>
              <a:t>An algorithm that makes the car safer for the driver</a:t>
            </a:r>
            <a:endParaRPr lang="en-NZ" sz="1200" dirty="0">
              <a:latin typeface="Source Sans Pro" panose="020B0503030403020204" pitchFamily="34" charset="0"/>
              <a:ea typeface="Source Sans Pro" panose="020B0503030403020204" pitchFamily="34" charset="0"/>
            </a:endParaRPr>
          </a:p>
        </p:txBody>
      </p:sp>
      <p:sp>
        <p:nvSpPr>
          <p:cNvPr id="23" name="TextBox 22"/>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
        <p:nvSpPr>
          <p:cNvPr id="25" name="Rectangle 24"/>
          <p:cNvSpPr/>
          <p:nvPr/>
        </p:nvSpPr>
        <p:spPr>
          <a:xfrm>
            <a:off x="2215535" y="903787"/>
            <a:ext cx="1440160" cy="655741"/>
          </a:xfrm>
          <a:prstGeom prst="rect">
            <a:avLst/>
          </a:prstGeom>
          <a:solidFill>
            <a:srgbClr val="FAA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Source Sans Pro" panose="020B0503030403020204" pitchFamily="34" charset="0"/>
                <a:ea typeface="Source Sans Pro" panose="020B0503030403020204" pitchFamily="34" charset="0"/>
              </a:rPr>
              <a:t>What is emerging?</a:t>
            </a:r>
            <a:endParaRPr lang="en-NZ" b="1" dirty="0">
              <a:latin typeface="Source Sans Pro" panose="020B0503030403020204" pitchFamily="34" charset="0"/>
              <a:ea typeface="Source Sans Pro" panose="020B0503030403020204" pitchFamily="34" charset="0"/>
            </a:endParaRPr>
          </a:p>
        </p:txBody>
      </p:sp>
      <p:sp>
        <p:nvSpPr>
          <p:cNvPr id="26" name="Rectangle 25"/>
          <p:cNvSpPr/>
          <p:nvPr/>
        </p:nvSpPr>
        <p:spPr>
          <a:xfrm>
            <a:off x="3871719" y="903787"/>
            <a:ext cx="1440160" cy="655741"/>
          </a:xfrm>
          <a:prstGeom prst="rect">
            <a:avLst/>
          </a:prstGeom>
          <a:solidFill>
            <a:srgbClr val="E755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Source Sans Pro" panose="020B0503030403020204" pitchFamily="34" charset="0"/>
                <a:ea typeface="Source Sans Pro" panose="020B0503030403020204" pitchFamily="34" charset="0"/>
              </a:rPr>
              <a:t>What is technology?</a:t>
            </a:r>
            <a:endParaRPr lang="en-NZ" b="1" dirty="0">
              <a:latin typeface="Source Sans Pro" panose="020B0503030403020204" pitchFamily="34" charset="0"/>
              <a:ea typeface="Source Sans Pro" panose="020B0503030403020204" pitchFamily="34" charset="0"/>
            </a:endParaRPr>
          </a:p>
        </p:txBody>
      </p:sp>
      <p:sp>
        <p:nvSpPr>
          <p:cNvPr id="27" name="Rectangle 26"/>
          <p:cNvSpPr/>
          <p:nvPr/>
        </p:nvSpPr>
        <p:spPr>
          <a:xfrm>
            <a:off x="5493251" y="903787"/>
            <a:ext cx="1440160" cy="655741"/>
          </a:xfrm>
          <a:prstGeom prst="rect">
            <a:avLst/>
          </a:prstGeom>
          <a:solidFill>
            <a:srgbClr val="1F3B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Source Sans Pro" panose="020B0503030403020204" pitchFamily="34" charset="0"/>
                <a:ea typeface="Source Sans Pro" panose="020B0503030403020204" pitchFamily="34" charset="0"/>
              </a:rPr>
              <a:t>Why is this important?</a:t>
            </a:r>
            <a:endParaRPr lang="en-N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57631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p:cNvGrpSpPr/>
          <p:nvPr/>
        </p:nvGrpSpPr>
        <p:grpSpPr>
          <a:xfrm>
            <a:off x="612488" y="1002437"/>
            <a:ext cx="8074312" cy="5040560"/>
            <a:chOff x="612495" y="846138"/>
            <a:chExt cx="6097900" cy="5103142"/>
          </a:xfrm>
        </p:grpSpPr>
        <p:sp>
          <p:nvSpPr>
            <p:cNvPr id="101" name="Rectangle 100"/>
            <p:cNvSpPr/>
            <p:nvPr/>
          </p:nvSpPr>
          <p:spPr>
            <a:xfrm>
              <a:off x="4678073" y="846138"/>
              <a:ext cx="2032322" cy="5103142"/>
            </a:xfrm>
            <a:prstGeom prst="rect">
              <a:avLst/>
            </a:prstGeom>
            <a:solidFill>
              <a:srgbClr val="1F3B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dirty="0" smtClean="0">
                  <a:solidFill>
                    <a:schemeClr val="tx1"/>
                  </a:solidFill>
                </a:rPr>
                <a:t>H3</a:t>
              </a:r>
              <a:endParaRPr lang="en-NZ" dirty="0">
                <a:solidFill>
                  <a:schemeClr val="tx1"/>
                </a:solidFill>
              </a:endParaRPr>
            </a:p>
          </p:txBody>
        </p:sp>
        <p:sp>
          <p:nvSpPr>
            <p:cNvPr id="102" name="Rectangle 101"/>
            <p:cNvSpPr/>
            <p:nvPr/>
          </p:nvSpPr>
          <p:spPr>
            <a:xfrm>
              <a:off x="612495" y="846138"/>
              <a:ext cx="2032322" cy="5103142"/>
            </a:xfrm>
            <a:prstGeom prst="rect">
              <a:avLst/>
            </a:prstGeom>
            <a:solidFill>
              <a:srgbClr val="1F3B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mtClean="0">
                  <a:solidFill>
                    <a:schemeClr val="tx1"/>
                  </a:solidFill>
                </a:rPr>
                <a:t>H1</a:t>
              </a:r>
              <a:endParaRPr lang="en-NZ">
                <a:solidFill>
                  <a:schemeClr val="tx1"/>
                </a:solidFill>
              </a:endParaRPr>
            </a:p>
          </p:txBody>
        </p:sp>
        <p:sp>
          <p:nvSpPr>
            <p:cNvPr id="103" name="Rectangle 102"/>
            <p:cNvSpPr/>
            <p:nvPr/>
          </p:nvSpPr>
          <p:spPr>
            <a:xfrm>
              <a:off x="2644817" y="846138"/>
              <a:ext cx="2032322" cy="5103142"/>
            </a:xfrm>
            <a:prstGeom prst="rect">
              <a:avLst/>
            </a:prstGeom>
            <a:solidFill>
              <a:srgbClr val="1F3B7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dirty="0" smtClean="0">
                  <a:solidFill>
                    <a:schemeClr val="tx1"/>
                  </a:solidFill>
                </a:rPr>
                <a:t>H2</a:t>
              </a:r>
              <a:endParaRPr lang="en-NZ" dirty="0">
                <a:solidFill>
                  <a:schemeClr val="tx1"/>
                </a:solidFill>
              </a:endParaRPr>
            </a:p>
          </p:txBody>
        </p:sp>
      </p:grpSp>
      <p:sp>
        <p:nvSpPr>
          <p:cNvPr id="104" name="Title 3"/>
          <p:cNvSpPr>
            <a:spLocks noGrp="1"/>
          </p:cNvSpPr>
          <p:nvPr>
            <p:ph type="title"/>
          </p:nvPr>
        </p:nvSpPr>
        <p:spPr>
          <a:xfrm>
            <a:off x="457200" y="274638"/>
            <a:ext cx="8229600" cy="1143000"/>
          </a:xfrm>
        </p:spPr>
        <p:txBody>
          <a:bodyPr/>
          <a:lstStyle/>
          <a:p>
            <a:r>
              <a:rPr lang="en-NZ" dirty="0" smtClean="0"/>
              <a:t>Ideas worth spreading</a:t>
            </a:r>
            <a:endParaRPr lang="en-NZ" dirty="0"/>
          </a:p>
        </p:txBody>
      </p:sp>
      <p:cxnSp>
        <p:nvCxnSpPr>
          <p:cNvPr id="105" name="Straight Arrow Connector 104"/>
          <p:cNvCxnSpPr/>
          <p:nvPr/>
        </p:nvCxnSpPr>
        <p:spPr>
          <a:xfrm flipV="1">
            <a:off x="608621" y="805783"/>
            <a:ext cx="0" cy="5472608"/>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09289" y="752597"/>
            <a:ext cx="369332" cy="1622470"/>
          </a:xfrm>
          <a:prstGeom prst="rect">
            <a:avLst/>
          </a:prstGeom>
          <a:noFill/>
        </p:spPr>
        <p:txBody>
          <a:bodyPr vert="vert270" wrap="square" rtlCol="0">
            <a:spAutoFit/>
          </a:bodyPr>
          <a:lstStyle/>
          <a:p>
            <a:r>
              <a:rPr lang="en-NZ" sz="1200" dirty="0" smtClean="0"/>
              <a:t>Patient facing</a:t>
            </a:r>
            <a:endParaRPr lang="en-NZ" sz="1200" dirty="0"/>
          </a:p>
        </p:txBody>
      </p:sp>
      <p:sp>
        <p:nvSpPr>
          <p:cNvPr id="107" name="TextBox 106"/>
          <p:cNvSpPr txBox="1"/>
          <p:nvPr/>
        </p:nvSpPr>
        <p:spPr>
          <a:xfrm>
            <a:off x="121892" y="2225103"/>
            <a:ext cx="369332" cy="2033280"/>
          </a:xfrm>
          <a:prstGeom prst="rect">
            <a:avLst/>
          </a:prstGeom>
          <a:noFill/>
        </p:spPr>
        <p:txBody>
          <a:bodyPr vert="vert270" wrap="square" rtlCol="0">
            <a:spAutoFit/>
          </a:bodyPr>
          <a:lstStyle/>
          <a:p>
            <a:r>
              <a:rPr lang="en-NZ" sz="1200" dirty="0" smtClean="0"/>
              <a:t>Clinician focussed</a:t>
            </a:r>
            <a:endParaRPr lang="en-NZ" sz="1200" dirty="0"/>
          </a:p>
        </p:txBody>
      </p:sp>
      <p:cxnSp>
        <p:nvCxnSpPr>
          <p:cNvPr id="108" name="Straight Connector 107"/>
          <p:cNvCxnSpPr/>
          <p:nvPr/>
        </p:nvCxnSpPr>
        <p:spPr>
          <a:xfrm>
            <a:off x="4355976" y="1045997"/>
            <a:ext cx="19380" cy="5089219"/>
          </a:xfrm>
          <a:prstGeom prst="line">
            <a:avLst/>
          </a:prstGeom>
          <a:ln cmpd="dbl">
            <a:prstDash val="sysDot"/>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6008621" y="1196820"/>
            <a:ext cx="2094484" cy="338554"/>
          </a:xfrm>
          <a:prstGeom prst="rect">
            <a:avLst/>
          </a:prstGeom>
          <a:noFill/>
        </p:spPr>
        <p:txBody>
          <a:bodyPr wrap="none" rtlCol="0">
            <a:spAutoFit/>
          </a:bodyPr>
          <a:lstStyle/>
          <a:p>
            <a:r>
              <a:rPr lang="en-NZ" sz="1600" dirty="0" smtClean="0">
                <a:latin typeface="Source Sans Pro" panose="020B0604020202020204" charset="0"/>
              </a:rPr>
              <a:t>Personalised Medicine</a:t>
            </a:r>
            <a:endParaRPr lang="en-NZ" sz="1600" dirty="0">
              <a:latin typeface="Source Sans Pro" panose="020B0604020202020204" charset="0"/>
            </a:endParaRPr>
          </a:p>
        </p:txBody>
      </p:sp>
      <p:sp>
        <p:nvSpPr>
          <p:cNvPr id="110" name="TextBox 109"/>
          <p:cNvSpPr txBox="1"/>
          <p:nvPr/>
        </p:nvSpPr>
        <p:spPr>
          <a:xfrm>
            <a:off x="584537" y="2245876"/>
            <a:ext cx="1510350" cy="584775"/>
          </a:xfrm>
          <a:prstGeom prst="rect">
            <a:avLst/>
          </a:prstGeom>
          <a:noFill/>
        </p:spPr>
        <p:txBody>
          <a:bodyPr wrap="none" rtlCol="0">
            <a:spAutoFit/>
          </a:bodyPr>
          <a:lstStyle/>
          <a:p>
            <a:pPr algn="ctr"/>
            <a:r>
              <a:rPr lang="en-NZ" sz="1600" dirty="0" smtClean="0">
                <a:latin typeface="Source Sans Pro" panose="020B0604020202020204" charset="0"/>
              </a:rPr>
              <a:t>Telemedicine</a:t>
            </a:r>
          </a:p>
          <a:p>
            <a:r>
              <a:rPr lang="en-NZ" sz="1600" dirty="0" smtClean="0">
                <a:latin typeface="Source Sans Pro" panose="020B0604020202020204" charset="0"/>
              </a:rPr>
              <a:t>&amp; Smartphones</a:t>
            </a:r>
            <a:endParaRPr lang="en-NZ" sz="1600" dirty="0">
              <a:latin typeface="Source Sans Pro" panose="020B0604020202020204" charset="0"/>
            </a:endParaRPr>
          </a:p>
        </p:txBody>
      </p:sp>
      <p:sp>
        <p:nvSpPr>
          <p:cNvPr id="111" name="TextBox 110"/>
          <p:cNvSpPr txBox="1"/>
          <p:nvPr/>
        </p:nvSpPr>
        <p:spPr>
          <a:xfrm>
            <a:off x="7161553" y="1654298"/>
            <a:ext cx="1371081" cy="584775"/>
          </a:xfrm>
          <a:prstGeom prst="rect">
            <a:avLst/>
          </a:prstGeom>
          <a:noFill/>
        </p:spPr>
        <p:txBody>
          <a:bodyPr wrap="none" rtlCol="0">
            <a:spAutoFit/>
          </a:bodyPr>
          <a:lstStyle/>
          <a:p>
            <a:r>
              <a:rPr lang="en-NZ" sz="1600" dirty="0" err="1" smtClean="0">
                <a:latin typeface="Source Sans Pro" panose="020B0604020202020204" charset="0"/>
              </a:rPr>
              <a:t>Cyborgisation</a:t>
            </a:r>
            <a:endParaRPr lang="en-NZ" sz="1600" dirty="0" smtClean="0">
              <a:latin typeface="Source Sans Pro" panose="020B0604020202020204" charset="0"/>
            </a:endParaRPr>
          </a:p>
          <a:p>
            <a:pPr algn="ctr"/>
            <a:r>
              <a:rPr lang="en-NZ" sz="1600" dirty="0" smtClean="0">
                <a:latin typeface="Source Sans Pro" panose="020B0604020202020204" charset="0"/>
              </a:rPr>
              <a:t>&amp; Longevity</a:t>
            </a:r>
            <a:endParaRPr lang="en-NZ" sz="1600" dirty="0">
              <a:latin typeface="Source Sans Pro" panose="020B0604020202020204" charset="0"/>
            </a:endParaRPr>
          </a:p>
        </p:txBody>
      </p:sp>
      <p:sp>
        <p:nvSpPr>
          <p:cNvPr id="112" name="TextBox 111"/>
          <p:cNvSpPr txBox="1"/>
          <p:nvPr/>
        </p:nvSpPr>
        <p:spPr>
          <a:xfrm>
            <a:off x="4521897" y="2095950"/>
            <a:ext cx="1471365" cy="584775"/>
          </a:xfrm>
          <a:prstGeom prst="rect">
            <a:avLst/>
          </a:prstGeom>
          <a:noFill/>
        </p:spPr>
        <p:txBody>
          <a:bodyPr wrap="none" rtlCol="0">
            <a:spAutoFit/>
          </a:bodyPr>
          <a:lstStyle/>
          <a:p>
            <a:r>
              <a:rPr lang="en-NZ" sz="1600" dirty="0" smtClean="0">
                <a:latin typeface="Source Sans Pro" panose="020B0604020202020204" charset="0"/>
              </a:rPr>
              <a:t>Health Sensors</a:t>
            </a:r>
          </a:p>
          <a:p>
            <a:pPr algn="ctr"/>
            <a:r>
              <a:rPr lang="en-NZ" sz="1600" dirty="0" smtClean="0">
                <a:latin typeface="Source Sans Pro" panose="020B0604020202020204" charset="0"/>
              </a:rPr>
              <a:t>&amp; Trackers</a:t>
            </a:r>
            <a:endParaRPr lang="en-NZ" sz="1600" dirty="0">
              <a:latin typeface="Source Sans Pro" panose="020B0604020202020204" charset="0"/>
            </a:endParaRPr>
          </a:p>
        </p:txBody>
      </p:sp>
      <p:sp>
        <p:nvSpPr>
          <p:cNvPr id="113" name="TextBox 112"/>
          <p:cNvSpPr txBox="1"/>
          <p:nvPr/>
        </p:nvSpPr>
        <p:spPr>
          <a:xfrm>
            <a:off x="2024098" y="2177333"/>
            <a:ext cx="1160702" cy="338554"/>
          </a:xfrm>
          <a:prstGeom prst="rect">
            <a:avLst/>
          </a:prstGeom>
          <a:noFill/>
        </p:spPr>
        <p:txBody>
          <a:bodyPr wrap="none" rtlCol="0">
            <a:spAutoFit/>
          </a:bodyPr>
          <a:lstStyle/>
          <a:p>
            <a:r>
              <a:rPr lang="en-NZ" sz="1600" dirty="0" smtClean="0">
                <a:latin typeface="Source Sans Pro" panose="020B0604020202020204" charset="0"/>
              </a:rPr>
              <a:t>IOT devices</a:t>
            </a:r>
            <a:endParaRPr lang="en-NZ" sz="1600" dirty="0">
              <a:latin typeface="Source Sans Pro" panose="020B0604020202020204" charset="0"/>
            </a:endParaRPr>
          </a:p>
        </p:txBody>
      </p:sp>
      <p:sp>
        <p:nvSpPr>
          <p:cNvPr id="114" name="TextBox 113"/>
          <p:cNvSpPr txBox="1"/>
          <p:nvPr/>
        </p:nvSpPr>
        <p:spPr>
          <a:xfrm>
            <a:off x="3354111" y="2802324"/>
            <a:ext cx="1942648" cy="338554"/>
          </a:xfrm>
          <a:prstGeom prst="rect">
            <a:avLst/>
          </a:prstGeom>
          <a:noFill/>
        </p:spPr>
        <p:txBody>
          <a:bodyPr wrap="none" rtlCol="0">
            <a:spAutoFit/>
          </a:bodyPr>
          <a:lstStyle/>
          <a:p>
            <a:r>
              <a:rPr lang="en-NZ" sz="1600" dirty="0" smtClean="0">
                <a:latin typeface="Source Sans Pro" panose="020B0604020202020204" charset="0"/>
              </a:rPr>
              <a:t>Portable Diagnostics</a:t>
            </a:r>
            <a:endParaRPr lang="en-NZ" sz="1600" dirty="0">
              <a:latin typeface="Source Sans Pro" panose="020B0604020202020204" charset="0"/>
            </a:endParaRPr>
          </a:p>
        </p:txBody>
      </p:sp>
      <p:sp>
        <p:nvSpPr>
          <p:cNvPr id="115" name="TextBox 114"/>
          <p:cNvSpPr txBox="1"/>
          <p:nvPr/>
        </p:nvSpPr>
        <p:spPr>
          <a:xfrm>
            <a:off x="1279828" y="1259045"/>
            <a:ext cx="1467068" cy="584775"/>
          </a:xfrm>
          <a:prstGeom prst="rect">
            <a:avLst/>
          </a:prstGeom>
          <a:noFill/>
        </p:spPr>
        <p:txBody>
          <a:bodyPr wrap="none" rtlCol="0">
            <a:spAutoFit/>
          </a:bodyPr>
          <a:lstStyle/>
          <a:p>
            <a:r>
              <a:rPr lang="en-NZ" sz="1600" dirty="0" smtClean="0">
                <a:latin typeface="Source Sans Pro" panose="020B0604020202020204" charset="0"/>
              </a:rPr>
              <a:t>Social Media in</a:t>
            </a:r>
          </a:p>
          <a:p>
            <a:pPr algn="ctr"/>
            <a:r>
              <a:rPr lang="en-NZ" sz="1600" dirty="0" smtClean="0">
                <a:latin typeface="Source Sans Pro" panose="020B0604020202020204" charset="0"/>
              </a:rPr>
              <a:t>Healthcare</a:t>
            </a:r>
            <a:endParaRPr lang="en-NZ" sz="1600" dirty="0">
              <a:latin typeface="Source Sans Pro" panose="020B0604020202020204" charset="0"/>
            </a:endParaRPr>
          </a:p>
        </p:txBody>
      </p:sp>
      <p:sp>
        <p:nvSpPr>
          <p:cNvPr id="116" name="TextBox 115"/>
          <p:cNvSpPr txBox="1"/>
          <p:nvPr/>
        </p:nvSpPr>
        <p:spPr>
          <a:xfrm>
            <a:off x="5483408" y="2667589"/>
            <a:ext cx="1138453" cy="338554"/>
          </a:xfrm>
          <a:prstGeom prst="rect">
            <a:avLst/>
          </a:prstGeom>
          <a:noFill/>
        </p:spPr>
        <p:txBody>
          <a:bodyPr wrap="none" rtlCol="0">
            <a:spAutoFit/>
          </a:bodyPr>
          <a:lstStyle/>
          <a:p>
            <a:r>
              <a:rPr lang="en-NZ" sz="1600" dirty="0" smtClean="0">
                <a:latin typeface="Source Sans Pro" panose="020B0604020202020204" charset="0"/>
              </a:rPr>
              <a:t>3D Printing</a:t>
            </a:r>
            <a:endParaRPr lang="en-NZ" sz="1600" dirty="0">
              <a:latin typeface="Source Sans Pro" panose="020B0604020202020204" charset="0"/>
            </a:endParaRPr>
          </a:p>
        </p:txBody>
      </p:sp>
      <p:sp>
        <p:nvSpPr>
          <p:cNvPr id="117" name="TextBox 116"/>
          <p:cNvSpPr txBox="1"/>
          <p:nvPr/>
        </p:nvSpPr>
        <p:spPr>
          <a:xfrm>
            <a:off x="5657421" y="1795409"/>
            <a:ext cx="1375569" cy="338554"/>
          </a:xfrm>
          <a:prstGeom prst="rect">
            <a:avLst/>
          </a:prstGeom>
          <a:noFill/>
        </p:spPr>
        <p:txBody>
          <a:bodyPr wrap="none" rtlCol="0">
            <a:spAutoFit/>
          </a:bodyPr>
          <a:lstStyle/>
          <a:p>
            <a:r>
              <a:rPr lang="en-NZ" sz="1600" dirty="0" smtClean="0">
                <a:latin typeface="Source Sans Pro" panose="020B0604020202020204" charset="0"/>
              </a:rPr>
              <a:t>Virtual Reality</a:t>
            </a:r>
            <a:endParaRPr lang="en-NZ" sz="1600" dirty="0">
              <a:latin typeface="Source Sans Pro" panose="020B0604020202020204" charset="0"/>
            </a:endParaRPr>
          </a:p>
        </p:txBody>
      </p:sp>
      <p:sp>
        <p:nvSpPr>
          <p:cNvPr id="118" name="TextBox 117"/>
          <p:cNvSpPr txBox="1"/>
          <p:nvPr/>
        </p:nvSpPr>
        <p:spPr>
          <a:xfrm>
            <a:off x="6053872" y="4016490"/>
            <a:ext cx="1034257" cy="338554"/>
          </a:xfrm>
          <a:prstGeom prst="rect">
            <a:avLst/>
          </a:prstGeom>
          <a:noFill/>
        </p:spPr>
        <p:txBody>
          <a:bodyPr wrap="none" rtlCol="0">
            <a:spAutoFit/>
          </a:bodyPr>
          <a:lstStyle/>
          <a:p>
            <a:r>
              <a:rPr lang="en-NZ" sz="1600" dirty="0" smtClean="0">
                <a:latin typeface="Source Sans Pro" panose="020B0604020202020204" charset="0"/>
              </a:rPr>
              <a:t>Genomics</a:t>
            </a:r>
            <a:endParaRPr lang="en-NZ" sz="1600" dirty="0">
              <a:latin typeface="Source Sans Pro" panose="020B0604020202020204" charset="0"/>
            </a:endParaRPr>
          </a:p>
        </p:txBody>
      </p:sp>
      <p:sp>
        <p:nvSpPr>
          <p:cNvPr id="119" name="TextBox 118"/>
          <p:cNvSpPr txBox="1"/>
          <p:nvPr/>
        </p:nvSpPr>
        <p:spPr>
          <a:xfrm>
            <a:off x="3620907" y="1317457"/>
            <a:ext cx="1455783" cy="584775"/>
          </a:xfrm>
          <a:prstGeom prst="rect">
            <a:avLst/>
          </a:prstGeom>
          <a:noFill/>
        </p:spPr>
        <p:txBody>
          <a:bodyPr wrap="none" rtlCol="0">
            <a:spAutoFit/>
          </a:bodyPr>
          <a:lstStyle/>
          <a:p>
            <a:pPr algn="ctr"/>
            <a:r>
              <a:rPr lang="en-NZ" sz="1600" dirty="0" smtClean="0">
                <a:latin typeface="Source Sans Pro" panose="020B0604020202020204" charset="0"/>
              </a:rPr>
              <a:t>Patient</a:t>
            </a:r>
          </a:p>
          <a:p>
            <a:pPr algn="ctr"/>
            <a:r>
              <a:rPr lang="en-NZ" sz="1600" dirty="0" smtClean="0">
                <a:latin typeface="Source Sans Pro" panose="020B0604020202020204" charset="0"/>
              </a:rPr>
              <a:t>Empowerment</a:t>
            </a:r>
            <a:endParaRPr lang="en-NZ" sz="1600" dirty="0">
              <a:latin typeface="Source Sans Pro" panose="020B0604020202020204" charset="0"/>
            </a:endParaRPr>
          </a:p>
        </p:txBody>
      </p:sp>
      <p:sp>
        <p:nvSpPr>
          <p:cNvPr id="120" name="TextBox 119"/>
          <p:cNvSpPr txBox="1"/>
          <p:nvPr/>
        </p:nvSpPr>
        <p:spPr>
          <a:xfrm>
            <a:off x="6746959" y="3625920"/>
            <a:ext cx="1929887" cy="338554"/>
          </a:xfrm>
          <a:prstGeom prst="rect">
            <a:avLst/>
          </a:prstGeom>
          <a:noFill/>
        </p:spPr>
        <p:txBody>
          <a:bodyPr wrap="none" rtlCol="0">
            <a:spAutoFit/>
          </a:bodyPr>
          <a:lstStyle/>
          <a:p>
            <a:r>
              <a:rPr lang="en-NZ" sz="1600" dirty="0" smtClean="0">
                <a:latin typeface="Source Sans Pro" panose="020B0604020202020204" charset="0"/>
              </a:rPr>
              <a:t>Artificial Intelligence</a:t>
            </a:r>
            <a:endParaRPr lang="en-NZ" sz="1600" dirty="0">
              <a:latin typeface="Source Sans Pro" panose="020B0604020202020204" charset="0"/>
            </a:endParaRPr>
          </a:p>
        </p:txBody>
      </p:sp>
      <p:sp>
        <p:nvSpPr>
          <p:cNvPr id="121" name="TextBox 120"/>
          <p:cNvSpPr txBox="1"/>
          <p:nvPr/>
        </p:nvSpPr>
        <p:spPr>
          <a:xfrm>
            <a:off x="5305924" y="3753961"/>
            <a:ext cx="1493422" cy="338554"/>
          </a:xfrm>
          <a:prstGeom prst="rect">
            <a:avLst/>
          </a:prstGeom>
          <a:noFill/>
        </p:spPr>
        <p:txBody>
          <a:bodyPr wrap="none" rtlCol="0">
            <a:spAutoFit/>
          </a:bodyPr>
          <a:lstStyle/>
          <a:p>
            <a:r>
              <a:rPr lang="en-NZ" sz="1600" dirty="0" smtClean="0">
                <a:latin typeface="Source Sans Pro" panose="020B0604020202020204" charset="0"/>
              </a:rPr>
              <a:t>Medical Drones</a:t>
            </a:r>
            <a:endParaRPr lang="en-NZ" sz="1600" dirty="0">
              <a:latin typeface="Source Sans Pro" panose="020B0604020202020204" charset="0"/>
            </a:endParaRPr>
          </a:p>
        </p:txBody>
      </p:sp>
      <p:sp>
        <p:nvSpPr>
          <p:cNvPr id="122" name="TextBox 121"/>
          <p:cNvSpPr txBox="1"/>
          <p:nvPr/>
        </p:nvSpPr>
        <p:spPr>
          <a:xfrm>
            <a:off x="6095814" y="4632658"/>
            <a:ext cx="1603259" cy="338554"/>
          </a:xfrm>
          <a:prstGeom prst="rect">
            <a:avLst/>
          </a:prstGeom>
          <a:noFill/>
        </p:spPr>
        <p:txBody>
          <a:bodyPr wrap="none" rtlCol="0">
            <a:spAutoFit/>
          </a:bodyPr>
          <a:lstStyle/>
          <a:p>
            <a:r>
              <a:rPr lang="en-NZ" sz="1600" dirty="0" smtClean="0">
                <a:latin typeface="Source Sans Pro" panose="020B0604020202020204" charset="0"/>
              </a:rPr>
              <a:t>Nanotechnology</a:t>
            </a:r>
            <a:endParaRPr lang="en-NZ" sz="1600" dirty="0">
              <a:latin typeface="Source Sans Pro" panose="020B0604020202020204" charset="0"/>
            </a:endParaRPr>
          </a:p>
        </p:txBody>
      </p:sp>
      <p:sp>
        <p:nvSpPr>
          <p:cNvPr id="123" name="TextBox 122"/>
          <p:cNvSpPr txBox="1"/>
          <p:nvPr/>
        </p:nvSpPr>
        <p:spPr>
          <a:xfrm>
            <a:off x="6536066" y="2545423"/>
            <a:ext cx="1632626" cy="338554"/>
          </a:xfrm>
          <a:prstGeom prst="rect">
            <a:avLst/>
          </a:prstGeom>
          <a:noFill/>
        </p:spPr>
        <p:txBody>
          <a:bodyPr wrap="none" rtlCol="0">
            <a:spAutoFit/>
          </a:bodyPr>
          <a:lstStyle/>
          <a:p>
            <a:r>
              <a:rPr lang="en-NZ" sz="1600" dirty="0" smtClean="0">
                <a:latin typeface="Source Sans Pro" panose="020B0604020202020204" charset="0"/>
              </a:rPr>
              <a:t>Medical Robotics</a:t>
            </a:r>
            <a:endParaRPr lang="en-NZ" sz="1600" dirty="0">
              <a:latin typeface="Source Sans Pro" panose="020B0604020202020204" charset="0"/>
            </a:endParaRPr>
          </a:p>
        </p:txBody>
      </p:sp>
      <p:sp>
        <p:nvSpPr>
          <p:cNvPr id="124" name="TextBox 123"/>
          <p:cNvSpPr txBox="1"/>
          <p:nvPr/>
        </p:nvSpPr>
        <p:spPr>
          <a:xfrm>
            <a:off x="7394888" y="5023788"/>
            <a:ext cx="1157689" cy="584775"/>
          </a:xfrm>
          <a:prstGeom prst="rect">
            <a:avLst/>
          </a:prstGeom>
          <a:noFill/>
        </p:spPr>
        <p:txBody>
          <a:bodyPr wrap="none" rtlCol="0">
            <a:spAutoFit/>
          </a:bodyPr>
          <a:lstStyle/>
          <a:p>
            <a:r>
              <a:rPr lang="en-NZ" sz="1600" dirty="0" err="1" smtClean="0">
                <a:latin typeface="Source Sans Pro" panose="020B0604020202020204" charset="0"/>
              </a:rPr>
              <a:t>Blockchain</a:t>
            </a:r>
            <a:endParaRPr lang="en-NZ" sz="1600" dirty="0" smtClean="0">
              <a:latin typeface="Source Sans Pro" panose="020B0604020202020204" charset="0"/>
            </a:endParaRPr>
          </a:p>
          <a:p>
            <a:pPr algn="ctr"/>
            <a:r>
              <a:rPr lang="en-NZ" sz="1600" dirty="0" smtClean="0">
                <a:latin typeface="Source Sans Pro" panose="020B0604020202020204" charset="0"/>
              </a:rPr>
              <a:t>&amp; Security</a:t>
            </a:r>
            <a:endParaRPr lang="en-NZ" sz="1600" dirty="0">
              <a:latin typeface="Source Sans Pro" panose="020B0604020202020204" charset="0"/>
            </a:endParaRPr>
          </a:p>
        </p:txBody>
      </p:sp>
      <p:sp>
        <p:nvSpPr>
          <p:cNvPr id="125" name="TextBox 124"/>
          <p:cNvSpPr txBox="1"/>
          <p:nvPr/>
        </p:nvSpPr>
        <p:spPr>
          <a:xfrm>
            <a:off x="2649748" y="4214928"/>
            <a:ext cx="1423723" cy="338554"/>
          </a:xfrm>
          <a:prstGeom prst="rect">
            <a:avLst/>
          </a:prstGeom>
          <a:noFill/>
        </p:spPr>
        <p:txBody>
          <a:bodyPr wrap="none" rtlCol="0">
            <a:spAutoFit/>
          </a:bodyPr>
          <a:lstStyle/>
          <a:p>
            <a:r>
              <a:rPr lang="en-NZ" sz="1600" dirty="0" smtClean="0">
                <a:latin typeface="Source Sans Pro" panose="020B0604020202020204" charset="0"/>
              </a:rPr>
              <a:t>Biotechnology</a:t>
            </a:r>
            <a:endParaRPr lang="en-NZ" sz="1600" dirty="0">
              <a:latin typeface="Source Sans Pro" panose="020B0604020202020204" charset="0"/>
            </a:endParaRPr>
          </a:p>
        </p:txBody>
      </p:sp>
      <p:sp>
        <p:nvSpPr>
          <p:cNvPr id="126" name="TextBox 125"/>
          <p:cNvSpPr txBox="1"/>
          <p:nvPr/>
        </p:nvSpPr>
        <p:spPr>
          <a:xfrm>
            <a:off x="1426109" y="5100459"/>
            <a:ext cx="974498" cy="338554"/>
          </a:xfrm>
          <a:prstGeom prst="rect">
            <a:avLst/>
          </a:prstGeom>
          <a:noFill/>
        </p:spPr>
        <p:txBody>
          <a:bodyPr wrap="none" rtlCol="0">
            <a:spAutoFit/>
          </a:bodyPr>
          <a:lstStyle/>
          <a:p>
            <a:r>
              <a:rPr lang="en-NZ" sz="1600" dirty="0" smtClean="0">
                <a:latin typeface="Source Sans Pro" panose="020B0604020202020204" charset="0"/>
              </a:rPr>
              <a:t>Bioethics</a:t>
            </a:r>
            <a:endParaRPr lang="en-NZ" sz="1600" dirty="0">
              <a:latin typeface="Source Sans Pro" panose="020B0604020202020204" charset="0"/>
            </a:endParaRPr>
          </a:p>
        </p:txBody>
      </p:sp>
      <p:sp>
        <p:nvSpPr>
          <p:cNvPr id="127" name="TextBox 126"/>
          <p:cNvSpPr txBox="1"/>
          <p:nvPr/>
        </p:nvSpPr>
        <p:spPr>
          <a:xfrm>
            <a:off x="2163278" y="2971601"/>
            <a:ext cx="1049711" cy="584775"/>
          </a:xfrm>
          <a:prstGeom prst="rect">
            <a:avLst/>
          </a:prstGeom>
          <a:noFill/>
        </p:spPr>
        <p:txBody>
          <a:bodyPr wrap="none" rtlCol="0">
            <a:spAutoFit/>
          </a:bodyPr>
          <a:lstStyle/>
          <a:p>
            <a:pPr algn="ctr"/>
            <a:r>
              <a:rPr lang="en-NZ" sz="1600" dirty="0" smtClean="0">
                <a:latin typeface="Source Sans Pro" panose="020B0604020202020204" charset="0"/>
              </a:rPr>
              <a:t>Medical</a:t>
            </a:r>
          </a:p>
          <a:p>
            <a:pPr algn="ctr"/>
            <a:r>
              <a:rPr lang="en-NZ" sz="1600" dirty="0" smtClean="0">
                <a:latin typeface="Source Sans Pro" panose="020B0604020202020204" charset="0"/>
              </a:rPr>
              <a:t>Education</a:t>
            </a:r>
            <a:endParaRPr lang="en-NZ" sz="1600" dirty="0">
              <a:latin typeface="Source Sans Pro" panose="020B0604020202020204" charset="0"/>
            </a:endParaRPr>
          </a:p>
        </p:txBody>
      </p:sp>
      <p:sp>
        <p:nvSpPr>
          <p:cNvPr id="128" name="TextBox 127"/>
          <p:cNvSpPr txBox="1"/>
          <p:nvPr/>
        </p:nvSpPr>
        <p:spPr>
          <a:xfrm>
            <a:off x="5515591" y="3157846"/>
            <a:ext cx="1879297" cy="584775"/>
          </a:xfrm>
          <a:prstGeom prst="rect">
            <a:avLst/>
          </a:prstGeom>
          <a:noFill/>
        </p:spPr>
        <p:txBody>
          <a:bodyPr wrap="none" rtlCol="0">
            <a:spAutoFit/>
          </a:bodyPr>
          <a:lstStyle/>
          <a:p>
            <a:r>
              <a:rPr lang="en-NZ" sz="1600" dirty="0" smtClean="0">
                <a:latin typeface="Source Sans Pro" panose="020B0604020202020204" charset="0"/>
              </a:rPr>
              <a:t>Medical Augmented</a:t>
            </a:r>
          </a:p>
          <a:p>
            <a:pPr algn="ctr"/>
            <a:r>
              <a:rPr lang="en-NZ" sz="1600" dirty="0" smtClean="0">
                <a:latin typeface="Source Sans Pro" panose="020B0604020202020204" charset="0"/>
              </a:rPr>
              <a:t>Reality </a:t>
            </a:r>
            <a:endParaRPr lang="en-NZ" sz="1600" dirty="0">
              <a:latin typeface="Source Sans Pro" panose="020B0604020202020204" charset="0"/>
            </a:endParaRPr>
          </a:p>
        </p:txBody>
      </p:sp>
      <p:sp>
        <p:nvSpPr>
          <p:cNvPr id="129" name="TextBox 128"/>
          <p:cNvSpPr txBox="1"/>
          <p:nvPr/>
        </p:nvSpPr>
        <p:spPr>
          <a:xfrm>
            <a:off x="3799720" y="5125644"/>
            <a:ext cx="1740605" cy="338554"/>
          </a:xfrm>
          <a:prstGeom prst="rect">
            <a:avLst/>
          </a:prstGeom>
          <a:noFill/>
        </p:spPr>
        <p:txBody>
          <a:bodyPr wrap="none" rtlCol="0">
            <a:spAutoFit/>
          </a:bodyPr>
          <a:lstStyle/>
          <a:p>
            <a:r>
              <a:rPr lang="en-NZ" sz="1600" dirty="0" smtClean="0">
                <a:latin typeface="Source Sans Pro" panose="020B0604020202020204" charset="0"/>
              </a:rPr>
              <a:t>Healthcare Design</a:t>
            </a:r>
            <a:endParaRPr lang="en-NZ" sz="1600" dirty="0">
              <a:latin typeface="Source Sans Pro" panose="020B0604020202020204" charset="0"/>
            </a:endParaRPr>
          </a:p>
        </p:txBody>
      </p:sp>
      <p:sp>
        <p:nvSpPr>
          <p:cNvPr id="130" name="TextBox 129"/>
          <p:cNvSpPr txBox="1"/>
          <p:nvPr/>
        </p:nvSpPr>
        <p:spPr>
          <a:xfrm>
            <a:off x="109289" y="5025254"/>
            <a:ext cx="369332" cy="773610"/>
          </a:xfrm>
          <a:prstGeom prst="rect">
            <a:avLst/>
          </a:prstGeom>
          <a:noFill/>
        </p:spPr>
        <p:txBody>
          <a:bodyPr vert="vert270" wrap="none" rtlCol="0">
            <a:spAutoFit/>
          </a:bodyPr>
          <a:lstStyle/>
          <a:p>
            <a:r>
              <a:rPr lang="en-NZ" sz="1200" dirty="0" smtClean="0"/>
              <a:t>Corporate</a:t>
            </a:r>
            <a:endParaRPr lang="en-NZ" sz="1200" dirty="0"/>
          </a:p>
        </p:txBody>
      </p:sp>
      <p:sp>
        <p:nvSpPr>
          <p:cNvPr id="131" name="TextBox 130"/>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97157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A starting point</a:t>
            </a:r>
            <a:endParaRPr lang="en-NZ" dirty="0"/>
          </a:p>
        </p:txBody>
      </p:sp>
      <p:sp>
        <p:nvSpPr>
          <p:cNvPr id="5" name="TextBox 4"/>
          <p:cNvSpPr txBox="1"/>
          <p:nvPr/>
        </p:nvSpPr>
        <p:spPr>
          <a:xfrm>
            <a:off x="222863" y="1334190"/>
            <a:ext cx="746127" cy="461665"/>
          </a:xfrm>
          <a:prstGeom prst="rect">
            <a:avLst/>
          </a:prstGeom>
          <a:noFill/>
        </p:spPr>
        <p:txBody>
          <a:bodyPr wrap="square" rtlCol="0">
            <a:spAutoFit/>
          </a:bodyPr>
          <a:lstStyle/>
          <a:p>
            <a:pPr algn="r"/>
            <a:r>
              <a:rPr lang="en-NZ" sz="1200" dirty="0" smtClean="0">
                <a:latin typeface="Source Sans Pro" panose="020B0503030403020204" pitchFamily="34" charset="0"/>
                <a:ea typeface="Source Sans Pro" panose="020B0503030403020204" pitchFamily="34" charset="0"/>
              </a:rPr>
              <a:t>Patient facing</a:t>
            </a:r>
            <a:endParaRPr lang="en-NZ" sz="1200" dirty="0">
              <a:latin typeface="Source Sans Pro" panose="020B0503030403020204" pitchFamily="34" charset="0"/>
              <a:ea typeface="Source Sans Pro" panose="020B0503030403020204" pitchFamily="34" charset="0"/>
            </a:endParaRPr>
          </a:p>
        </p:txBody>
      </p:sp>
      <p:sp>
        <p:nvSpPr>
          <p:cNvPr id="6" name="TextBox 5"/>
          <p:cNvSpPr txBox="1"/>
          <p:nvPr/>
        </p:nvSpPr>
        <p:spPr>
          <a:xfrm>
            <a:off x="222863" y="3426762"/>
            <a:ext cx="792547" cy="461665"/>
          </a:xfrm>
          <a:prstGeom prst="rect">
            <a:avLst/>
          </a:prstGeom>
          <a:noFill/>
        </p:spPr>
        <p:txBody>
          <a:bodyPr wrap="square" rtlCol="0">
            <a:spAutoFit/>
          </a:bodyPr>
          <a:lstStyle/>
          <a:p>
            <a:pPr algn="r"/>
            <a:r>
              <a:rPr lang="en-NZ" sz="1200" dirty="0" smtClean="0">
                <a:latin typeface="Source Sans Pro" panose="020B0503030403020204" pitchFamily="34" charset="0"/>
                <a:ea typeface="Source Sans Pro" panose="020B0503030403020204" pitchFamily="34" charset="0"/>
              </a:rPr>
              <a:t>Clinician focussed</a:t>
            </a:r>
            <a:endParaRPr lang="en-NZ" sz="1200" dirty="0">
              <a:latin typeface="Source Sans Pro" panose="020B0503030403020204" pitchFamily="34" charset="0"/>
              <a:ea typeface="Source Sans Pro" panose="020B0503030403020204" pitchFamily="34" charset="0"/>
            </a:endParaRPr>
          </a:p>
        </p:txBody>
      </p:sp>
      <p:grpSp>
        <p:nvGrpSpPr>
          <p:cNvPr id="8" name="Group 7"/>
          <p:cNvGrpSpPr/>
          <p:nvPr/>
        </p:nvGrpSpPr>
        <p:grpSpPr>
          <a:xfrm>
            <a:off x="1016002" y="1074733"/>
            <a:ext cx="7721600" cy="5319166"/>
            <a:chOff x="179512" y="846138"/>
            <a:chExt cx="8507288" cy="5319166"/>
          </a:xfrm>
        </p:grpSpPr>
        <p:sp>
          <p:nvSpPr>
            <p:cNvPr id="33" name="Rectangle 32"/>
            <p:cNvSpPr/>
            <p:nvPr/>
          </p:nvSpPr>
          <p:spPr>
            <a:xfrm>
              <a:off x="179512" y="846138"/>
              <a:ext cx="2834894" cy="5319166"/>
            </a:xfrm>
            <a:prstGeom prst="rect">
              <a:avLst/>
            </a:prstGeom>
            <a:solidFill>
              <a:srgbClr val="1F3B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200" smtClean="0">
                  <a:solidFill>
                    <a:schemeClr val="tx1"/>
                  </a:solidFill>
                  <a:latin typeface="Source Sans Pro" panose="020B0503030403020204" pitchFamily="34" charset="0"/>
                  <a:ea typeface="Source Sans Pro" panose="020B0503030403020204" pitchFamily="34" charset="0"/>
                </a:rPr>
                <a:t>H1</a:t>
              </a:r>
              <a:endParaRPr lang="en-NZ" sz="1200">
                <a:solidFill>
                  <a:schemeClr val="tx1"/>
                </a:solidFill>
                <a:latin typeface="Source Sans Pro" panose="020B0503030403020204" pitchFamily="34" charset="0"/>
                <a:ea typeface="Source Sans Pro" panose="020B0503030403020204" pitchFamily="34" charset="0"/>
              </a:endParaRPr>
            </a:p>
          </p:txBody>
        </p:sp>
        <p:sp>
          <p:nvSpPr>
            <p:cNvPr id="34" name="Rectangle 33"/>
            <p:cNvSpPr/>
            <p:nvPr/>
          </p:nvSpPr>
          <p:spPr>
            <a:xfrm>
              <a:off x="3015710" y="846138"/>
              <a:ext cx="2834894" cy="5319166"/>
            </a:xfrm>
            <a:prstGeom prst="rect">
              <a:avLst/>
            </a:prstGeom>
            <a:solidFill>
              <a:srgbClr val="1F3B7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200" dirty="0" smtClean="0">
                  <a:solidFill>
                    <a:schemeClr val="tx1"/>
                  </a:solidFill>
                  <a:latin typeface="Source Sans Pro" panose="020B0503030403020204" pitchFamily="34" charset="0"/>
                  <a:ea typeface="Source Sans Pro" panose="020B0503030403020204" pitchFamily="34" charset="0"/>
                </a:rPr>
                <a:t>H2</a:t>
              </a:r>
              <a:endParaRPr lang="en-NZ" sz="1200" dirty="0">
                <a:solidFill>
                  <a:schemeClr val="tx1"/>
                </a:solidFill>
                <a:latin typeface="Source Sans Pro" panose="020B0503030403020204" pitchFamily="34" charset="0"/>
                <a:ea typeface="Source Sans Pro" panose="020B0503030403020204" pitchFamily="34" charset="0"/>
              </a:endParaRPr>
            </a:p>
          </p:txBody>
        </p:sp>
        <p:sp>
          <p:nvSpPr>
            <p:cNvPr id="35" name="Rectangle 34"/>
            <p:cNvSpPr/>
            <p:nvPr/>
          </p:nvSpPr>
          <p:spPr>
            <a:xfrm>
              <a:off x="5851906" y="846138"/>
              <a:ext cx="2834894" cy="5319166"/>
            </a:xfrm>
            <a:prstGeom prst="rect">
              <a:avLst/>
            </a:prstGeom>
            <a:solidFill>
              <a:srgbClr val="1F3B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200" dirty="0" smtClean="0">
                  <a:solidFill>
                    <a:schemeClr val="tx1"/>
                  </a:solidFill>
                  <a:latin typeface="Source Sans Pro" panose="020B0503030403020204" pitchFamily="34" charset="0"/>
                  <a:ea typeface="Source Sans Pro" panose="020B0503030403020204" pitchFamily="34" charset="0"/>
                </a:rPr>
                <a:t>H3</a:t>
              </a:r>
              <a:endParaRPr lang="en-NZ" sz="1200" dirty="0">
                <a:solidFill>
                  <a:schemeClr val="tx1"/>
                </a:solidFill>
                <a:latin typeface="Source Sans Pro" panose="020B0503030403020204" pitchFamily="34" charset="0"/>
                <a:ea typeface="Source Sans Pro" panose="020B0503030403020204" pitchFamily="34" charset="0"/>
              </a:endParaRPr>
            </a:p>
          </p:txBody>
        </p:sp>
        <p:cxnSp>
          <p:nvCxnSpPr>
            <p:cNvPr id="3" name="Straight Arrow Connector 2"/>
            <p:cNvCxnSpPr/>
            <p:nvPr/>
          </p:nvCxnSpPr>
          <p:spPr>
            <a:xfrm flipV="1">
              <a:off x="179512" y="846138"/>
              <a:ext cx="0" cy="5319166"/>
            </a:xfrm>
            <a:prstGeom prst="straightConnector1">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55976" y="1045997"/>
              <a:ext cx="19380" cy="5089219"/>
            </a:xfrm>
            <a:prstGeom prst="line">
              <a:avLst/>
            </a:prstGeom>
            <a:ln cmpd="dbl">
              <a:prstDash val="sysDot"/>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170357" y="5686561"/>
            <a:ext cx="827406" cy="276999"/>
          </a:xfrm>
          <a:prstGeom prst="rect">
            <a:avLst/>
          </a:prstGeom>
          <a:noFill/>
        </p:spPr>
        <p:txBody>
          <a:bodyPr wrap="none" rtlCol="0">
            <a:spAutoFit/>
          </a:bodyPr>
          <a:lstStyle/>
          <a:p>
            <a:pPr algn="r"/>
            <a:r>
              <a:rPr lang="en-NZ" sz="1200" dirty="0" smtClean="0">
                <a:latin typeface="Source Sans Pro" panose="020B0503030403020204" pitchFamily="34" charset="0"/>
                <a:ea typeface="Source Sans Pro" panose="020B0503030403020204" pitchFamily="34" charset="0"/>
              </a:rPr>
              <a:t>Corporate</a:t>
            </a:r>
            <a:endParaRPr lang="en-NZ" sz="1200" dirty="0">
              <a:latin typeface="Source Sans Pro" panose="020B0503030403020204" pitchFamily="34" charset="0"/>
              <a:ea typeface="Source Sans Pro" panose="020B0503030403020204" pitchFamily="34" charset="0"/>
            </a:endParaRPr>
          </a:p>
        </p:txBody>
      </p:sp>
      <p:sp>
        <p:nvSpPr>
          <p:cNvPr id="38" name="TextBox 37"/>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
        <p:nvSpPr>
          <p:cNvPr id="10" name="Rectangle 9"/>
          <p:cNvSpPr/>
          <p:nvPr/>
        </p:nvSpPr>
        <p:spPr>
          <a:xfrm>
            <a:off x="1673450" y="5278499"/>
            <a:ext cx="1081598" cy="685061"/>
          </a:xfrm>
          <a:prstGeom prst="rect">
            <a:avLst/>
          </a:prstGeom>
          <a:solidFill>
            <a:schemeClr val="bg1"/>
          </a:solidFill>
          <a:ln>
            <a:solidFill>
              <a:srgbClr val="1F3B7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rgbClr val="1F3B71"/>
                </a:solidFill>
              </a:rPr>
              <a:t>New flexible short-term resourcing tool</a:t>
            </a:r>
            <a:endParaRPr lang="en-NZ" sz="1100" dirty="0">
              <a:solidFill>
                <a:srgbClr val="1F3B71"/>
              </a:solidFill>
            </a:endParaRPr>
          </a:p>
        </p:txBody>
      </p:sp>
      <p:sp>
        <p:nvSpPr>
          <p:cNvPr id="39" name="Rectangle 38"/>
          <p:cNvSpPr/>
          <p:nvPr/>
        </p:nvSpPr>
        <p:spPr>
          <a:xfrm>
            <a:off x="4082003" y="1244504"/>
            <a:ext cx="1081598" cy="685061"/>
          </a:xfrm>
          <a:prstGeom prst="rect">
            <a:avLst/>
          </a:prstGeom>
          <a:solidFill>
            <a:schemeClr val="bg1"/>
          </a:solidFill>
          <a:ln>
            <a:solidFill>
              <a:srgbClr val="1F3B7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rgbClr val="1F3B71"/>
                </a:solidFill>
              </a:rPr>
              <a:t>Mental Health</a:t>
            </a:r>
            <a:endParaRPr lang="en-NZ" sz="1100" dirty="0">
              <a:solidFill>
                <a:srgbClr val="1F3B71"/>
              </a:solidFill>
            </a:endParaRPr>
          </a:p>
        </p:txBody>
      </p:sp>
      <p:sp>
        <p:nvSpPr>
          <p:cNvPr id="40" name="Rectangle 39"/>
          <p:cNvSpPr/>
          <p:nvPr/>
        </p:nvSpPr>
        <p:spPr>
          <a:xfrm>
            <a:off x="6910264" y="2193575"/>
            <a:ext cx="1081598" cy="685061"/>
          </a:xfrm>
          <a:prstGeom prst="rect">
            <a:avLst/>
          </a:prstGeom>
          <a:solidFill>
            <a:schemeClr val="bg1"/>
          </a:solidFill>
          <a:ln>
            <a:solidFill>
              <a:srgbClr val="1F3B7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rgbClr val="1F3B71"/>
                </a:solidFill>
              </a:rPr>
              <a:t>Genomics</a:t>
            </a:r>
            <a:endParaRPr lang="en-NZ" sz="1100" dirty="0">
              <a:solidFill>
                <a:srgbClr val="1F3B71"/>
              </a:solidFill>
            </a:endParaRPr>
          </a:p>
        </p:txBody>
      </p:sp>
      <p:sp>
        <p:nvSpPr>
          <p:cNvPr id="41" name="Rectangle 40"/>
          <p:cNvSpPr/>
          <p:nvPr/>
        </p:nvSpPr>
        <p:spPr>
          <a:xfrm>
            <a:off x="3080306" y="3315063"/>
            <a:ext cx="1081598" cy="685061"/>
          </a:xfrm>
          <a:prstGeom prst="rect">
            <a:avLst/>
          </a:prstGeom>
          <a:solidFill>
            <a:schemeClr val="bg1"/>
          </a:solidFill>
          <a:ln>
            <a:solidFill>
              <a:srgbClr val="1F3B7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solidFill>
                  <a:srgbClr val="1F3B71"/>
                </a:solidFill>
              </a:rPr>
              <a:t>ML for BSA</a:t>
            </a:r>
            <a:endParaRPr lang="en-NZ" sz="1100" dirty="0">
              <a:solidFill>
                <a:srgbClr val="1F3B71"/>
              </a:solidFill>
            </a:endParaRPr>
          </a:p>
        </p:txBody>
      </p:sp>
    </p:spTree>
    <p:extLst>
      <p:ext uri="{BB962C8B-B14F-4D97-AF65-F5344CB8AC3E}">
        <p14:creationId xmlns:p14="http://schemas.microsoft.com/office/powerpoint/2010/main" val="128114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Emergin</a:t>
            </a:r>
            <a:r>
              <a:rPr lang="en-NZ" dirty="0" smtClean="0"/>
              <a:t>g Health Technology</a:t>
            </a:r>
            <a:endParaRPr lang="en-NZ" dirty="0"/>
          </a:p>
        </p:txBody>
      </p:sp>
      <p:grpSp>
        <p:nvGrpSpPr>
          <p:cNvPr id="11" name="Group 10"/>
          <p:cNvGrpSpPr/>
          <p:nvPr/>
        </p:nvGrpSpPr>
        <p:grpSpPr>
          <a:xfrm>
            <a:off x="913117" y="1929470"/>
            <a:ext cx="3566743" cy="3557860"/>
            <a:chOff x="864890" y="986930"/>
            <a:chExt cx="7160230" cy="7142400"/>
          </a:xfrm>
        </p:grpSpPr>
        <p:sp>
          <p:nvSpPr>
            <p:cNvPr id="7" name="Oval 6"/>
            <p:cNvSpPr/>
            <p:nvPr/>
          </p:nvSpPr>
          <p:spPr>
            <a:xfrm>
              <a:off x="4065120" y="986930"/>
              <a:ext cx="3960000" cy="3960440"/>
            </a:xfrm>
            <a:prstGeom prst="ellipse">
              <a:avLst/>
            </a:prstGeom>
            <a:solidFill>
              <a:srgbClr val="EF702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dirty="0" smtClean="0">
                  <a:latin typeface="Source Sans Pro" panose="020B0503030403020204" pitchFamily="34" charset="0"/>
                  <a:ea typeface="Source Sans Pro" panose="020B0503030403020204" pitchFamily="34" charset="0"/>
                </a:rPr>
                <a:t>Hardware</a:t>
              </a:r>
              <a:endParaRPr lang="en-NZ" dirty="0">
                <a:latin typeface="Source Sans Pro" panose="020B0503030403020204" pitchFamily="34" charset="0"/>
                <a:ea typeface="Source Sans Pro" panose="020B0503030403020204" pitchFamily="34" charset="0"/>
              </a:endParaRPr>
            </a:p>
          </p:txBody>
        </p:sp>
        <p:sp>
          <p:nvSpPr>
            <p:cNvPr id="8" name="Oval 7"/>
            <p:cNvSpPr/>
            <p:nvPr/>
          </p:nvSpPr>
          <p:spPr>
            <a:xfrm>
              <a:off x="864890" y="4139224"/>
              <a:ext cx="3960000" cy="3960439"/>
            </a:xfrm>
            <a:prstGeom prst="ellipse">
              <a:avLst/>
            </a:prstGeom>
            <a:solidFill>
              <a:srgbClr val="E7557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dirty="0" smtClean="0">
                  <a:latin typeface="Source Sans Pro" panose="020B0503030403020204" pitchFamily="34" charset="0"/>
                  <a:ea typeface="Source Sans Pro" panose="020B0503030403020204" pitchFamily="34" charset="0"/>
                </a:rPr>
                <a:t>Software and </a:t>
              </a:r>
            </a:p>
            <a:p>
              <a:pPr algn="ctr"/>
              <a:r>
                <a:rPr lang="en-NZ" dirty="0" smtClean="0">
                  <a:latin typeface="Source Sans Pro" panose="020B0503030403020204" pitchFamily="34" charset="0"/>
                  <a:ea typeface="Source Sans Pro" panose="020B0503030403020204" pitchFamily="34" charset="0"/>
                </a:rPr>
                <a:t>Data</a:t>
              </a:r>
              <a:endParaRPr lang="en-NZ" dirty="0">
                <a:latin typeface="Source Sans Pro" panose="020B0503030403020204" pitchFamily="34" charset="0"/>
                <a:ea typeface="Source Sans Pro" panose="020B0503030403020204" pitchFamily="34" charset="0"/>
              </a:endParaRPr>
            </a:p>
          </p:txBody>
        </p:sp>
        <p:sp>
          <p:nvSpPr>
            <p:cNvPr id="9" name="Oval 8"/>
            <p:cNvSpPr/>
            <p:nvPr/>
          </p:nvSpPr>
          <p:spPr>
            <a:xfrm>
              <a:off x="4065120" y="4168891"/>
              <a:ext cx="3960000" cy="3960439"/>
            </a:xfrm>
            <a:prstGeom prst="ellipse">
              <a:avLst/>
            </a:prstGeom>
            <a:solidFill>
              <a:srgbClr val="BE416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dirty="0" smtClean="0">
                  <a:latin typeface="Source Sans Pro" panose="020B0503030403020204" pitchFamily="34" charset="0"/>
                  <a:ea typeface="Source Sans Pro" panose="020B0503030403020204" pitchFamily="34" charset="0"/>
                </a:rPr>
                <a:t>Pharma</a:t>
              </a:r>
              <a:endParaRPr lang="en-NZ" dirty="0">
                <a:latin typeface="Source Sans Pro" panose="020B0503030403020204" pitchFamily="34" charset="0"/>
                <a:ea typeface="Source Sans Pro" panose="020B0503030403020204" pitchFamily="34" charset="0"/>
              </a:endParaRPr>
            </a:p>
          </p:txBody>
        </p:sp>
        <p:sp>
          <p:nvSpPr>
            <p:cNvPr id="6" name="Oval 5"/>
            <p:cNvSpPr/>
            <p:nvPr/>
          </p:nvSpPr>
          <p:spPr>
            <a:xfrm>
              <a:off x="917526" y="986930"/>
              <a:ext cx="3960000" cy="3960440"/>
            </a:xfrm>
            <a:prstGeom prst="ellipse">
              <a:avLst/>
            </a:prstGeom>
            <a:solidFill>
              <a:srgbClr val="FAA834">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dirty="0" smtClean="0">
                  <a:latin typeface="Source Sans Pro" panose="020B0503030403020204" pitchFamily="34" charset="0"/>
                  <a:ea typeface="Source Sans Pro" panose="020B0503030403020204" pitchFamily="34" charset="0"/>
                </a:rPr>
                <a:t>Biologic </a:t>
              </a:r>
              <a:endParaRPr lang="en-NZ" dirty="0" smtClean="0">
                <a:latin typeface="Source Sans Pro" panose="020B0503030403020204" pitchFamily="34" charset="0"/>
                <a:ea typeface="Source Sans Pro" panose="020B0503030403020204" pitchFamily="34" charset="0"/>
              </a:endParaRPr>
            </a:p>
            <a:p>
              <a:pPr algn="ctr"/>
              <a:r>
                <a:rPr lang="en-NZ" dirty="0" smtClean="0">
                  <a:latin typeface="Source Sans Pro" panose="020B0503030403020204" pitchFamily="34" charset="0"/>
                  <a:ea typeface="Source Sans Pro" panose="020B0503030403020204" pitchFamily="34" charset="0"/>
                </a:rPr>
                <a:t>(</a:t>
              </a:r>
              <a:r>
                <a:rPr lang="en-NZ" dirty="0" err="1" smtClean="0">
                  <a:latin typeface="Source Sans Pro" panose="020B0503030403020204" pitchFamily="34" charset="0"/>
                  <a:ea typeface="Source Sans Pro" panose="020B0503030403020204" pitchFamily="34" charset="0"/>
                </a:rPr>
                <a:t>inc.</a:t>
              </a:r>
              <a:r>
                <a:rPr lang="en-NZ" dirty="0" smtClean="0">
                  <a:latin typeface="Source Sans Pro" panose="020B0503030403020204" pitchFamily="34" charset="0"/>
                  <a:ea typeface="Source Sans Pro" panose="020B0503030403020204" pitchFamily="34" charset="0"/>
                </a:rPr>
                <a:t> </a:t>
              </a:r>
              <a:r>
                <a:rPr lang="en-NZ" dirty="0" smtClean="0">
                  <a:latin typeface="Source Sans Pro" panose="020B0503030403020204" pitchFamily="34" charset="0"/>
                  <a:ea typeface="Source Sans Pro" panose="020B0503030403020204" pitchFamily="34" charset="0"/>
                </a:rPr>
                <a:t>Genomic)</a:t>
              </a:r>
              <a:endParaRPr lang="en-NZ" dirty="0">
                <a:latin typeface="Source Sans Pro" panose="020B0503030403020204" pitchFamily="34" charset="0"/>
                <a:ea typeface="Source Sans Pro" panose="020B0503030403020204" pitchFamily="34" charset="0"/>
              </a:endParaRPr>
            </a:p>
          </p:txBody>
        </p:sp>
      </p:grpSp>
      <p:sp>
        <p:nvSpPr>
          <p:cNvPr id="2" name="Oval 1"/>
          <p:cNvSpPr/>
          <p:nvPr/>
        </p:nvSpPr>
        <p:spPr>
          <a:xfrm>
            <a:off x="5705698" y="3372729"/>
            <a:ext cx="1955800" cy="1955800"/>
          </a:xfrm>
          <a:prstGeom prst="ellipse">
            <a:avLst/>
          </a:pr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dirty="0" smtClean="0">
                <a:solidFill>
                  <a:schemeClr val="bg1"/>
                </a:solidFill>
                <a:latin typeface="Source Sans Pro" panose="020B0503030403020204" pitchFamily="34" charset="0"/>
                <a:ea typeface="Source Sans Pro" panose="020B0503030403020204" pitchFamily="34" charset="0"/>
              </a:rPr>
              <a:t>Corporate</a:t>
            </a:r>
            <a:endParaRPr lang="en-NZ" sz="1400" b="1" dirty="0">
              <a:solidFill>
                <a:schemeClr val="bg1"/>
              </a:solidFill>
              <a:latin typeface="Source Sans Pro" panose="020B0503030403020204" pitchFamily="34" charset="0"/>
              <a:ea typeface="Source Sans Pro" panose="020B0503030403020204" pitchFamily="34" charset="0"/>
            </a:endParaRPr>
          </a:p>
        </p:txBody>
      </p:sp>
      <p:sp>
        <p:nvSpPr>
          <p:cNvPr id="10" name="TextBox 9"/>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
        <p:nvSpPr>
          <p:cNvPr id="4" name="Rectangle 3"/>
          <p:cNvSpPr/>
          <p:nvPr/>
        </p:nvSpPr>
        <p:spPr>
          <a:xfrm>
            <a:off x="1899419" y="5619148"/>
            <a:ext cx="17272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smtClean="0">
                <a:solidFill>
                  <a:srgbClr val="BE416D"/>
                </a:solidFill>
                <a:latin typeface="Source Sans Pro" panose="020B0503030403020204" pitchFamily="34" charset="0"/>
                <a:ea typeface="Source Sans Pro" panose="020B0503030403020204" pitchFamily="34" charset="0"/>
              </a:rPr>
              <a:t>Problems and Solutions will overlap in these domains</a:t>
            </a:r>
            <a:endParaRPr lang="en-NZ" sz="1600" b="1" dirty="0">
              <a:solidFill>
                <a:srgbClr val="BE416D"/>
              </a:solidFill>
              <a:latin typeface="Source Sans Pro" panose="020B0503030403020204" pitchFamily="34" charset="0"/>
              <a:ea typeface="Source Sans Pro" panose="020B0503030403020204" pitchFamily="34" charset="0"/>
            </a:endParaRPr>
          </a:p>
        </p:txBody>
      </p:sp>
      <p:sp>
        <p:nvSpPr>
          <p:cNvPr id="12" name="Rectangle 11"/>
          <p:cNvSpPr/>
          <p:nvPr/>
        </p:nvSpPr>
        <p:spPr>
          <a:xfrm>
            <a:off x="5793777" y="2318003"/>
            <a:ext cx="17272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smtClean="0">
                <a:solidFill>
                  <a:srgbClr val="1F3B71"/>
                </a:solidFill>
                <a:latin typeface="Source Sans Pro" panose="020B0503030403020204" pitchFamily="34" charset="0"/>
                <a:ea typeface="Source Sans Pro" panose="020B0503030403020204" pitchFamily="34" charset="0"/>
              </a:rPr>
              <a:t>We need to think beyond patient facing technologies</a:t>
            </a:r>
            <a:endParaRPr lang="en-NZ" sz="1600" b="1" dirty="0">
              <a:solidFill>
                <a:srgbClr val="1F3B71"/>
              </a:solidFill>
              <a:latin typeface="Source Sans Pro" panose="020B0503030403020204" pitchFamily="34" charset="0"/>
              <a:ea typeface="Source Sans Pro" panose="020B0503030403020204" pitchFamily="34" charset="0"/>
            </a:endParaRPr>
          </a:p>
        </p:txBody>
      </p:sp>
      <p:sp>
        <p:nvSpPr>
          <p:cNvPr id="13" name="Rectangle 12"/>
          <p:cNvSpPr/>
          <p:nvPr/>
        </p:nvSpPr>
        <p:spPr>
          <a:xfrm>
            <a:off x="2215535" y="903787"/>
            <a:ext cx="1440160" cy="655741"/>
          </a:xfrm>
          <a:prstGeom prst="rect">
            <a:avLst/>
          </a:prstGeom>
          <a:solidFill>
            <a:srgbClr val="FAA83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Source Sans Pro" panose="020B0503030403020204" pitchFamily="34" charset="0"/>
                <a:ea typeface="Source Sans Pro" panose="020B0503030403020204" pitchFamily="34" charset="0"/>
              </a:rPr>
              <a:t>What is emerging?</a:t>
            </a:r>
            <a:endParaRPr lang="en-NZ" b="1" dirty="0">
              <a:latin typeface="Source Sans Pro" panose="020B0503030403020204" pitchFamily="34" charset="0"/>
              <a:ea typeface="Source Sans Pro" panose="020B0503030403020204" pitchFamily="34" charset="0"/>
            </a:endParaRPr>
          </a:p>
        </p:txBody>
      </p:sp>
      <p:sp>
        <p:nvSpPr>
          <p:cNvPr id="14" name="Rectangle 13"/>
          <p:cNvSpPr/>
          <p:nvPr/>
        </p:nvSpPr>
        <p:spPr>
          <a:xfrm>
            <a:off x="3871719" y="903787"/>
            <a:ext cx="1440160" cy="655741"/>
          </a:xfrm>
          <a:prstGeom prst="rect">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Source Sans Pro" panose="020B0503030403020204" pitchFamily="34" charset="0"/>
                <a:ea typeface="Source Sans Pro" panose="020B0503030403020204" pitchFamily="34" charset="0"/>
              </a:rPr>
              <a:t>What is technology?</a:t>
            </a:r>
            <a:endParaRPr lang="en-NZ" b="1" dirty="0">
              <a:latin typeface="Source Sans Pro" panose="020B0503030403020204" pitchFamily="34" charset="0"/>
              <a:ea typeface="Source Sans Pro" panose="020B0503030403020204" pitchFamily="34" charset="0"/>
            </a:endParaRPr>
          </a:p>
        </p:txBody>
      </p:sp>
      <p:sp>
        <p:nvSpPr>
          <p:cNvPr id="15" name="Rectangle 14"/>
          <p:cNvSpPr/>
          <p:nvPr/>
        </p:nvSpPr>
        <p:spPr>
          <a:xfrm>
            <a:off x="5493251" y="903787"/>
            <a:ext cx="1440160" cy="655741"/>
          </a:xfrm>
          <a:prstGeom prst="rect">
            <a:avLst/>
          </a:prstGeom>
          <a:solidFill>
            <a:srgbClr val="1F3B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Source Sans Pro" panose="020B0503030403020204" pitchFamily="34" charset="0"/>
                <a:ea typeface="Source Sans Pro" panose="020B0503030403020204" pitchFamily="34" charset="0"/>
              </a:rPr>
              <a:t>Why is this important?</a:t>
            </a:r>
            <a:endParaRPr lang="en-N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9407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ie 21"/>
          <p:cNvSpPr/>
          <p:nvPr/>
        </p:nvSpPr>
        <p:spPr>
          <a:xfrm>
            <a:off x="6742928" y="-2409195"/>
            <a:ext cx="4821676" cy="4821676"/>
          </a:xfrm>
          <a:prstGeom prst="pie">
            <a:avLst>
              <a:gd name="adj1" fmla="val 5419204"/>
              <a:gd name="adj2" fmla="val 10808517"/>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pic>
        <p:nvPicPr>
          <p:cNvPr id="9" name="Picture 8"/>
          <p:cNvPicPr>
            <a:picLocks noChangeAspect="1"/>
          </p:cNvPicPr>
          <p:nvPr/>
        </p:nvPicPr>
        <p:blipFill>
          <a:blip r:embed="rId2"/>
          <a:stretch>
            <a:fillRect/>
          </a:stretch>
        </p:blipFill>
        <p:spPr>
          <a:xfrm>
            <a:off x="441263" y="3180835"/>
            <a:ext cx="8498561" cy="3562097"/>
          </a:xfrm>
          <a:prstGeom prst="rect">
            <a:avLst/>
          </a:prstGeom>
        </p:spPr>
      </p:pic>
      <p:sp>
        <p:nvSpPr>
          <p:cNvPr id="3" name="Rectangle 2"/>
          <p:cNvSpPr/>
          <p:nvPr/>
        </p:nvSpPr>
        <p:spPr>
          <a:xfrm>
            <a:off x="2182555" y="888656"/>
            <a:ext cx="1440160" cy="655741"/>
          </a:xfrm>
          <a:prstGeom prst="rect">
            <a:avLst/>
          </a:prstGeom>
          <a:solidFill>
            <a:srgbClr val="FAA83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Source Sans Pro" panose="020B0503030403020204" pitchFamily="34" charset="0"/>
                <a:ea typeface="Source Sans Pro" panose="020B0503030403020204" pitchFamily="34" charset="0"/>
              </a:rPr>
              <a:t>What is emerging?</a:t>
            </a:r>
            <a:endParaRPr lang="en-NZ" b="1" dirty="0">
              <a:latin typeface="Source Sans Pro" panose="020B0503030403020204" pitchFamily="34" charset="0"/>
              <a:ea typeface="Source Sans Pro" panose="020B0503030403020204" pitchFamily="34" charset="0"/>
            </a:endParaRPr>
          </a:p>
        </p:txBody>
      </p:sp>
      <p:sp>
        <p:nvSpPr>
          <p:cNvPr id="4" name="Rectangle 3"/>
          <p:cNvSpPr/>
          <p:nvPr/>
        </p:nvSpPr>
        <p:spPr>
          <a:xfrm>
            <a:off x="3838739" y="888656"/>
            <a:ext cx="1440160" cy="655741"/>
          </a:xfrm>
          <a:prstGeom prst="rect">
            <a:avLst/>
          </a:prstGeom>
          <a:solidFill>
            <a:srgbClr val="E755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Source Sans Pro" panose="020B0503030403020204" pitchFamily="34" charset="0"/>
                <a:ea typeface="Source Sans Pro" panose="020B0503030403020204" pitchFamily="34" charset="0"/>
              </a:rPr>
              <a:t>What is technology?</a:t>
            </a:r>
            <a:endParaRPr lang="en-NZ" b="1" dirty="0">
              <a:latin typeface="Source Sans Pro" panose="020B0503030403020204" pitchFamily="34" charset="0"/>
              <a:ea typeface="Source Sans Pro" panose="020B0503030403020204" pitchFamily="34" charset="0"/>
            </a:endParaRPr>
          </a:p>
        </p:txBody>
      </p:sp>
      <p:sp>
        <p:nvSpPr>
          <p:cNvPr id="5" name="Rectangle 4"/>
          <p:cNvSpPr/>
          <p:nvPr/>
        </p:nvSpPr>
        <p:spPr>
          <a:xfrm>
            <a:off x="5460271" y="888656"/>
            <a:ext cx="1440160" cy="655741"/>
          </a:xfrm>
          <a:prstGeom prst="rect">
            <a:avLst/>
          </a:pr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Source Sans Pro" panose="020B0503030403020204" pitchFamily="34" charset="0"/>
                <a:ea typeface="Source Sans Pro" panose="020B0503030403020204" pitchFamily="34" charset="0"/>
              </a:rPr>
              <a:t>Why is this important?</a:t>
            </a:r>
            <a:endParaRPr lang="en-NZ" b="1" dirty="0">
              <a:latin typeface="Source Sans Pro" panose="020B0503030403020204" pitchFamily="34" charset="0"/>
              <a:ea typeface="Source Sans Pro" panose="020B0503030403020204" pitchFamily="34" charset="0"/>
            </a:endParaRPr>
          </a:p>
        </p:txBody>
      </p:sp>
      <p:sp>
        <p:nvSpPr>
          <p:cNvPr id="10" name="TextBox 9"/>
          <p:cNvSpPr txBox="1"/>
          <p:nvPr/>
        </p:nvSpPr>
        <p:spPr>
          <a:xfrm>
            <a:off x="856600" y="5774186"/>
            <a:ext cx="1755834" cy="646331"/>
          </a:xfrm>
          <a:prstGeom prst="rect">
            <a:avLst/>
          </a:prstGeom>
          <a:noFill/>
        </p:spPr>
        <p:txBody>
          <a:bodyPr wrap="square" rtlCol="0">
            <a:spAutoFit/>
          </a:bodyPr>
          <a:lstStyle/>
          <a:p>
            <a:r>
              <a:rPr lang="en-NZ" sz="1200" dirty="0" smtClean="0">
                <a:solidFill>
                  <a:srgbClr val="EF702F"/>
                </a:solidFill>
                <a:latin typeface="Source Sans Pro" panose="020B0503030403020204" pitchFamily="34" charset="0"/>
                <a:ea typeface="Source Sans Pro" panose="020B0503030403020204" pitchFamily="34" charset="0"/>
              </a:rPr>
              <a:t>Class III Device registered for assessment in 1960</a:t>
            </a:r>
            <a:endParaRPr lang="en-NZ" sz="1200" dirty="0">
              <a:solidFill>
                <a:srgbClr val="EF702F"/>
              </a:solidFill>
              <a:latin typeface="Source Sans Pro" panose="020B0503030403020204" pitchFamily="34" charset="0"/>
              <a:ea typeface="Source Sans Pro" panose="020B0503030403020204" pitchFamily="34" charset="0"/>
            </a:endParaRPr>
          </a:p>
        </p:txBody>
      </p:sp>
      <p:sp>
        <p:nvSpPr>
          <p:cNvPr id="11" name="TextBox 10"/>
          <p:cNvSpPr txBox="1"/>
          <p:nvPr/>
        </p:nvSpPr>
        <p:spPr>
          <a:xfrm>
            <a:off x="8120297" y="2699819"/>
            <a:ext cx="671979" cy="369332"/>
          </a:xfrm>
          <a:prstGeom prst="rect">
            <a:avLst/>
          </a:prstGeom>
          <a:noFill/>
        </p:spPr>
        <p:txBody>
          <a:bodyPr wrap="none" rtlCol="0">
            <a:spAutoFit/>
          </a:bodyPr>
          <a:lstStyle/>
          <a:p>
            <a:r>
              <a:rPr lang="en-NZ" b="1" dirty="0" smtClean="0">
                <a:solidFill>
                  <a:srgbClr val="EF702F"/>
                </a:solidFill>
                <a:latin typeface="Source Sans Pro" panose="020B0503030403020204" pitchFamily="34" charset="0"/>
                <a:ea typeface="Source Sans Pro" panose="020B0503030403020204" pitchFamily="34" charset="0"/>
              </a:rPr>
              <a:t>2017</a:t>
            </a:r>
            <a:endParaRPr lang="en-NZ" b="1" dirty="0">
              <a:solidFill>
                <a:srgbClr val="EF702F"/>
              </a:solidFill>
              <a:latin typeface="Source Sans Pro" panose="020B0503030403020204" pitchFamily="34" charset="0"/>
              <a:ea typeface="Source Sans Pro" panose="020B0503030403020204" pitchFamily="34" charset="0"/>
            </a:endParaRPr>
          </a:p>
        </p:txBody>
      </p:sp>
      <p:sp>
        <p:nvSpPr>
          <p:cNvPr id="12" name="TextBox 11"/>
          <p:cNvSpPr txBox="1"/>
          <p:nvPr/>
        </p:nvSpPr>
        <p:spPr>
          <a:xfrm>
            <a:off x="7650979" y="1156474"/>
            <a:ext cx="1489317" cy="830997"/>
          </a:xfrm>
          <a:prstGeom prst="rect">
            <a:avLst/>
          </a:prstGeom>
          <a:noFill/>
        </p:spPr>
        <p:txBody>
          <a:bodyPr wrap="none" rtlCol="0">
            <a:spAutoFit/>
          </a:bodyPr>
          <a:lstStyle/>
          <a:p>
            <a:pPr algn="r"/>
            <a:r>
              <a:rPr lang="en-NZ" sz="1200" dirty="0" smtClean="0">
                <a:solidFill>
                  <a:schemeClr val="bg1"/>
                </a:solidFill>
                <a:latin typeface="Source Sans Pro" panose="020B0503030403020204" pitchFamily="34" charset="0"/>
                <a:ea typeface="Source Sans Pro" panose="020B0503030403020204" pitchFamily="34" charset="0"/>
              </a:rPr>
              <a:t>New Class III </a:t>
            </a:r>
          </a:p>
          <a:p>
            <a:pPr algn="r"/>
            <a:r>
              <a:rPr lang="en-NZ" sz="1200" dirty="0" smtClean="0">
                <a:solidFill>
                  <a:schemeClr val="bg1"/>
                </a:solidFill>
                <a:latin typeface="Source Sans Pro" panose="020B0503030403020204" pitchFamily="34" charset="0"/>
                <a:ea typeface="Source Sans Pro" panose="020B0503030403020204" pitchFamily="34" charset="0"/>
              </a:rPr>
              <a:t>Medical Devices </a:t>
            </a:r>
          </a:p>
          <a:p>
            <a:pPr algn="r"/>
            <a:r>
              <a:rPr lang="en-NZ" sz="1200" dirty="0" smtClean="0">
                <a:solidFill>
                  <a:schemeClr val="bg1"/>
                </a:solidFill>
                <a:latin typeface="Source Sans Pro" panose="020B0503030403020204" pitchFamily="34" charset="0"/>
                <a:ea typeface="Source Sans Pro" panose="020B0503030403020204" pitchFamily="34" charset="0"/>
              </a:rPr>
              <a:t>Registered with FDA </a:t>
            </a:r>
          </a:p>
          <a:p>
            <a:pPr algn="r"/>
            <a:r>
              <a:rPr lang="en-NZ" sz="1200" dirty="0" smtClean="0">
                <a:solidFill>
                  <a:schemeClr val="bg1"/>
                </a:solidFill>
                <a:latin typeface="Source Sans Pro" panose="020B0503030403020204" pitchFamily="34" charset="0"/>
                <a:ea typeface="Source Sans Pro" panose="020B0503030403020204" pitchFamily="34" charset="0"/>
              </a:rPr>
              <a:t>for Assessment </a:t>
            </a:r>
            <a:endParaRPr lang="en-NZ" sz="1200" dirty="0">
              <a:solidFill>
                <a:schemeClr val="bg1"/>
              </a:solidFill>
              <a:latin typeface="Source Sans Pro" panose="020B0503030403020204" pitchFamily="34" charset="0"/>
              <a:ea typeface="Source Sans Pro" panose="020B0503030403020204" pitchFamily="34" charset="0"/>
            </a:endParaRPr>
          </a:p>
        </p:txBody>
      </p:sp>
      <p:sp>
        <p:nvSpPr>
          <p:cNvPr id="16" name="Oval 15"/>
          <p:cNvSpPr/>
          <p:nvPr/>
        </p:nvSpPr>
        <p:spPr>
          <a:xfrm>
            <a:off x="8640958" y="3506799"/>
            <a:ext cx="207640" cy="207640"/>
          </a:xfrm>
          <a:prstGeom prst="ellipse">
            <a:avLst/>
          </a:prstGeom>
          <a:noFill/>
          <a:ln>
            <a:solidFill>
              <a:srgbClr val="EF7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8" name="Straight Connector 17"/>
          <p:cNvCxnSpPr>
            <a:endCxn id="16" idx="0"/>
          </p:cNvCxnSpPr>
          <p:nvPr/>
        </p:nvCxnSpPr>
        <p:spPr>
          <a:xfrm>
            <a:off x="8744778" y="2307423"/>
            <a:ext cx="0" cy="1199376"/>
          </a:xfrm>
          <a:prstGeom prst="line">
            <a:avLst/>
          </a:prstGeom>
          <a:ln w="28575">
            <a:solidFill>
              <a:srgbClr val="EF702F"/>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58714" y="482382"/>
            <a:ext cx="1486304" cy="830997"/>
          </a:xfrm>
          <a:prstGeom prst="rect">
            <a:avLst/>
          </a:prstGeom>
          <a:noFill/>
        </p:spPr>
        <p:txBody>
          <a:bodyPr wrap="none" rtlCol="0">
            <a:spAutoFit/>
          </a:bodyPr>
          <a:lstStyle/>
          <a:p>
            <a:r>
              <a:rPr lang="en-NZ" sz="4800" b="1" dirty="0" smtClean="0">
                <a:solidFill>
                  <a:schemeClr val="bg1"/>
                </a:solidFill>
                <a:latin typeface="Source Sans Pro" panose="020B0503030403020204" pitchFamily="34" charset="0"/>
                <a:ea typeface="Source Sans Pro" panose="020B0503030403020204" pitchFamily="34" charset="0"/>
              </a:rPr>
              <a:t>2718</a:t>
            </a:r>
            <a:endParaRPr lang="en-NZ" sz="3200" b="1" dirty="0">
              <a:solidFill>
                <a:schemeClr val="bg1"/>
              </a:solidFill>
              <a:latin typeface="Source Sans Pro" panose="020B0503030403020204" pitchFamily="34" charset="0"/>
              <a:ea typeface="Source Sans Pro" panose="020B0503030403020204" pitchFamily="34" charset="0"/>
            </a:endParaRPr>
          </a:p>
        </p:txBody>
      </p:sp>
      <p:sp>
        <p:nvSpPr>
          <p:cNvPr id="20" name="Oval 19"/>
          <p:cNvSpPr/>
          <p:nvPr/>
        </p:nvSpPr>
        <p:spPr>
          <a:xfrm>
            <a:off x="559184" y="6521932"/>
            <a:ext cx="207640" cy="207640"/>
          </a:xfrm>
          <a:prstGeom prst="ellipse">
            <a:avLst/>
          </a:prstGeom>
          <a:noFill/>
          <a:ln>
            <a:solidFill>
              <a:srgbClr val="EF7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21" name="Straight Connector 20"/>
          <p:cNvCxnSpPr>
            <a:endCxn id="20" idx="0"/>
          </p:cNvCxnSpPr>
          <p:nvPr/>
        </p:nvCxnSpPr>
        <p:spPr>
          <a:xfrm>
            <a:off x="663004" y="6254949"/>
            <a:ext cx="0" cy="266983"/>
          </a:xfrm>
          <a:prstGeom prst="line">
            <a:avLst/>
          </a:prstGeom>
          <a:ln w="28575">
            <a:solidFill>
              <a:srgbClr val="EF702F"/>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82222" y="5888718"/>
            <a:ext cx="360000" cy="400110"/>
            <a:chOff x="453467" y="5310366"/>
            <a:chExt cx="360000" cy="400110"/>
          </a:xfrm>
        </p:grpSpPr>
        <p:sp>
          <p:nvSpPr>
            <p:cNvPr id="19" name="Oval 18"/>
            <p:cNvSpPr/>
            <p:nvPr/>
          </p:nvSpPr>
          <p:spPr>
            <a:xfrm>
              <a:off x="453467" y="5327503"/>
              <a:ext cx="360000" cy="360000"/>
            </a:xfrm>
            <a:prstGeom prst="ellipse">
              <a:avLst/>
            </a:prstGeom>
            <a:solidFill>
              <a:srgbClr val="EF702F"/>
            </a:solidFill>
            <a:ln>
              <a:solidFill>
                <a:srgbClr val="EF7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13" name="TextBox 12"/>
            <p:cNvSpPr txBox="1"/>
            <p:nvPr/>
          </p:nvSpPr>
          <p:spPr>
            <a:xfrm>
              <a:off x="465421" y="5310366"/>
              <a:ext cx="327334" cy="400110"/>
            </a:xfrm>
            <a:prstGeom prst="rect">
              <a:avLst/>
            </a:prstGeom>
            <a:noFill/>
          </p:spPr>
          <p:txBody>
            <a:bodyPr wrap="none" rtlCol="0">
              <a:spAutoFit/>
            </a:bodyPr>
            <a:lstStyle/>
            <a:p>
              <a:r>
                <a:rPr lang="en-NZ" sz="2000" b="1" dirty="0" smtClean="0">
                  <a:solidFill>
                    <a:schemeClr val="bg1"/>
                  </a:solidFill>
                </a:rPr>
                <a:t>1</a:t>
              </a:r>
              <a:endParaRPr lang="en-NZ" b="1" dirty="0">
                <a:solidFill>
                  <a:schemeClr val="bg1"/>
                </a:solidFill>
              </a:endParaRPr>
            </a:p>
          </p:txBody>
        </p:sp>
      </p:grpSp>
      <p:sp>
        <p:nvSpPr>
          <p:cNvPr id="2" name="Title 1"/>
          <p:cNvSpPr>
            <a:spLocks noGrp="1"/>
          </p:cNvSpPr>
          <p:nvPr>
            <p:ph type="title"/>
          </p:nvPr>
        </p:nvSpPr>
        <p:spPr>
          <a:xfrm>
            <a:off x="1022783" y="237971"/>
            <a:ext cx="7096045" cy="1143000"/>
          </a:xfrm>
        </p:spPr>
        <p:txBody>
          <a:bodyPr/>
          <a:lstStyle/>
          <a:p>
            <a:r>
              <a:rPr lang="en-NZ" dirty="0" smtClean="0"/>
              <a:t>Emerging Health Technology</a:t>
            </a:r>
            <a:endParaRPr lang="en-NZ" dirty="0"/>
          </a:p>
        </p:txBody>
      </p:sp>
      <p:grpSp>
        <p:nvGrpSpPr>
          <p:cNvPr id="6" name="Group 5"/>
          <p:cNvGrpSpPr/>
          <p:nvPr/>
        </p:nvGrpSpPr>
        <p:grpSpPr>
          <a:xfrm>
            <a:off x="505611" y="1919480"/>
            <a:ext cx="2965722" cy="681541"/>
            <a:chOff x="505611" y="2612997"/>
            <a:chExt cx="5578100" cy="1281882"/>
          </a:xfrm>
        </p:grpSpPr>
        <p:grpSp>
          <p:nvGrpSpPr>
            <p:cNvPr id="55" name="Group 54"/>
            <p:cNvGrpSpPr/>
            <p:nvPr/>
          </p:nvGrpSpPr>
          <p:grpSpPr>
            <a:xfrm>
              <a:off x="505611" y="2612997"/>
              <a:ext cx="626166" cy="603631"/>
              <a:chOff x="633466" y="3614237"/>
              <a:chExt cx="626166" cy="603631"/>
            </a:xfrm>
          </p:grpSpPr>
          <p:sp>
            <p:nvSpPr>
              <p:cNvPr id="43" name="Rounded Rectangle 42"/>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2018</a:t>
                </a:r>
                <a:endParaRPr lang="en-NZ" sz="900" b="1" dirty="0">
                  <a:solidFill>
                    <a:schemeClr val="tx1">
                      <a:lumMod val="50000"/>
                      <a:lumOff val="50000"/>
                    </a:schemeClr>
                  </a:solidFill>
                </a:endParaRPr>
              </a:p>
            </p:txBody>
          </p:sp>
          <p:sp>
            <p:nvSpPr>
              <p:cNvPr id="52"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53" name="Oval 52"/>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54" name="Oval 53"/>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56" name="Group 55"/>
            <p:cNvGrpSpPr/>
            <p:nvPr/>
          </p:nvGrpSpPr>
          <p:grpSpPr>
            <a:xfrm>
              <a:off x="1213030" y="2612997"/>
              <a:ext cx="626166" cy="603631"/>
              <a:chOff x="633466" y="3614237"/>
              <a:chExt cx="626166" cy="603631"/>
            </a:xfrm>
          </p:grpSpPr>
          <p:sp>
            <p:nvSpPr>
              <p:cNvPr id="57" name="Rounded Rectangle 56"/>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2017</a:t>
                </a:r>
                <a:endParaRPr lang="en-NZ" sz="900" b="1" dirty="0">
                  <a:solidFill>
                    <a:schemeClr val="tx1">
                      <a:lumMod val="50000"/>
                      <a:lumOff val="50000"/>
                    </a:schemeClr>
                  </a:solidFill>
                </a:endParaRPr>
              </a:p>
            </p:txBody>
          </p:sp>
          <p:sp>
            <p:nvSpPr>
              <p:cNvPr id="58"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59" name="Oval 58"/>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60" name="Oval 59"/>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61" name="Group 60"/>
            <p:cNvGrpSpPr/>
            <p:nvPr/>
          </p:nvGrpSpPr>
          <p:grpSpPr>
            <a:xfrm>
              <a:off x="1920449" y="2612997"/>
              <a:ext cx="626166" cy="603631"/>
              <a:chOff x="633466" y="3614237"/>
              <a:chExt cx="626166" cy="603631"/>
            </a:xfrm>
          </p:grpSpPr>
          <p:sp>
            <p:nvSpPr>
              <p:cNvPr id="62" name="Rounded Rectangle 61"/>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2016</a:t>
                </a:r>
                <a:endParaRPr lang="en-NZ" sz="900" b="1" dirty="0">
                  <a:solidFill>
                    <a:schemeClr val="tx1">
                      <a:lumMod val="50000"/>
                      <a:lumOff val="50000"/>
                    </a:schemeClr>
                  </a:solidFill>
                </a:endParaRPr>
              </a:p>
            </p:txBody>
          </p:sp>
          <p:sp>
            <p:nvSpPr>
              <p:cNvPr id="63"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64" name="Oval 63"/>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65" name="Oval 64"/>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66" name="Group 65"/>
            <p:cNvGrpSpPr/>
            <p:nvPr/>
          </p:nvGrpSpPr>
          <p:grpSpPr>
            <a:xfrm>
              <a:off x="2627868" y="2612997"/>
              <a:ext cx="626166" cy="603631"/>
              <a:chOff x="633466" y="3614237"/>
              <a:chExt cx="626166" cy="603631"/>
            </a:xfrm>
          </p:grpSpPr>
          <p:sp>
            <p:nvSpPr>
              <p:cNvPr id="67" name="Rounded Rectangle 66"/>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2015</a:t>
                </a:r>
                <a:endParaRPr lang="en-NZ" sz="900" b="1" dirty="0">
                  <a:solidFill>
                    <a:schemeClr val="tx1">
                      <a:lumMod val="50000"/>
                      <a:lumOff val="50000"/>
                    </a:schemeClr>
                  </a:solidFill>
                </a:endParaRPr>
              </a:p>
            </p:txBody>
          </p:sp>
          <p:sp>
            <p:nvSpPr>
              <p:cNvPr id="68"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69" name="Oval 68"/>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70" name="Oval 69"/>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71" name="Group 70"/>
            <p:cNvGrpSpPr/>
            <p:nvPr/>
          </p:nvGrpSpPr>
          <p:grpSpPr>
            <a:xfrm>
              <a:off x="3335287" y="2612997"/>
              <a:ext cx="626166" cy="603631"/>
              <a:chOff x="633466" y="3614237"/>
              <a:chExt cx="626166" cy="603631"/>
            </a:xfrm>
          </p:grpSpPr>
          <p:sp>
            <p:nvSpPr>
              <p:cNvPr id="72" name="Rounded Rectangle 71"/>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2014</a:t>
                </a:r>
                <a:endParaRPr lang="en-NZ" sz="900" b="1" dirty="0">
                  <a:solidFill>
                    <a:schemeClr val="tx1">
                      <a:lumMod val="50000"/>
                      <a:lumOff val="50000"/>
                    </a:schemeClr>
                  </a:solidFill>
                </a:endParaRPr>
              </a:p>
            </p:txBody>
          </p:sp>
          <p:sp>
            <p:nvSpPr>
              <p:cNvPr id="73"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74" name="Oval 73"/>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75" name="Oval 74"/>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76" name="Group 75"/>
            <p:cNvGrpSpPr/>
            <p:nvPr/>
          </p:nvGrpSpPr>
          <p:grpSpPr>
            <a:xfrm>
              <a:off x="4042706" y="2612997"/>
              <a:ext cx="626166" cy="603631"/>
              <a:chOff x="633466" y="3614237"/>
              <a:chExt cx="626166" cy="603631"/>
            </a:xfrm>
          </p:grpSpPr>
          <p:sp>
            <p:nvSpPr>
              <p:cNvPr id="77" name="Rounded Rectangle 76"/>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2013</a:t>
                </a:r>
                <a:endParaRPr lang="en-NZ" sz="900" b="1" dirty="0">
                  <a:solidFill>
                    <a:schemeClr val="tx1">
                      <a:lumMod val="50000"/>
                      <a:lumOff val="50000"/>
                    </a:schemeClr>
                  </a:solidFill>
                </a:endParaRPr>
              </a:p>
            </p:txBody>
          </p:sp>
          <p:sp>
            <p:nvSpPr>
              <p:cNvPr id="78"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79" name="Oval 78"/>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80" name="Oval 79"/>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81" name="Group 80"/>
            <p:cNvGrpSpPr/>
            <p:nvPr/>
          </p:nvGrpSpPr>
          <p:grpSpPr>
            <a:xfrm>
              <a:off x="4750125" y="2612997"/>
              <a:ext cx="626166" cy="603631"/>
              <a:chOff x="633466" y="3614237"/>
              <a:chExt cx="626166" cy="603631"/>
            </a:xfrm>
          </p:grpSpPr>
          <p:sp>
            <p:nvSpPr>
              <p:cNvPr id="82" name="Rounded Rectangle 81"/>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2012</a:t>
                </a:r>
                <a:endParaRPr lang="en-NZ" sz="900" b="1" dirty="0">
                  <a:solidFill>
                    <a:schemeClr val="tx1">
                      <a:lumMod val="50000"/>
                      <a:lumOff val="50000"/>
                    </a:schemeClr>
                  </a:solidFill>
                </a:endParaRPr>
              </a:p>
            </p:txBody>
          </p:sp>
          <p:sp>
            <p:nvSpPr>
              <p:cNvPr id="83"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84" name="Oval 83"/>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85" name="Oval 84"/>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86" name="Group 85"/>
            <p:cNvGrpSpPr/>
            <p:nvPr/>
          </p:nvGrpSpPr>
          <p:grpSpPr>
            <a:xfrm>
              <a:off x="5457545" y="2612997"/>
              <a:ext cx="626166" cy="603631"/>
              <a:chOff x="633466" y="3614237"/>
              <a:chExt cx="626166" cy="603631"/>
            </a:xfrm>
          </p:grpSpPr>
          <p:sp>
            <p:nvSpPr>
              <p:cNvPr id="87" name="Rounded Rectangle 86"/>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2011</a:t>
                </a:r>
                <a:endParaRPr lang="en-NZ" sz="900" b="1" dirty="0">
                  <a:solidFill>
                    <a:schemeClr val="tx1">
                      <a:lumMod val="50000"/>
                      <a:lumOff val="50000"/>
                    </a:schemeClr>
                  </a:solidFill>
                </a:endParaRPr>
              </a:p>
            </p:txBody>
          </p:sp>
          <p:sp>
            <p:nvSpPr>
              <p:cNvPr id="88"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89" name="Oval 88"/>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90" name="Oval 89"/>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96" name="Group 95"/>
            <p:cNvGrpSpPr/>
            <p:nvPr/>
          </p:nvGrpSpPr>
          <p:grpSpPr>
            <a:xfrm>
              <a:off x="505611" y="3291248"/>
              <a:ext cx="626166" cy="603631"/>
              <a:chOff x="633466" y="3614237"/>
              <a:chExt cx="626166" cy="603631"/>
            </a:xfrm>
          </p:grpSpPr>
          <p:sp>
            <p:nvSpPr>
              <p:cNvPr id="97" name="Rounded Rectangle 96"/>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2010</a:t>
                </a:r>
                <a:endParaRPr lang="en-NZ" sz="900" b="1" dirty="0">
                  <a:solidFill>
                    <a:schemeClr val="tx1">
                      <a:lumMod val="50000"/>
                      <a:lumOff val="50000"/>
                    </a:schemeClr>
                  </a:solidFill>
                </a:endParaRPr>
              </a:p>
            </p:txBody>
          </p:sp>
          <p:sp>
            <p:nvSpPr>
              <p:cNvPr id="98"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99" name="Oval 98"/>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100" name="Oval 99"/>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101" name="Group 100"/>
            <p:cNvGrpSpPr/>
            <p:nvPr/>
          </p:nvGrpSpPr>
          <p:grpSpPr>
            <a:xfrm>
              <a:off x="1213030" y="3291248"/>
              <a:ext cx="626166" cy="603631"/>
              <a:chOff x="633466" y="3614237"/>
              <a:chExt cx="626166" cy="603631"/>
            </a:xfrm>
          </p:grpSpPr>
          <p:sp>
            <p:nvSpPr>
              <p:cNvPr id="102" name="Rounded Rectangle 101"/>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2009</a:t>
                </a:r>
                <a:endParaRPr lang="en-NZ" sz="900" b="1" dirty="0">
                  <a:solidFill>
                    <a:schemeClr val="tx1">
                      <a:lumMod val="50000"/>
                      <a:lumOff val="50000"/>
                    </a:schemeClr>
                  </a:solidFill>
                </a:endParaRPr>
              </a:p>
            </p:txBody>
          </p:sp>
          <p:sp>
            <p:nvSpPr>
              <p:cNvPr id="103"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104" name="Oval 103"/>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105" name="Oval 104"/>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106" name="Group 105"/>
            <p:cNvGrpSpPr/>
            <p:nvPr/>
          </p:nvGrpSpPr>
          <p:grpSpPr>
            <a:xfrm>
              <a:off x="1920449" y="3291248"/>
              <a:ext cx="626166" cy="603631"/>
              <a:chOff x="633466" y="3614237"/>
              <a:chExt cx="626166" cy="603631"/>
            </a:xfrm>
          </p:grpSpPr>
          <p:sp>
            <p:nvSpPr>
              <p:cNvPr id="107" name="Rounded Rectangle 106"/>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2008</a:t>
                </a:r>
                <a:endParaRPr lang="en-NZ" sz="900" b="1" dirty="0">
                  <a:solidFill>
                    <a:schemeClr val="tx1">
                      <a:lumMod val="50000"/>
                      <a:lumOff val="50000"/>
                    </a:schemeClr>
                  </a:solidFill>
                </a:endParaRPr>
              </a:p>
            </p:txBody>
          </p:sp>
          <p:sp>
            <p:nvSpPr>
              <p:cNvPr id="108"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109" name="Oval 108"/>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110" name="Oval 109"/>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111" name="Group 110"/>
            <p:cNvGrpSpPr/>
            <p:nvPr/>
          </p:nvGrpSpPr>
          <p:grpSpPr>
            <a:xfrm>
              <a:off x="2627868" y="3291248"/>
              <a:ext cx="626166" cy="603631"/>
              <a:chOff x="633466" y="3614237"/>
              <a:chExt cx="626166" cy="603631"/>
            </a:xfrm>
          </p:grpSpPr>
          <p:sp>
            <p:nvSpPr>
              <p:cNvPr id="112" name="Rounded Rectangle 111"/>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2007</a:t>
                </a:r>
                <a:endParaRPr lang="en-NZ" sz="900" b="1" dirty="0">
                  <a:solidFill>
                    <a:schemeClr val="tx1">
                      <a:lumMod val="50000"/>
                      <a:lumOff val="50000"/>
                    </a:schemeClr>
                  </a:solidFill>
                </a:endParaRPr>
              </a:p>
            </p:txBody>
          </p:sp>
          <p:sp>
            <p:nvSpPr>
              <p:cNvPr id="113"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114" name="Oval 113"/>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115" name="Oval 114"/>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116" name="Group 115"/>
            <p:cNvGrpSpPr/>
            <p:nvPr/>
          </p:nvGrpSpPr>
          <p:grpSpPr>
            <a:xfrm>
              <a:off x="3335287" y="3291248"/>
              <a:ext cx="626166" cy="603631"/>
              <a:chOff x="633466" y="3614237"/>
              <a:chExt cx="626166" cy="603631"/>
            </a:xfrm>
          </p:grpSpPr>
          <p:sp>
            <p:nvSpPr>
              <p:cNvPr id="117" name="Rounded Rectangle 116"/>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2006</a:t>
                </a:r>
                <a:endParaRPr lang="en-NZ" sz="900" b="1" dirty="0">
                  <a:solidFill>
                    <a:schemeClr val="tx1">
                      <a:lumMod val="50000"/>
                      <a:lumOff val="50000"/>
                    </a:schemeClr>
                  </a:solidFill>
                </a:endParaRPr>
              </a:p>
            </p:txBody>
          </p:sp>
          <p:sp>
            <p:nvSpPr>
              <p:cNvPr id="118"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119" name="Oval 118"/>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120" name="Oval 119"/>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121" name="Group 120"/>
            <p:cNvGrpSpPr/>
            <p:nvPr/>
          </p:nvGrpSpPr>
          <p:grpSpPr>
            <a:xfrm>
              <a:off x="4042706" y="3291248"/>
              <a:ext cx="626166" cy="603631"/>
              <a:chOff x="633466" y="3614237"/>
              <a:chExt cx="626166" cy="603631"/>
            </a:xfrm>
          </p:grpSpPr>
          <p:sp>
            <p:nvSpPr>
              <p:cNvPr id="122" name="Rounded Rectangle 121"/>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2005</a:t>
                </a:r>
                <a:endParaRPr lang="en-NZ" sz="900" b="1" dirty="0">
                  <a:solidFill>
                    <a:schemeClr val="tx1">
                      <a:lumMod val="50000"/>
                      <a:lumOff val="50000"/>
                    </a:schemeClr>
                  </a:solidFill>
                </a:endParaRPr>
              </a:p>
            </p:txBody>
          </p:sp>
          <p:sp>
            <p:nvSpPr>
              <p:cNvPr id="123"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124" name="Oval 123"/>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125" name="Oval 124"/>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126" name="Group 125"/>
            <p:cNvGrpSpPr/>
            <p:nvPr/>
          </p:nvGrpSpPr>
          <p:grpSpPr>
            <a:xfrm>
              <a:off x="4750125" y="3291248"/>
              <a:ext cx="626166" cy="603631"/>
              <a:chOff x="633466" y="3614237"/>
              <a:chExt cx="626166" cy="603631"/>
            </a:xfrm>
          </p:grpSpPr>
          <p:sp>
            <p:nvSpPr>
              <p:cNvPr id="127" name="Rounded Rectangle 126"/>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900" b="1" dirty="0" smtClean="0">
                    <a:solidFill>
                      <a:schemeClr val="tx1">
                        <a:lumMod val="50000"/>
                        <a:lumOff val="50000"/>
                      </a:schemeClr>
                    </a:solidFill>
                  </a:rPr>
                  <a:t>2004</a:t>
                </a:r>
                <a:endParaRPr lang="en-NZ" sz="900" b="1" dirty="0">
                  <a:solidFill>
                    <a:schemeClr val="tx1">
                      <a:lumMod val="50000"/>
                      <a:lumOff val="50000"/>
                    </a:schemeClr>
                  </a:solidFill>
                </a:endParaRPr>
              </a:p>
            </p:txBody>
          </p:sp>
          <p:sp>
            <p:nvSpPr>
              <p:cNvPr id="128"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900" b="1" dirty="0"/>
              </a:p>
            </p:txBody>
          </p:sp>
          <p:sp>
            <p:nvSpPr>
              <p:cNvPr id="129" name="Oval 128"/>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130" name="Oval 129"/>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nvGrpSpPr>
            <p:cNvPr id="131" name="Group 130"/>
            <p:cNvGrpSpPr/>
            <p:nvPr/>
          </p:nvGrpSpPr>
          <p:grpSpPr>
            <a:xfrm>
              <a:off x="5532944" y="3321751"/>
              <a:ext cx="478759" cy="92857"/>
              <a:chOff x="708865" y="3644740"/>
              <a:chExt cx="478759" cy="92857"/>
            </a:xfrm>
          </p:grpSpPr>
          <p:sp>
            <p:nvSpPr>
              <p:cNvPr id="134" name="Oval 133"/>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sp>
            <p:nvSpPr>
              <p:cNvPr id="135" name="Oval 134"/>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a:p>
            </p:txBody>
          </p:sp>
        </p:grpSp>
      </p:grpSp>
      <p:grpSp>
        <p:nvGrpSpPr>
          <p:cNvPr id="136" name="Group 135"/>
          <p:cNvGrpSpPr/>
          <p:nvPr/>
        </p:nvGrpSpPr>
        <p:grpSpPr>
          <a:xfrm>
            <a:off x="508340" y="2666073"/>
            <a:ext cx="668016" cy="667817"/>
            <a:chOff x="633466" y="3614237"/>
            <a:chExt cx="626166" cy="603631"/>
          </a:xfrm>
        </p:grpSpPr>
        <p:sp>
          <p:nvSpPr>
            <p:cNvPr id="137" name="Rounded Rectangle 136"/>
            <p:cNvSpPr/>
            <p:nvPr/>
          </p:nvSpPr>
          <p:spPr>
            <a:xfrm>
              <a:off x="633467" y="3614237"/>
              <a:ext cx="626165" cy="603631"/>
            </a:xfrm>
            <a:prstGeom prst="roundRect">
              <a:avLst>
                <a:gd name="adj" fmla="val 10227"/>
              </a:avLst>
            </a:prstGeom>
            <a:solidFill>
              <a:srgbClr val="BE416D">
                <a:alpha val="10000"/>
              </a:srgbClr>
            </a:solidFill>
            <a:ln>
              <a:solidFill>
                <a:srgbClr val="BE416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rgbClr val="BE416D"/>
                  </a:solidFill>
                </a:rPr>
                <a:t>2003</a:t>
              </a:r>
              <a:endParaRPr lang="en-NZ" sz="1600" b="1" dirty="0">
                <a:solidFill>
                  <a:srgbClr val="BE416D"/>
                </a:solidFill>
              </a:endParaRPr>
            </a:p>
          </p:txBody>
        </p:sp>
        <p:sp>
          <p:nvSpPr>
            <p:cNvPr id="138"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 name="connsiteX0" fmla="*/ 0 w 626165"/>
                <a:gd name="connsiteY0" fmla="*/ 100607 h 160124"/>
                <a:gd name="connsiteX1" fmla="*/ 73862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 name="connsiteX0" fmla="*/ 0 w 626165"/>
                <a:gd name="connsiteY0" fmla="*/ 100607 h 160124"/>
                <a:gd name="connsiteX1" fmla="*/ 73862 w 626165"/>
                <a:gd name="connsiteY1" fmla="*/ 0 h 160124"/>
                <a:gd name="connsiteX2" fmla="*/ 545326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 name="connsiteX0" fmla="*/ 0 w 626165"/>
                <a:gd name="connsiteY0" fmla="*/ 100607 h 160124"/>
                <a:gd name="connsiteX1" fmla="*/ 73862 w 626165"/>
                <a:gd name="connsiteY1" fmla="*/ 0 h 160124"/>
                <a:gd name="connsiteX2" fmla="*/ 545326 w 626165"/>
                <a:gd name="connsiteY2" fmla="*/ 0 h 160124"/>
                <a:gd name="connsiteX3" fmla="*/ 626165 w 626165"/>
                <a:gd name="connsiteY3" fmla="*/ 83788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18298" y="0"/>
                    <a:pt x="73862" y="0"/>
                  </a:cubicBezTo>
                  <a:lnTo>
                    <a:pt x="545326" y="0"/>
                  </a:lnTo>
                  <a:cubicBezTo>
                    <a:pt x="600890" y="0"/>
                    <a:pt x="626165" y="28224"/>
                    <a:pt x="626165" y="83788"/>
                  </a:cubicBezTo>
                  <a:lnTo>
                    <a:pt x="626165" y="157743"/>
                  </a:lnTo>
                  <a:lnTo>
                    <a:pt x="0" y="160124"/>
                  </a:lnTo>
                  <a:lnTo>
                    <a:pt x="0" y="100607"/>
                  </a:lnTo>
                  <a:close/>
                </a:path>
              </a:pathLst>
            </a:custGeom>
            <a:solidFill>
              <a:srgbClr val="BE416D"/>
            </a:solidFill>
            <a:ln>
              <a:solidFill>
                <a:srgbClr val="BE416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000" b="1" dirty="0"/>
            </a:p>
          </p:txBody>
        </p:sp>
        <p:sp>
          <p:nvSpPr>
            <p:cNvPr id="139" name="Oval 138"/>
            <p:cNvSpPr/>
            <p:nvPr/>
          </p:nvSpPr>
          <p:spPr>
            <a:xfrm>
              <a:off x="708865" y="3645024"/>
              <a:ext cx="92573" cy="92573"/>
            </a:xfrm>
            <a:prstGeom prst="ellipse">
              <a:avLst/>
            </a:prstGeom>
            <a:solidFill>
              <a:schemeClr val="bg1"/>
            </a:solidFill>
            <a:ln>
              <a:solidFill>
                <a:srgbClr val="BE41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50"/>
            </a:p>
          </p:txBody>
        </p:sp>
        <p:sp>
          <p:nvSpPr>
            <p:cNvPr id="140" name="Oval 139"/>
            <p:cNvSpPr/>
            <p:nvPr/>
          </p:nvSpPr>
          <p:spPr>
            <a:xfrm>
              <a:off x="1095051" y="3644740"/>
              <a:ext cx="92573" cy="92573"/>
            </a:xfrm>
            <a:prstGeom prst="ellipse">
              <a:avLst/>
            </a:prstGeom>
            <a:solidFill>
              <a:schemeClr val="bg1"/>
            </a:solidFill>
            <a:ln>
              <a:solidFill>
                <a:srgbClr val="BE41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50"/>
            </a:p>
          </p:txBody>
        </p:sp>
      </p:grpSp>
      <p:sp>
        <p:nvSpPr>
          <p:cNvPr id="141" name="TextBox 140"/>
          <p:cNvSpPr txBox="1"/>
          <p:nvPr/>
        </p:nvSpPr>
        <p:spPr>
          <a:xfrm>
            <a:off x="1773048" y="2708522"/>
            <a:ext cx="1486748" cy="646331"/>
          </a:xfrm>
          <a:prstGeom prst="rect">
            <a:avLst/>
          </a:prstGeom>
          <a:noFill/>
        </p:spPr>
        <p:txBody>
          <a:bodyPr wrap="square" lIns="0" tIns="0" rIns="0" bIns="0" rtlCol="0">
            <a:spAutoFit/>
          </a:bodyPr>
          <a:lstStyle/>
          <a:p>
            <a:r>
              <a:rPr lang="en-NZ" sz="1400" dirty="0" smtClean="0">
                <a:latin typeface="Source Sans Pro" panose="020B0503030403020204" pitchFamily="34" charset="0"/>
                <a:ea typeface="Source Sans Pro" panose="020B0503030403020204" pitchFamily="34" charset="0"/>
              </a:rPr>
              <a:t>Evidence takes </a:t>
            </a:r>
          </a:p>
          <a:p>
            <a:r>
              <a:rPr lang="en-NZ" sz="1400" dirty="0" smtClean="0">
                <a:latin typeface="Source Sans Pro" panose="020B0503030403020204" pitchFamily="34" charset="0"/>
                <a:ea typeface="Source Sans Pro" panose="020B0503030403020204" pitchFamily="34" charset="0"/>
              </a:rPr>
              <a:t>years to become best practice</a:t>
            </a:r>
            <a:endParaRPr lang="en-NZ" sz="1400" dirty="0">
              <a:latin typeface="Source Sans Pro" panose="020B0503030403020204" pitchFamily="34" charset="0"/>
              <a:ea typeface="Source Sans Pro" panose="020B0503030403020204" pitchFamily="34" charset="0"/>
            </a:endParaRPr>
          </a:p>
        </p:txBody>
      </p:sp>
      <p:sp>
        <p:nvSpPr>
          <p:cNvPr id="142" name="TextBox 141"/>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grpSp>
        <p:nvGrpSpPr>
          <p:cNvPr id="32" name="Group 31"/>
          <p:cNvGrpSpPr>
            <a:grpSpLocks noChangeAspect="1"/>
          </p:cNvGrpSpPr>
          <p:nvPr/>
        </p:nvGrpSpPr>
        <p:grpSpPr>
          <a:xfrm>
            <a:off x="564182" y="3556826"/>
            <a:ext cx="190153" cy="424954"/>
            <a:chOff x="-1247088" y="3303678"/>
            <a:chExt cx="847039" cy="1868397"/>
          </a:xfrm>
          <a:solidFill>
            <a:srgbClr val="1F3B71"/>
          </a:solidFill>
        </p:grpSpPr>
        <p:sp>
          <p:nvSpPr>
            <p:cNvPr id="29" name="Oval 28"/>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Freeform 30"/>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87" name="Freeform 1086"/>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04" name="Group 1103"/>
          <p:cNvGrpSpPr>
            <a:grpSpLocks noChangeAspect="1"/>
          </p:cNvGrpSpPr>
          <p:nvPr/>
        </p:nvGrpSpPr>
        <p:grpSpPr>
          <a:xfrm>
            <a:off x="865840" y="3556826"/>
            <a:ext cx="190153" cy="424954"/>
            <a:chOff x="-1247088" y="3303678"/>
            <a:chExt cx="847039" cy="1868397"/>
          </a:xfrm>
          <a:solidFill>
            <a:srgbClr val="1F3B71"/>
          </a:solidFill>
        </p:grpSpPr>
        <p:sp>
          <p:nvSpPr>
            <p:cNvPr id="1105" name="Oval 1104"/>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06" name="Freeform 1105"/>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07" name="Freeform 1106"/>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08" name="Group 1107"/>
          <p:cNvGrpSpPr>
            <a:grpSpLocks noChangeAspect="1"/>
          </p:cNvGrpSpPr>
          <p:nvPr/>
        </p:nvGrpSpPr>
        <p:grpSpPr>
          <a:xfrm>
            <a:off x="1167498" y="3556826"/>
            <a:ext cx="190153" cy="424954"/>
            <a:chOff x="-1247088" y="3303678"/>
            <a:chExt cx="847039" cy="1868397"/>
          </a:xfrm>
          <a:solidFill>
            <a:srgbClr val="1F3B71"/>
          </a:solidFill>
        </p:grpSpPr>
        <p:sp>
          <p:nvSpPr>
            <p:cNvPr id="1109" name="Oval 1108"/>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10" name="Freeform 1109"/>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11" name="Freeform 1110"/>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12" name="Group 1111"/>
          <p:cNvGrpSpPr>
            <a:grpSpLocks noChangeAspect="1"/>
          </p:cNvGrpSpPr>
          <p:nvPr/>
        </p:nvGrpSpPr>
        <p:grpSpPr>
          <a:xfrm>
            <a:off x="1469156" y="3556826"/>
            <a:ext cx="190153" cy="424954"/>
            <a:chOff x="-1247088" y="3303678"/>
            <a:chExt cx="847039" cy="1868397"/>
          </a:xfrm>
          <a:solidFill>
            <a:srgbClr val="1F3B71"/>
          </a:solidFill>
        </p:grpSpPr>
        <p:sp>
          <p:nvSpPr>
            <p:cNvPr id="1113" name="Oval 1112"/>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14" name="Freeform 1113"/>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15" name="Freeform 1114"/>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16" name="Group 1115"/>
          <p:cNvGrpSpPr>
            <a:grpSpLocks noChangeAspect="1"/>
          </p:cNvGrpSpPr>
          <p:nvPr/>
        </p:nvGrpSpPr>
        <p:grpSpPr>
          <a:xfrm>
            <a:off x="1770814" y="3556826"/>
            <a:ext cx="190153" cy="424954"/>
            <a:chOff x="-1247088" y="3303678"/>
            <a:chExt cx="847039" cy="1868397"/>
          </a:xfrm>
          <a:solidFill>
            <a:srgbClr val="1F3B71"/>
          </a:solidFill>
        </p:grpSpPr>
        <p:sp>
          <p:nvSpPr>
            <p:cNvPr id="1117" name="Oval 1116"/>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18" name="Freeform 1117"/>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19" name="Freeform 1118"/>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20" name="Group 1119"/>
          <p:cNvGrpSpPr>
            <a:grpSpLocks noChangeAspect="1"/>
          </p:cNvGrpSpPr>
          <p:nvPr/>
        </p:nvGrpSpPr>
        <p:grpSpPr>
          <a:xfrm>
            <a:off x="2072472" y="3556826"/>
            <a:ext cx="190153" cy="424954"/>
            <a:chOff x="-1247088" y="3303678"/>
            <a:chExt cx="847039" cy="1868397"/>
          </a:xfrm>
          <a:solidFill>
            <a:schemeClr val="bg1">
              <a:lumMod val="75000"/>
            </a:schemeClr>
          </a:solidFill>
        </p:grpSpPr>
        <p:sp>
          <p:nvSpPr>
            <p:cNvPr id="1121" name="Oval 1120"/>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2" name="Freeform 1121"/>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3" name="Freeform 1122"/>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24" name="Group 1123"/>
          <p:cNvGrpSpPr>
            <a:grpSpLocks noChangeAspect="1"/>
          </p:cNvGrpSpPr>
          <p:nvPr/>
        </p:nvGrpSpPr>
        <p:grpSpPr>
          <a:xfrm>
            <a:off x="2374130" y="3556826"/>
            <a:ext cx="190153" cy="424954"/>
            <a:chOff x="-1247088" y="3303678"/>
            <a:chExt cx="847039" cy="1868397"/>
          </a:xfrm>
          <a:solidFill>
            <a:schemeClr val="bg1">
              <a:lumMod val="75000"/>
            </a:schemeClr>
          </a:solidFill>
        </p:grpSpPr>
        <p:sp>
          <p:nvSpPr>
            <p:cNvPr id="1125" name="Oval 1124"/>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6" name="Freeform 1125"/>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7" name="Freeform 1126"/>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28" name="Group 1127"/>
          <p:cNvGrpSpPr>
            <a:grpSpLocks noChangeAspect="1"/>
          </p:cNvGrpSpPr>
          <p:nvPr/>
        </p:nvGrpSpPr>
        <p:grpSpPr>
          <a:xfrm>
            <a:off x="2675788" y="3556826"/>
            <a:ext cx="190153" cy="424954"/>
            <a:chOff x="-1247088" y="3303678"/>
            <a:chExt cx="847039" cy="1868397"/>
          </a:xfrm>
          <a:solidFill>
            <a:schemeClr val="bg1">
              <a:lumMod val="75000"/>
            </a:schemeClr>
          </a:solidFill>
        </p:grpSpPr>
        <p:sp>
          <p:nvSpPr>
            <p:cNvPr id="1129" name="Oval 1128"/>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30" name="Freeform 1129"/>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31" name="Freeform 1130"/>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32" name="Group 1131"/>
          <p:cNvGrpSpPr>
            <a:grpSpLocks noChangeAspect="1"/>
          </p:cNvGrpSpPr>
          <p:nvPr/>
        </p:nvGrpSpPr>
        <p:grpSpPr>
          <a:xfrm>
            <a:off x="2977446" y="3556826"/>
            <a:ext cx="190153" cy="424954"/>
            <a:chOff x="-1247088" y="3303678"/>
            <a:chExt cx="847039" cy="1868397"/>
          </a:xfrm>
          <a:solidFill>
            <a:schemeClr val="bg1">
              <a:lumMod val="75000"/>
            </a:schemeClr>
          </a:solidFill>
        </p:grpSpPr>
        <p:sp>
          <p:nvSpPr>
            <p:cNvPr id="1133" name="Oval 1132"/>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34" name="Freeform 1133"/>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35" name="Freeform 1134"/>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36" name="Group 1135"/>
          <p:cNvGrpSpPr>
            <a:grpSpLocks noChangeAspect="1"/>
          </p:cNvGrpSpPr>
          <p:nvPr/>
        </p:nvGrpSpPr>
        <p:grpSpPr>
          <a:xfrm>
            <a:off x="3279106" y="3556826"/>
            <a:ext cx="190153" cy="424954"/>
            <a:chOff x="-1247088" y="3303678"/>
            <a:chExt cx="847039" cy="1868397"/>
          </a:xfrm>
          <a:solidFill>
            <a:schemeClr val="bg1">
              <a:lumMod val="75000"/>
            </a:schemeClr>
          </a:solidFill>
        </p:grpSpPr>
        <p:sp>
          <p:nvSpPr>
            <p:cNvPr id="1137" name="Oval 1136"/>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38" name="Freeform 1137"/>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39" name="Freeform 1138"/>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3" name="Rectangle 32"/>
          <p:cNvSpPr/>
          <p:nvPr/>
        </p:nvSpPr>
        <p:spPr>
          <a:xfrm>
            <a:off x="1157970" y="3988679"/>
            <a:ext cx="2479958" cy="430887"/>
          </a:xfrm>
          <a:prstGeom prst="rect">
            <a:avLst/>
          </a:prstGeom>
        </p:spPr>
        <p:txBody>
          <a:bodyPr wrap="square" lIns="0" tIns="0" rIns="0" bIns="0">
            <a:spAutoFit/>
          </a:bodyPr>
          <a:lstStyle/>
          <a:p>
            <a:r>
              <a:rPr lang="en-NZ" sz="1400" dirty="0" smtClean="0">
                <a:latin typeface="Source Sans Pro" panose="020B0503030403020204" pitchFamily="34" charset="0"/>
                <a:ea typeface="Source Sans Pro" panose="020B0503030403020204" pitchFamily="34" charset="0"/>
              </a:rPr>
              <a:t>of </a:t>
            </a:r>
            <a:r>
              <a:rPr lang="en-NZ" sz="1400" dirty="0" smtClean="0">
                <a:latin typeface="Source Sans Pro" panose="020B0503030403020204" pitchFamily="34" charset="0"/>
                <a:ea typeface="Source Sans Pro" panose="020B0503030403020204" pitchFamily="34" charset="0"/>
              </a:rPr>
              <a:t>the population will experience Mental illness and/or addiction</a:t>
            </a:r>
            <a:endParaRPr lang="en-NZ" sz="1400" dirty="0">
              <a:latin typeface="Source Sans Pro" panose="020B0503030403020204" pitchFamily="34" charset="0"/>
              <a:ea typeface="Source Sans Pro" panose="020B0503030403020204" pitchFamily="34" charset="0"/>
            </a:endParaRPr>
          </a:p>
        </p:txBody>
      </p:sp>
      <p:grpSp>
        <p:nvGrpSpPr>
          <p:cNvPr id="1140" name="Group 1139"/>
          <p:cNvGrpSpPr>
            <a:grpSpLocks noChangeAspect="1"/>
          </p:cNvGrpSpPr>
          <p:nvPr/>
        </p:nvGrpSpPr>
        <p:grpSpPr>
          <a:xfrm>
            <a:off x="564182" y="4732215"/>
            <a:ext cx="190153" cy="424954"/>
            <a:chOff x="-1247088" y="3303678"/>
            <a:chExt cx="847039" cy="1868397"/>
          </a:xfrm>
          <a:solidFill>
            <a:srgbClr val="BE416D"/>
          </a:solidFill>
        </p:grpSpPr>
        <p:sp>
          <p:nvSpPr>
            <p:cNvPr id="1141" name="Oval 1140"/>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42" name="Freeform 1141"/>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43" name="Freeform 1142"/>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44" name="Group 1143"/>
          <p:cNvGrpSpPr>
            <a:grpSpLocks noChangeAspect="1"/>
          </p:cNvGrpSpPr>
          <p:nvPr/>
        </p:nvGrpSpPr>
        <p:grpSpPr>
          <a:xfrm>
            <a:off x="865840" y="4732215"/>
            <a:ext cx="190153" cy="424954"/>
            <a:chOff x="-1247088" y="3303678"/>
            <a:chExt cx="847039" cy="1868397"/>
          </a:xfrm>
          <a:solidFill>
            <a:srgbClr val="1F3B71"/>
          </a:solidFill>
        </p:grpSpPr>
        <p:sp>
          <p:nvSpPr>
            <p:cNvPr id="1145" name="Oval 1144"/>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46" name="Freeform 1145"/>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47" name="Freeform 1146"/>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48" name="Group 1147"/>
          <p:cNvGrpSpPr>
            <a:grpSpLocks noChangeAspect="1"/>
          </p:cNvGrpSpPr>
          <p:nvPr/>
        </p:nvGrpSpPr>
        <p:grpSpPr>
          <a:xfrm>
            <a:off x="1167498" y="4732215"/>
            <a:ext cx="190153" cy="424954"/>
            <a:chOff x="-1247088" y="3303678"/>
            <a:chExt cx="847039" cy="1868397"/>
          </a:xfrm>
          <a:solidFill>
            <a:srgbClr val="1F3B71"/>
          </a:solidFill>
        </p:grpSpPr>
        <p:sp>
          <p:nvSpPr>
            <p:cNvPr id="1149" name="Oval 1148"/>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50" name="Freeform 1149"/>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51" name="Freeform 1150"/>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52" name="Group 1151"/>
          <p:cNvGrpSpPr>
            <a:grpSpLocks noChangeAspect="1"/>
          </p:cNvGrpSpPr>
          <p:nvPr/>
        </p:nvGrpSpPr>
        <p:grpSpPr>
          <a:xfrm>
            <a:off x="1469156" y="4732215"/>
            <a:ext cx="190153" cy="424954"/>
            <a:chOff x="-1247088" y="3303678"/>
            <a:chExt cx="847039" cy="1868397"/>
          </a:xfrm>
          <a:solidFill>
            <a:schemeClr val="bg1">
              <a:lumMod val="75000"/>
            </a:schemeClr>
          </a:solidFill>
        </p:grpSpPr>
        <p:sp>
          <p:nvSpPr>
            <p:cNvPr id="1153" name="Oval 1152"/>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54" name="Freeform 1153"/>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55" name="Freeform 1154"/>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56" name="Group 1155"/>
          <p:cNvGrpSpPr>
            <a:grpSpLocks noChangeAspect="1"/>
          </p:cNvGrpSpPr>
          <p:nvPr/>
        </p:nvGrpSpPr>
        <p:grpSpPr>
          <a:xfrm>
            <a:off x="1770814" y="4732215"/>
            <a:ext cx="190153" cy="424954"/>
            <a:chOff x="-1247088" y="3303678"/>
            <a:chExt cx="847039" cy="1868397"/>
          </a:xfrm>
          <a:solidFill>
            <a:schemeClr val="bg1">
              <a:lumMod val="75000"/>
            </a:schemeClr>
          </a:solidFill>
        </p:grpSpPr>
        <p:sp>
          <p:nvSpPr>
            <p:cNvPr id="1157" name="Oval 1156"/>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58" name="Freeform 1157"/>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59" name="Freeform 1158"/>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60" name="Group 1159"/>
          <p:cNvGrpSpPr>
            <a:grpSpLocks noChangeAspect="1"/>
          </p:cNvGrpSpPr>
          <p:nvPr/>
        </p:nvGrpSpPr>
        <p:grpSpPr>
          <a:xfrm>
            <a:off x="2072472" y="4732215"/>
            <a:ext cx="190153" cy="424954"/>
            <a:chOff x="-1247088" y="3303678"/>
            <a:chExt cx="847039" cy="1868397"/>
          </a:xfrm>
          <a:solidFill>
            <a:schemeClr val="bg1">
              <a:lumMod val="75000"/>
            </a:schemeClr>
          </a:solidFill>
        </p:grpSpPr>
        <p:sp>
          <p:nvSpPr>
            <p:cNvPr id="1161" name="Oval 1160"/>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62" name="Freeform 1161"/>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63" name="Freeform 1162"/>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64" name="Group 1163"/>
          <p:cNvGrpSpPr>
            <a:grpSpLocks noChangeAspect="1"/>
          </p:cNvGrpSpPr>
          <p:nvPr/>
        </p:nvGrpSpPr>
        <p:grpSpPr>
          <a:xfrm>
            <a:off x="2374130" y="4732215"/>
            <a:ext cx="190153" cy="424954"/>
            <a:chOff x="-1247088" y="3303678"/>
            <a:chExt cx="847039" cy="1868397"/>
          </a:xfrm>
          <a:solidFill>
            <a:schemeClr val="bg1">
              <a:lumMod val="75000"/>
            </a:schemeClr>
          </a:solidFill>
        </p:grpSpPr>
        <p:sp>
          <p:nvSpPr>
            <p:cNvPr id="1165" name="Oval 1164"/>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66" name="Freeform 1165"/>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67" name="Freeform 1166"/>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68" name="Group 1167"/>
          <p:cNvGrpSpPr>
            <a:grpSpLocks noChangeAspect="1"/>
          </p:cNvGrpSpPr>
          <p:nvPr/>
        </p:nvGrpSpPr>
        <p:grpSpPr>
          <a:xfrm>
            <a:off x="2675788" y="4732215"/>
            <a:ext cx="190153" cy="424954"/>
            <a:chOff x="-1247088" y="3303678"/>
            <a:chExt cx="847039" cy="1868397"/>
          </a:xfrm>
          <a:solidFill>
            <a:schemeClr val="bg1">
              <a:lumMod val="75000"/>
            </a:schemeClr>
          </a:solidFill>
        </p:grpSpPr>
        <p:sp>
          <p:nvSpPr>
            <p:cNvPr id="1169" name="Oval 1168"/>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70" name="Freeform 1169"/>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71" name="Freeform 1170"/>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72" name="Group 1171"/>
          <p:cNvGrpSpPr>
            <a:grpSpLocks noChangeAspect="1"/>
          </p:cNvGrpSpPr>
          <p:nvPr/>
        </p:nvGrpSpPr>
        <p:grpSpPr>
          <a:xfrm>
            <a:off x="2977446" y="4732215"/>
            <a:ext cx="190153" cy="424954"/>
            <a:chOff x="-1247088" y="3303678"/>
            <a:chExt cx="847039" cy="1868397"/>
          </a:xfrm>
          <a:solidFill>
            <a:schemeClr val="bg1">
              <a:lumMod val="75000"/>
            </a:schemeClr>
          </a:solidFill>
        </p:grpSpPr>
        <p:sp>
          <p:nvSpPr>
            <p:cNvPr id="1173" name="Oval 1172"/>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74" name="Freeform 1173"/>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75" name="Freeform 1174"/>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76" name="Group 1175"/>
          <p:cNvGrpSpPr>
            <a:grpSpLocks noChangeAspect="1"/>
          </p:cNvGrpSpPr>
          <p:nvPr/>
        </p:nvGrpSpPr>
        <p:grpSpPr>
          <a:xfrm>
            <a:off x="3279106" y="4732215"/>
            <a:ext cx="190153" cy="424954"/>
            <a:chOff x="-1247088" y="3303678"/>
            <a:chExt cx="847039" cy="1868397"/>
          </a:xfrm>
          <a:solidFill>
            <a:schemeClr val="bg1">
              <a:lumMod val="75000"/>
            </a:schemeClr>
          </a:solidFill>
        </p:grpSpPr>
        <p:sp>
          <p:nvSpPr>
            <p:cNvPr id="1177" name="Oval 1176"/>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78" name="Freeform 1177"/>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79" name="Freeform 1178"/>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180" name="Rectangle 1179"/>
          <p:cNvSpPr/>
          <p:nvPr/>
        </p:nvSpPr>
        <p:spPr>
          <a:xfrm>
            <a:off x="1200249" y="5164068"/>
            <a:ext cx="2404668" cy="523220"/>
          </a:xfrm>
          <a:prstGeom prst="rect">
            <a:avLst/>
          </a:prstGeom>
        </p:spPr>
        <p:txBody>
          <a:bodyPr wrap="square">
            <a:spAutoFit/>
          </a:bodyPr>
          <a:lstStyle/>
          <a:p>
            <a:r>
              <a:rPr lang="en-NZ" sz="1400" dirty="0" smtClean="0">
                <a:latin typeface="Source Sans Pro" panose="020B0503030403020204" pitchFamily="34" charset="0"/>
                <a:ea typeface="Source Sans Pro" panose="020B0503030403020204" pitchFamily="34" charset="0"/>
              </a:rPr>
              <a:t>of </a:t>
            </a:r>
            <a:r>
              <a:rPr lang="en-NZ" sz="1400" dirty="0" smtClean="0">
                <a:latin typeface="Source Sans Pro" panose="020B0503030403020204" pitchFamily="34" charset="0"/>
                <a:ea typeface="Source Sans Pro" panose="020B0503030403020204" pitchFamily="34" charset="0"/>
              </a:rPr>
              <a:t>the population are classed as obese</a:t>
            </a:r>
            <a:endParaRPr lang="en-NZ" sz="1400" dirty="0">
              <a:latin typeface="Source Sans Pro" panose="020B0503030403020204" pitchFamily="34" charset="0"/>
              <a:ea typeface="Source Sans Pro" panose="020B0503030403020204" pitchFamily="34" charset="0"/>
            </a:endParaRPr>
          </a:p>
        </p:txBody>
      </p:sp>
      <p:sp>
        <p:nvSpPr>
          <p:cNvPr id="1181" name="Rectangle 1180"/>
          <p:cNvSpPr/>
          <p:nvPr/>
        </p:nvSpPr>
        <p:spPr>
          <a:xfrm>
            <a:off x="318452" y="4439888"/>
            <a:ext cx="1282900" cy="307777"/>
          </a:xfrm>
          <a:prstGeom prst="rect">
            <a:avLst/>
          </a:prstGeom>
        </p:spPr>
        <p:txBody>
          <a:bodyPr wrap="square">
            <a:spAutoFit/>
          </a:bodyPr>
          <a:lstStyle/>
          <a:p>
            <a:pPr algn="ctr"/>
            <a:r>
              <a:rPr lang="en-NZ" sz="1400" dirty="0" smtClean="0">
                <a:latin typeface="Source Sans Pro" panose="020B0503030403020204" pitchFamily="34" charset="0"/>
                <a:ea typeface="Source Sans Pro" panose="020B0503030403020204" pitchFamily="34" charset="0"/>
              </a:rPr>
              <a:t>1970      Today</a:t>
            </a:r>
            <a:endParaRPr lang="en-NZ" sz="1400" dirty="0">
              <a:latin typeface="Source Sans Pro" panose="020B0503030403020204" pitchFamily="34" charset="0"/>
              <a:ea typeface="Source Sans Pro" panose="020B0503030403020204" pitchFamily="34" charset="0"/>
            </a:endParaRPr>
          </a:p>
        </p:txBody>
      </p:sp>
      <p:pic>
        <p:nvPicPr>
          <p:cNvPr id="24" name="Picture 23"/>
          <p:cNvPicPr>
            <a:picLocks noChangeAspect="1"/>
          </p:cNvPicPr>
          <p:nvPr/>
        </p:nvPicPr>
        <p:blipFill>
          <a:blip r:embed="rId3"/>
          <a:stretch>
            <a:fillRect/>
          </a:stretch>
        </p:blipFill>
        <p:spPr>
          <a:xfrm>
            <a:off x="3699597" y="1919480"/>
            <a:ext cx="1609483" cy="2938527"/>
          </a:xfrm>
          <a:prstGeom prst="rect">
            <a:avLst/>
          </a:prstGeom>
        </p:spPr>
      </p:pic>
      <p:sp>
        <p:nvSpPr>
          <p:cNvPr id="7" name="Rectangle 6"/>
          <p:cNvSpPr/>
          <p:nvPr/>
        </p:nvSpPr>
        <p:spPr>
          <a:xfrm>
            <a:off x="3776753" y="2260901"/>
            <a:ext cx="1456722" cy="1354217"/>
          </a:xfrm>
          <a:prstGeom prst="rect">
            <a:avLst/>
          </a:prstGeom>
          <a:solidFill>
            <a:schemeClr val="bg1"/>
          </a:solidFill>
        </p:spPr>
        <p:txBody>
          <a:bodyPr wrap="square">
            <a:spAutoFit/>
          </a:bodyPr>
          <a:lstStyle/>
          <a:p>
            <a:r>
              <a:rPr lang="en-NZ" sz="2000" b="1" dirty="0">
                <a:latin typeface="Source Sans Pro" panose="020B0503030403020204" pitchFamily="34" charset="0"/>
                <a:ea typeface="Source Sans Pro" panose="020B0503030403020204" pitchFamily="34" charset="0"/>
              </a:rPr>
              <a:t>67.5m</a:t>
            </a:r>
            <a:r>
              <a:rPr lang="en-NZ" sz="2000" dirty="0">
                <a:latin typeface="Source Sans Pro" panose="020B0503030403020204" pitchFamily="34" charset="0"/>
                <a:ea typeface="Source Sans Pro" panose="020B0503030403020204" pitchFamily="34" charset="0"/>
              </a:rPr>
              <a:t> </a:t>
            </a:r>
            <a:r>
              <a:rPr lang="en-NZ" sz="1400" dirty="0">
                <a:latin typeface="Source Sans Pro" panose="020B0503030403020204" pitchFamily="34" charset="0"/>
                <a:ea typeface="Source Sans Pro" panose="020B0503030403020204" pitchFamily="34" charset="0"/>
              </a:rPr>
              <a:t>scientific </a:t>
            </a:r>
          </a:p>
          <a:p>
            <a:r>
              <a:rPr lang="en-NZ" sz="1400" dirty="0">
                <a:latin typeface="Source Sans Pro" panose="020B0503030403020204" pitchFamily="34" charset="0"/>
                <a:ea typeface="Source Sans Pro" panose="020B0503030403020204" pitchFamily="34" charset="0"/>
              </a:rPr>
              <a:t>journal </a:t>
            </a:r>
            <a:r>
              <a:rPr lang="en-NZ" sz="1400" dirty="0" smtClean="0">
                <a:latin typeface="Source Sans Pro" panose="020B0503030403020204" pitchFamily="34" charset="0"/>
                <a:ea typeface="Source Sans Pro" panose="020B0503030403020204" pitchFamily="34" charset="0"/>
              </a:rPr>
              <a:t>articles </a:t>
            </a:r>
            <a:r>
              <a:rPr lang="en-NZ" sz="1400" dirty="0">
                <a:latin typeface="Source Sans Pro" panose="020B0503030403020204" pitchFamily="34" charset="0"/>
                <a:ea typeface="Source Sans Pro" panose="020B0503030403020204" pitchFamily="34" charset="0"/>
              </a:rPr>
              <a:t>growing by </a:t>
            </a:r>
            <a:r>
              <a:rPr lang="en-NZ" sz="2000" b="1" dirty="0">
                <a:latin typeface="Source Sans Pro" panose="020B0503030403020204" pitchFamily="34" charset="0"/>
                <a:ea typeface="Source Sans Pro" panose="020B0503030403020204" pitchFamily="34" charset="0"/>
              </a:rPr>
              <a:t>2.5m </a:t>
            </a:r>
            <a:r>
              <a:rPr lang="en-NZ" sz="1400" dirty="0">
                <a:latin typeface="Source Sans Pro" panose="020B0503030403020204" pitchFamily="34" charset="0"/>
                <a:ea typeface="Source Sans Pro" panose="020B0503030403020204" pitchFamily="34" charset="0"/>
              </a:rPr>
              <a:t>per year</a:t>
            </a:r>
          </a:p>
        </p:txBody>
      </p:sp>
      <p:sp>
        <p:nvSpPr>
          <p:cNvPr id="27" name="Rectangle 26"/>
          <p:cNvSpPr/>
          <p:nvPr/>
        </p:nvSpPr>
        <p:spPr>
          <a:xfrm>
            <a:off x="366705" y="3940832"/>
            <a:ext cx="942887" cy="523220"/>
          </a:xfrm>
          <a:prstGeom prst="rect">
            <a:avLst/>
          </a:prstGeom>
        </p:spPr>
        <p:txBody>
          <a:bodyPr wrap="none">
            <a:spAutoFit/>
          </a:bodyPr>
          <a:lstStyle/>
          <a:p>
            <a:r>
              <a:rPr lang="en-NZ" sz="2800" b="1" dirty="0">
                <a:latin typeface="Source Sans Pro" panose="020B0503030403020204" pitchFamily="34" charset="0"/>
                <a:ea typeface="Source Sans Pro" panose="020B0503030403020204" pitchFamily="34" charset="0"/>
              </a:rPr>
              <a:t>47% </a:t>
            </a:r>
            <a:endParaRPr lang="en-NZ" sz="2800" b="1" dirty="0"/>
          </a:p>
        </p:txBody>
      </p:sp>
      <p:sp>
        <p:nvSpPr>
          <p:cNvPr id="28" name="Rectangle 27"/>
          <p:cNvSpPr/>
          <p:nvPr/>
        </p:nvSpPr>
        <p:spPr>
          <a:xfrm>
            <a:off x="405968" y="5161500"/>
            <a:ext cx="870751" cy="523220"/>
          </a:xfrm>
          <a:prstGeom prst="rect">
            <a:avLst/>
          </a:prstGeom>
        </p:spPr>
        <p:txBody>
          <a:bodyPr wrap="none">
            <a:spAutoFit/>
          </a:bodyPr>
          <a:lstStyle/>
          <a:p>
            <a:r>
              <a:rPr lang="en-NZ" sz="2800" b="1" dirty="0">
                <a:latin typeface="Source Sans Pro" panose="020B0503030403020204" pitchFamily="34" charset="0"/>
                <a:ea typeface="Source Sans Pro" panose="020B0503030403020204" pitchFamily="34" charset="0"/>
              </a:rPr>
              <a:t>30%</a:t>
            </a:r>
            <a:endParaRPr lang="en-NZ" sz="2800" b="1" dirty="0"/>
          </a:p>
        </p:txBody>
      </p:sp>
      <p:sp>
        <p:nvSpPr>
          <p:cNvPr id="35" name="Rectangle 34"/>
          <p:cNvSpPr/>
          <p:nvPr/>
        </p:nvSpPr>
        <p:spPr>
          <a:xfrm>
            <a:off x="1163634" y="2691749"/>
            <a:ext cx="764953" cy="646331"/>
          </a:xfrm>
          <a:prstGeom prst="rect">
            <a:avLst/>
          </a:prstGeom>
        </p:spPr>
        <p:txBody>
          <a:bodyPr wrap="none">
            <a:spAutoFit/>
          </a:bodyPr>
          <a:lstStyle/>
          <a:p>
            <a:r>
              <a:rPr lang="en-NZ" sz="3600" b="1" dirty="0">
                <a:latin typeface="Source Sans Pro" panose="020B0503030403020204" pitchFamily="34" charset="0"/>
                <a:ea typeface="Source Sans Pro" panose="020B0503030403020204" pitchFamily="34" charset="0"/>
              </a:rPr>
              <a:t>17 </a:t>
            </a:r>
            <a:endParaRPr lang="en-NZ" sz="3600" b="1" dirty="0"/>
          </a:p>
        </p:txBody>
      </p:sp>
      <p:grpSp>
        <p:nvGrpSpPr>
          <p:cNvPr id="39" name="Group 38"/>
          <p:cNvGrpSpPr/>
          <p:nvPr/>
        </p:nvGrpSpPr>
        <p:grpSpPr>
          <a:xfrm>
            <a:off x="5424982" y="1944228"/>
            <a:ext cx="1928461" cy="2863674"/>
            <a:chOff x="5969504" y="1613454"/>
            <a:chExt cx="1928461" cy="286367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793" y="1613454"/>
              <a:ext cx="907871" cy="907871"/>
            </a:xfrm>
            <a:prstGeom prst="rect">
              <a:avLst/>
            </a:prstGeom>
          </p:spPr>
        </p:pic>
        <p:sp>
          <p:nvSpPr>
            <p:cNvPr id="37" name="Rectangle 36"/>
            <p:cNvSpPr/>
            <p:nvPr/>
          </p:nvSpPr>
          <p:spPr>
            <a:xfrm>
              <a:off x="5969504" y="2138026"/>
              <a:ext cx="1928461" cy="2339102"/>
            </a:xfrm>
            <a:prstGeom prst="rect">
              <a:avLst/>
            </a:prstGeom>
          </p:spPr>
          <p:txBody>
            <a:bodyPr wrap="square">
              <a:spAutoFit/>
            </a:bodyPr>
            <a:lstStyle/>
            <a:p>
              <a:r>
                <a:rPr lang="en-NZ" dirty="0">
                  <a:latin typeface="Source Sans Pro" panose="020B0503030403020204" pitchFamily="34" charset="0"/>
                  <a:ea typeface="Source Sans Pro" panose="020B0503030403020204" pitchFamily="34" charset="0"/>
                </a:rPr>
                <a:t> </a:t>
              </a:r>
              <a:r>
                <a:rPr lang="en-NZ" dirty="0" smtClean="0">
                  <a:latin typeface="Source Sans Pro" panose="020B0503030403020204" pitchFamily="34" charset="0"/>
                  <a:ea typeface="Source Sans Pro" panose="020B0503030403020204" pitchFamily="34" charset="0"/>
                </a:rPr>
                <a:t>           10 years ago sequencing a persons cost </a:t>
              </a:r>
              <a:r>
                <a:rPr lang="en-NZ" sz="2800" b="1" dirty="0" smtClean="0">
                  <a:latin typeface="Source Sans Pro" panose="020B0503030403020204" pitchFamily="34" charset="0"/>
                  <a:ea typeface="Source Sans Pro" panose="020B0503030403020204" pitchFamily="34" charset="0"/>
                </a:rPr>
                <a:t>$10 million</a:t>
              </a:r>
              <a:endParaRPr lang="en-NZ" b="1" dirty="0" smtClean="0">
                <a:latin typeface="Source Sans Pro" panose="020B0503030403020204" pitchFamily="34" charset="0"/>
                <a:ea typeface="Source Sans Pro" panose="020B0503030403020204" pitchFamily="34" charset="0"/>
              </a:endParaRPr>
            </a:p>
            <a:p>
              <a:r>
                <a:rPr lang="en-NZ" dirty="0" smtClean="0">
                  <a:latin typeface="Source Sans Pro" panose="020B0503030403020204" pitchFamily="34" charset="0"/>
                  <a:ea typeface="Source Sans Pro" panose="020B0503030403020204" pitchFamily="34" charset="0"/>
                </a:rPr>
                <a:t>This year it is expected to cost </a:t>
              </a:r>
              <a:r>
                <a:rPr lang="en-NZ" sz="2800" b="1" dirty="0" smtClean="0">
                  <a:latin typeface="Source Sans Pro" panose="020B0503030403020204" pitchFamily="34" charset="0"/>
                  <a:ea typeface="Source Sans Pro" panose="020B0503030403020204" pitchFamily="34" charset="0"/>
                </a:rPr>
                <a:t>$100</a:t>
              </a:r>
              <a:endParaRPr lang="en-NZ" sz="2800" b="1" dirty="0"/>
            </a:p>
          </p:txBody>
        </p:sp>
      </p:grpSp>
      <p:sp>
        <p:nvSpPr>
          <p:cNvPr id="41" name="Rectangle 40"/>
          <p:cNvSpPr/>
          <p:nvPr/>
        </p:nvSpPr>
        <p:spPr>
          <a:xfrm>
            <a:off x="8120297" y="5684720"/>
            <a:ext cx="1019999" cy="1173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041948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Why is there a problem?</a:t>
            </a:r>
            <a:endParaRPr lang="en-NZ" dirty="0"/>
          </a:p>
        </p:txBody>
      </p:sp>
      <p:sp>
        <p:nvSpPr>
          <p:cNvPr id="5" name="Freeform 4"/>
          <p:cNvSpPr/>
          <p:nvPr/>
        </p:nvSpPr>
        <p:spPr>
          <a:xfrm>
            <a:off x="623946" y="2367051"/>
            <a:ext cx="7950200" cy="3467100"/>
          </a:xfrm>
          <a:custGeom>
            <a:avLst/>
            <a:gdLst>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0200" h="3467100">
                <a:moveTo>
                  <a:pt x="7950200" y="1206500"/>
                </a:moveTo>
                <a:cubicBezTo>
                  <a:pt x="4038600" y="1109133"/>
                  <a:pt x="2264833" y="213783"/>
                  <a:pt x="939800" y="12700"/>
                </a:cubicBezTo>
                <a:lnTo>
                  <a:pt x="0" y="0"/>
                </a:lnTo>
                <a:lnTo>
                  <a:pt x="0" y="3467100"/>
                </a:lnTo>
                <a:lnTo>
                  <a:pt x="939800" y="3467100"/>
                </a:lnTo>
                <a:cubicBezTo>
                  <a:pt x="2264833" y="3280833"/>
                  <a:pt x="4457700" y="2421467"/>
                  <a:pt x="7950200" y="2349500"/>
                </a:cubicBezTo>
                <a:lnTo>
                  <a:pt x="7950200" y="1206500"/>
                </a:lnTo>
                <a:close/>
              </a:path>
            </a:pathLst>
          </a:custGeom>
          <a:gradFill flip="none" rotWithShape="1">
            <a:gsLst>
              <a:gs pos="7000">
                <a:schemeClr val="bg1"/>
              </a:gs>
              <a:gs pos="50000">
                <a:srgbClr val="C0CFEE"/>
              </a:gs>
              <a:gs pos="9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625463" y="3697060"/>
            <a:ext cx="362256" cy="300974"/>
            <a:chOff x="7911947" y="3658703"/>
            <a:chExt cx="617915" cy="513384"/>
          </a:xfrm>
        </p:grpSpPr>
        <p:grpSp>
          <p:nvGrpSpPr>
            <p:cNvPr id="7" name="Group 6"/>
            <p:cNvGrpSpPr/>
            <p:nvPr/>
          </p:nvGrpSpPr>
          <p:grpSpPr>
            <a:xfrm rot="13051380" flipH="1">
              <a:off x="7911947" y="3658703"/>
              <a:ext cx="242764" cy="472008"/>
              <a:chOff x="7908926" y="4624388"/>
              <a:chExt cx="655638" cy="1274763"/>
            </a:xfrm>
          </p:grpSpPr>
          <p:sp>
            <p:nvSpPr>
              <p:cNvPr id="11" name="Freeform 85"/>
              <p:cNvSpPr>
                <a:spLocks/>
              </p:cNvSpPr>
              <p:nvPr/>
            </p:nvSpPr>
            <p:spPr bwMode="auto">
              <a:xfrm>
                <a:off x="7908926" y="4624388"/>
                <a:ext cx="655638" cy="1274763"/>
              </a:xfrm>
              <a:custGeom>
                <a:avLst/>
                <a:gdLst>
                  <a:gd name="T0" fmla="*/ 12 w 828"/>
                  <a:gd name="T1" fmla="*/ 1205 h 1606"/>
                  <a:gd name="T2" fmla="*/ 8 w 828"/>
                  <a:gd name="T3" fmla="*/ 1220 h 1606"/>
                  <a:gd name="T4" fmla="*/ 4 w 828"/>
                  <a:gd name="T5" fmla="*/ 1261 h 1606"/>
                  <a:gd name="T6" fmla="*/ 0 w 828"/>
                  <a:gd name="T7" fmla="*/ 1318 h 1606"/>
                  <a:gd name="T8" fmla="*/ 6 w 828"/>
                  <a:gd name="T9" fmla="*/ 1385 h 1606"/>
                  <a:gd name="T10" fmla="*/ 25 w 828"/>
                  <a:gd name="T11" fmla="*/ 1454 h 1606"/>
                  <a:gd name="T12" fmla="*/ 61 w 828"/>
                  <a:gd name="T13" fmla="*/ 1519 h 1606"/>
                  <a:gd name="T14" fmla="*/ 123 w 828"/>
                  <a:gd name="T15" fmla="*/ 1570 h 1606"/>
                  <a:gd name="T16" fmla="*/ 212 w 828"/>
                  <a:gd name="T17" fmla="*/ 1601 h 1606"/>
                  <a:gd name="T18" fmla="*/ 224 w 828"/>
                  <a:gd name="T19" fmla="*/ 1604 h 1606"/>
                  <a:gd name="T20" fmla="*/ 255 w 828"/>
                  <a:gd name="T21" fmla="*/ 1606 h 1606"/>
                  <a:gd name="T22" fmla="*/ 301 w 828"/>
                  <a:gd name="T23" fmla="*/ 1603 h 1606"/>
                  <a:gd name="T24" fmla="*/ 358 w 828"/>
                  <a:gd name="T25" fmla="*/ 1589 h 1606"/>
                  <a:gd name="T26" fmla="*/ 419 w 828"/>
                  <a:gd name="T27" fmla="*/ 1558 h 1606"/>
                  <a:gd name="T28" fmla="*/ 479 w 828"/>
                  <a:gd name="T29" fmla="*/ 1506 h 1606"/>
                  <a:gd name="T30" fmla="*/ 534 w 828"/>
                  <a:gd name="T31" fmla="*/ 1426 h 1606"/>
                  <a:gd name="T32" fmla="*/ 579 w 828"/>
                  <a:gd name="T33" fmla="*/ 1315 h 1606"/>
                  <a:gd name="T34" fmla="*/ 808 w 828"/>
                  <a:gd name="T35" fmla="*/ 380 h 1606"/>
                  <a:gd name="T36" fmla="*/ 815 w 828"/>
                  <a:gd name="T37" fmla="*/ 352 h 1606"/>
                  <a:gd name="T38" fmla="*/ 823 w 828"/>
                  <a:gd name="T39" fmla="*/ 305 h 1606"/>
                  <a:gd name="T40" fmla="*/ 828 w 828"/>
                  <a:gd name="T41" fmla="*/ 245 h 1606"/>
                  <a:gd name="T42" fmla="*/ 821 w 828"/>
                  <a:gd name="T43" fmla="*/ 179 h 1606"/>
                  <a:gd name="T44" fmla="*/ 799 w 828"/>
                  <a:gd name="T45" fmla="*/ 114 h 1606"/>
                  <a:gd name="T46" fmla="*/ 754 w 828"/>
                  <a:gd name="T47" fmla="*/ 57 h 1606"/>
                  <a:gd name="T48" fmla="*/ 682 w 828"/>
                  <a:gd name="T49" fmla="*/ 17 h 1606"/>
                  <a:gd name="T50" fmla="*/ 631 w 828"/>
                  <a:gd name="T51" fmla="*/ 3 h 1606"/>
                  <a:gd name="T52" fmla="*/ 609 w 828"/>
                  <a:gd name="T53" fmla="*/ 1 h 1606"/>
                  <a:gd name="T54" fmla="*/ 567 w 828"/>
                  <a:gd name="T55" fmla="*/ 0 h 1606"/>
                  <a:gd name="T56" fmla="*/ 514 w 828"/>
                  <a:gd name="T57" fmla="*/ 5 h 1606"/>
                  <a:gd name="T58" fmla="*/ 453 w 828"/>
                  <a:gd name="T59" fmla="*/ 26 h 1606"/>
                  <a:gd name="T60" fmla="*/ 390 w 828"/>
                  <a:gd name="T61" fmla="*/ 65 h 1606"/>
                  <a:gd name="T62" fmla="*/ 329 w 828"/>
                  <a:gd name="T63" fmla="*/ 130 h 1606"/>
                  <a:gd name="T64" fmla="*/ 276 w 828"/>
                  <a:gd name="T65" fmla="*/ 22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8" h="1606">
                    <a:moveTo>
                      <a:pt x="254" y="285"/>
                    </a:moveTo>
                    <a:lnTo>
                      <a:pt x="12" y="1205"/>
                    </a:lnTo>
                    <a:lnTo>
                      <a:pt x="11" y="1209"/>
                    </a:lnTo>
                    <a:lnTo>
                      <a:pt x="8" y="1220"/>
                    </a:lnTo>
                    <a:lnTo>
                      <a:pt x="6" y="1238"/>
                    </a:lnTo>
                    <a:lnTo>
                      <a:pt x="4" y="1261"/>
                    </a:lnTo>
                    <a:lnTo>
                      <a:pt x="2" y="1287"/>
                    </a:lnTo>
                    <a:lnTo>
                      <a:pt x="0" y="1318"/>
                    </a:lnTo>
                    <a:lnTo>
                      <a:pt x="2" y="1350"/>
                    </a:lnTo>
                    <a:lnTo>
                      <a:pt x="6" y="1385"/>
                    </a:lnTo>
                    <a:lnTo>
                      <a:pt x="13" y="1419"/>
                    </a:lnTo>
                    <a:lnTo>
                      <a:pt x="25" y="1454"/>
                    </a:lnTo>
                    <a:lnTo>
                      <a:pt x="41" y="1487"/>
                    </a:lnTo>
                    <a:lnTo>
                      <a:pt x="61" y="1519"/>
                    </a:lnTo>
                    <a:lnTo>
                      <a:pt x="89" y="1546"/>
                    </a:lnTo>
                    <a:lnTo>
                      <a:pt x="123" y="1570"/>
                    </a:lnTo>
                    <a:lnTo>
                      <a:pt x="164" y="1589"/>
                    </a:lnTo>
                    <a:lnTo>
                      <a:pt x="212" y="1601"/>
                    </a:lnTo>
                    <a:lnTo>
                      <a:pt x="216" y="1603"/>
                    </a:lnTo>
                    <a:lnTo>
                      <a:pt x="224" y="1604"/>
                    </a:lnTo>
                    <a:lnTo>
                      <a:pt x="238" y="1605"/>
                    </a:lnTo>
                    <a:lnTo>
                      <a:pt x="255" y="1606"/>
                    </a:lnTo>
                    <a:lnTo>
                      <a:pt x="277" y="1605"/>
                    </a:lnTo>
                    <a:lnTo>
                      <a:pt x="301" y="1603"/>
                    </a:lnTo>
                    <a:lnTo>
                      <a:pt x="329" y="1597"/>
                    </a:lnTo>
                    <a:lnTo>
                      <a:pt x="358" y="1589"/>
                    </a:lnTo>
                    <a:lnTo>
                      <a:pt x="388" y="1576"/>
                    </a:lnTo>
                    <a:lnTo>
                      <a:pt x="419" y="1558"/>
                    </a:lnTo>
                    <a:lnTo>
                      <a:pt x="449" y="1536"/>
                    </a:lnTo>
                    <a:lnTo>
                      <a:pt x="479" y="1506"/>
                    </a:lnTo>
                    <a:lnTo>
                      <a:pt x="507" y="1470"/>
                    </a:lnTo>
                    <a:lnTo>
                      <a:pt x="534" y="1426"/>
                    </a:lnTo>
                    <a:lnTo>
                      <a:pt x="558" y="1376"/>
                    </a:lnTo>
                    <a:lnTo>
                      <a:pt x="579" y="1315"/>
                    </a:lnTo>
                    <a:lnTo>
                      <a:pt x="807" y="383"/>
                    </a:lnTo>
                    <a:lnTo>
                      <a:pt x="808" y="380"/>
                    </a:lnTo>
                    <a:lnTo>
                      <a:pt x="812" y="369"/>
                    </a:lnTo>
                    <a:lnTo>
                      <a:pt x="815" y="352"/>
                    </a:lnTo>
                    <a:lnTo>
                      <a:pt x="820" y="331"/>
                    </a:lnTo>
                    <a:lnTo>
                      <a:pt x="823" y="305"/>
                    </a:lnTo>
                    <a:lnTo>
                      <a:pt x="827" y="276"/>
                    </a:lnTo>
                    <a:lnTo>
                      <a:pt x="828" y="245"/>
                    </a:lnTo>
                    <a:lnTo>
                      <a:pt x="827" y="213"/>
                    </a:lnTo>
                    <a:lnTo>
                      <a:pt x="821" y="179"/>
                    </a:lnTo>
                    <a:lnTo>
                      <a:pt x="813" y="146"/>
                    </a:lnTo>
                    <a:lnTo>
                      <a:pt x="799" y="114"/>
                    </a:lnTo>
                    <a:lnTo>
                      <a:pt x="779" y="85"/>
                    </a:lnTo>
                    <a:lnTo>
                      <a:pt x="754" y="57"/>
                    </a:lnTo>
                    <a:lnTo>
                      <a:pt x="723" y="34"/>
                    </a:lnTo>
                    <a:lnTo>
                      <a:pt x="682" y="17"/>
                    </a:lnTo>
                    <a:lnTo>
                      <a:pt x="634" y="4"/>
                    </a:lnTo>
                    <a:lnTo>
                      <a:pt x="631" y="3"/>
                    </a:lnTo>
                    <a:lnTo>
                      <a:pt x="623" y="2"/>
                    </a:lnTo>
                    <a:lnTo>
                      <a:pt x="609" y="1"/>
                    </a:lnTo>
                    <a:lnTo>
                      <a:pt x="590" y="0"/>
                    </a:lnTo>
                    <a:lnTo>
                      <a:pt x="567" y="0"/>
                    </a:lnTo>
                    <a:lnTo>
                      <a:pt x="542" y="1"/>
                    </a:lnTo>
                    <a:lnTo>
                      <a:pt x="514" y="5"/>
                    </a:lnTo>
                    <a:lnTo>
                      <a:pt x="484" y="14"/>
                    </a:lnTo>
                    <a:lnTo>
                      <a:pt x="453" y="26"/>
                    </a:lnTo>
                    <a:lnTo>
                      <a:pt x="422" y="43"/>
                    </a:lnTo>
                    <a:lnTo>
                      <a:pt x="390" y="65"/>
                    </a:lnTo>
                    <a:lnTo>
                      <a:pt x="359" y="94"/>
                    </a:lnTo>
                    <a:lnTo>
                      <a:pt x="329" y="130"/>
                    </a:lnTo>
                    <a:lnTo>
                      <a:pt x="301" y="174"/>
                    </a:lnTo>
                    <a:lnTo>
                      <a:pt x="276" y="224"/>
                    </a:lnTo>
                    <a:lnTo>
                      <a:pt x="254" y="285"/>
                    </a:lnTo>
                    <a:close/>
                  </a:path>
                </a:pathLst>
              </a:custGeom>
              <a:solidFill>
                <a:srgbClr val="201F5C"/>
              </a:solidFill>
              <a:ln w="9525">
                <a:solidFill>
                  <a:srgbClr val="201F5C"/>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1600">
                  <a:solidFill>
                    <a:srgbClr val="000000"/>
                  </a:solidFill>
                </a:endParaRPr>
              </a:p>
            </p:txBody>
          </p:sp>
          <p:sp>
            <p:nvSpPr>
              <p:cNvPr id="12" name="Freeform 86"/>
              <p:cNvSpPr>
                <a:spLocks/>
              </p:cNvSpPr>
              <p:nvPr/>
            </p:nvSpPr>
            <p:spPr bwMode="auto">
              <a:xfrm>
                <a:off x="7967663" y="5167313"/>
                <a:ext cx="444500" cy="666750"/>
              </a:xfrm>
              <a:custGeom>
                <a:avLst/>
                <a:gdLst>
                  <a:gd name="T0" fmla="*/ 175 w 560"/>
                  <a:gd name="T1" fmla="*/ 18 h 840"/>
                  <a:gd name="T2" fmla="*/ 178 w 560"/>
                  <a:gd name="T3" fmla="*/ 17 h 840"/>
                  <a:gd name="T4" fmla="*/ 187 w 560"/>
                  <a:gd name="T5" fmla="*/ 15 h 840"/>
                  <a:gd name="T6" fmla="*/ 199 w 560"/>
                  <a:gd name="T7" fmla="*/ 12 h 840"/>
                  <a:gd name="T8" fmla="*/ 217 w 560"/>
                  <a:gd name="T9" fmla="*/ 8 h 840"/>
                  <a:gd name="T10" fmla="*/ 238 w 560"/>
                  <a:gd name="T11" fmla="*/ 4 h 840"/>
                  <a:gd name="T12" fmla="*/ 262 w 560"/>
                  <a:gd name="T13" fmla="*/ 2 h 840"/>
                  <a:gd name="T14" fmla="*/ 289 w 560"/>
                  <a:gd name="T15" fmla="*/ 0 h 840"/>
                  <a:gd name="T16" fmla="*/ 318 w 560"/>
                  <a:gd name="T17" fmla="*/ 0 h 840"/>
                  <a:gd name="T18" fmla="*/ 348 w 560"/>
                  <a:gd name="T19" fmla="*/ 2 h 840"/>
                  <a:gd name="T20" fmla="*/ 380 w 560"/>
                  <a:gd name="T21" fmla="*/ 5 h 840"/>
                  <a:gd name="T22" fmla="*/ 413 w 560"/>
                  <a:gd name="T23" fmla="*/ 13 h 840"/>
                  <a:gd name="T24" fmla="*/ 444 w 560"/>
                  <a:gd name="T25" fmla="*/ 24 h 840"/>
                  <a:gd name="T26" fmla="*/ 475 w 560"/>
                  <a:gd name="T27" fmla="*/ 39 h 840"/>
                  <a:gd name="T28" fmla="*/ 506 w 560"/>
                  <a:gd name="T29" fmla="*/ 58 h 840"/>
                  <a:gd name="T30" fmla="*/ 534 w 560"/>
                  <a:gd name="T31" fmla="*/ 83 h 840"/>
                  <a:gd name="T32" fmla="*/ 560 w 560"/>
                  <a:gd name="T33" fmla="*/ 113 h 840"/>
                  <a:gd name="T34" fmla="*/ 424 w 560"/>
                  <a:gd name="T35" fmla="*/ 648 h 840"/>
                  <a:gd name="T36" fmla="*/ 423 w 560"/>
                  <a:gd name="T37" fmla="*/ 650 h 840"/>
                  <a:gd name="T38" fmla="*/ 422 w 560"/>
                  <a:gd name="T39" fmla="*/ 657 h 840"/>
                  <a:gd name="T40" fmla="*/ 418 w 560"/>
                  <a:gd name="T41" fmla="*/ 669 h 840"/>
                  <a:gd name="T42" fmla="*/ 413 w 560"/>
                  <a:gd name="T43" fmla="*/ 683 h 840"/>
                  <a:gd name="T44" fmla="*/ 406 w 560"/>
                  <a:gd name="T45" fmla="*/ 700 h 840"/>
                  <a:gd name="T46" fmla="*/ 396 w 560"/>
                  <a:gd name="T47" fmla="*/ 718 h 840"/>
                  <a:gd name="T48" fmla="*/ 385 w 560"/>
                  <a:gd name="T49" fmla="*/ 737 h 840"/>
                  <a:gd name="T50" fmla="*/ 371 w 560"/>
                  <a:gd name="T51" fmla="*/ 756 h 840"/>
                  <a:gd name="T52" fmla="*/ 355 w 560"/>
                  <a:gd name="T53" fmla="*/ 776 h 840"/>
                  <a:gd name="T54" fmla="*/ 335 w 560"/>
                  <a:gd name="T55" fmla="*/ 793 h 840"/>
                  <a:gd name="T56" fmla="*/ 314 w 560"/>
                  <a:gd name="T57" fmla="*/ 809 h 840"/>
                  <a:gd name="T58" fmla="*/ 288 w 560"/>
                  <a:gd name="T59" fmla="*/ 823 h 840"/>
                  <a:gd name="T60" fmla="*/ 259 w 560"/>
                  <a:gd name="T61" fmla="*/ 833 h 840"/>
                  <a:gd name="T62" fmla="*/ 227 w 560"/>
                  <a:gd name="T63" fmla="*/ 839 h 840"/>
                  <a:gd name="T64" fmla="*/ 191 w 560"/>
                  <a:gd name="T65" fmla="*/ 840 h 840"/>
                  <a:gd name="T66" fmla="*/ 152 w 560"/>
                  <a:gd name="T67" fmla="*/ 836 h 840"/>
                  <a:gd name="T68" fmla="*/ 150 w 560"/>
                  <a:gd name="T69" fmla="*/ 836 h 840"/>
                  <a:gd name="T70" fmla="*/ 144 w 560"/>
                  <a:gd name="T71" fmla="*/ 833 h 840"/>
                  <a:gd name="T72" fmla="*/ 135 w 560"/>
                  <a:gd name="T73" fmla="*/ 831 h 840"/>
                  <a:gd name="T74" fmla="*/ 122 w 560"/>
                  <a:gd name="T75" fmla="*/ 826 h 840"/>
                  <a:gd name="T76" fmla="*/ 108 w 560"/>
                  <a:gd name="T77" fmla="*/ 821 h 840"/>
                  <a:gd name="T78" fmla="*/ 93 w 560"/>
                  <a:gd name="T79" fmla="*/ 813 h 840"/>
                  <a:gd name="T80" fmla="*/ 77 w 560"/>
                  <a:gd name="T81" fmla="*/ 802 h 840"/>
                  <a:gd name="T82" fmla="*/ 61 w 560"/>
                  <a:gd name="T83" fmla="*/ 790 h 840"/>
                  <a:gd name="T84" fmla="*/ 46 w 560"/>
                  <a:gd name="T85" fmla="*/ 773 h 840"/>
                  <a:gd name="T86" fmla="*/ 31 w 560"/>
                  <a:gd name="T87" fmla="*/ 755 h 840"/>
                  <a:gd name="T88" fmla="*/ 19 w 560"/>
                  <a:gd name="T89" fmla="*/ 733 h 840"/>
                  <a:gd name="T90" fmla="*/ 9 w 560"/>
                  <a:gd name="T91" fmla="*/ 708 h 840"/>
                  <a:gd name="T92" fmla="*/ 2 w 560"/>
                  <a:gd name="T93" fmla="*/ 679 h 840"/>
                  <a:gd name="T94" fmla="*/ 0 w 560"/>
                  <a:gd name="T95" fmla="*/ 646 h 840"/>
                  <a:gd name="T96" fmla="*/ 1 w 560"/>
                  <a:gd name="T97" fmla="*/ 609 h 840"/>
                  <a:gd name="T98" fmla="*/ 8 w 560"/>
                  <a:gd name="T99" fmla="*/ 567 h 840"/>
                  <a:gd name="T100" fmla="*/ 175 w 560"/>
                  <a:gd name="T101" fmla="*/ 1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0" h="840">
                    <a:moveTo>
                      <a:pt x="175" y="18"/>
                    </a:moveTo>
                    <a:lnTo>
                      <a:pt x="178" y="17"/>
                    </a:lnTo>
                    <a:lnTo>
                      <a:pt x="187" y="15"/>
                    </a:lnTo>
                    <a:lnTo>
                      <a:pt x="199" y="12"/>
                    </a:lnTo>
                    <a:lnTo>
                      <a:pt x="217" y="8"/>
                    </a:lnTo>
                    <a:lnTo>
                      <a:pt x="238" y="4"/>
                    </a:lnTo>
                    <a:lnTo>
                      <a:pt x="262" y="2"/>
                    </a:lnTo>
                    <a:lnTo>
                      <a:pt x="289" y="0"/>
                    </a:lnTo>
                    <a:lnTo>
                      <a:pt x="318" y="0"/>
                    </a:lnTo>
                    <a:lnTo>
                      <a:pt x="348" y="2"/>
                    </a:lnTo>
                    <a:lnTo>
                      <a:pt x="380" y="5"/>
                    </a:lnTo>
                    <a:lnTo>
                      <a:pt x="413" y="13"/>
                    </a:lnTo>
                    <a:lnTo>
                      <a:pt x="444" y="24"/>
                    </a:lnTo>
                    <a:lnTo>
                      <a:pt x="475" y="39"/>
                    </a:lnTo>
                    <a:lnTo>
                      <a:pt x="506" y="58"/>
                    </a:lnTo>
                    <a:lnTo>
                      <a:pt x="534" y="83"/>
                    </a:lnTo>
                    <a:lnTo>
                      <a:pt x="560" y="113"/>
                    </a:lnTo>
                    <a:lnTo>
                      <a:pt x="424" y="648"/>
                    </a:lnTo>
                    <a:lnTo>
                      <a:pt x="423" y="650"/>
                    </a:lnTo>
                    <a:lnTo>
                      <a:pt x="422" y="657"/>
                    </a:lnTo>
                    <a:lnTo>
                      <a:pt x="418" y="669"/>
                    </a:lnTo>
                    <a:lnTo>
                      <a:pt x="413" y="683"/>
                    </a:lnTo>
                    <a:lnTo>
                      <a:pt x="406" y="700"/>
                    </a:lnTo>
                    <a:lnTo>
                      <a:pt x="396" y="718"/>
                    </a:lnTo>
                    <a:lnTo>
                      <a:pt x="385" y="737"/>
                    </a:lnTo>
                    <a:lnTo>
                      <a:pt x="371" y="756"/>
                    </a:lnTo>
                    <a:lnTo>
                      <a:pt x="355" y="776"/>
                    </a:lnTo>
                    <a:lnTo>
                      <a:pt x="335" y="793"/>
                    </a:lnTo>
                    <a:lnTo>
                      <a:pt x="314" y="809"/>
                    </a:lnTo>
                    <a:lnTo>
                      <a:pt x="288" y="823"/>
                    </a:lnTo>
                    <a:lnTo>
                      <a:pt x="259" y="833"/>
                    </a:lnTo>
                    <a:lnTo>
                      <a:pt x="227" y="839"/>
                    </a:lnTo>
                    <a:lnTo>
                      <a:pt x="191" y="840"/>
                    </a:lnTo>
                    <a:lnTo>
                      <a:pt x="152" y="836"/>
                    </a:lnTo>
                    <a:lnTo>
                      <a:pt x="150" y="836"/>
                    </a:lnTo>
                    <a:lnTo>
                      <a:pt x="144" y="833"/>
                    </a:lnTo>
                    <a:lnTo>
                      <a:pt x="135" y="831"/>
                    </a:lnTo>
                    <a:lnTo>
                      <a:pt x="122" y="826"/>
                    </a:lnTo>
                    <a:lnTo>
                      <a:pt x="108" y="821"/>
                    </a:lnTo>
                    <a:lnTo>
                      <a:pt x="93" y="813"/>
                    </a:lnTo>
                    <a:lnTo>
                      <a:pt x="77" y="802"/>
                    </a:lnTo>
                    <a:lnTo>
                      <a:pt x="61" y="790"/>
                    </a:lnTo>
                    <a:lnTo>
                      <a:pt x="46" y="773"/>
                    </a:lnTo>
                    <a:lnTo>
                      <a:pt x="31" y="755"/>
                    </a:lnTo>
                    <a:lnTo>
                      <a:pt x="19" y="733"/>
                    </a:lnTo>
                    <a:lnTo>
                      <a:pt x="9" y="708"/>
                    </a:lnTo>
                    <a:lnTo>
                      <a:pt x="2" y="679"/>
                    </a:lnTo>
                    <a:lnTo>
                      <a:pt x="0" y="646"/>
                    </a:lnTo>
                    <a:lnTo>
                      <a:pt x="1" y="609"/>
                    </a:lnTo>
                    <a:lnTo>
                      <a:pt x="8" y="567"/>
                    </a:lnTo>
                    <a:lnTo>
                      <a:pt x="175" y="18"/>
                    </a:lnTo>
                    <a:close/>
                  </a:path>
                </a:pathLst>
              </a:custGeom>
              <a:solidFill>
                <a:srgbClr val="F99E41"/>
              </a:solidFill>
              <a:ln w="9525">
                <a:solidFill>
                  <a:srgbClr val="F99E41"/>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1600">
                  <a:solidFill>
                    <a:srgbClr val="000000"/>
                  </a:solidFill>
                </a:endParaRPr>
              </a:p>
            </p:txBody>
          </p:sp>
        </p:grpSp>
        <p:grpSp>
          <p:nvGrpSpPr>
            <p:cNvPr id="8" name="Group 7"/>
            <p:cNvGrpSpPr/>
            <p:nvPr/>
          </p:nvGrpSpPr>
          <p:grpSpPr>
            <a:xfrm rot="8867684" flipV="1">
              <a:off x="8287098" y="3700079"/>
              <a:ext cx="242764" cy="472008"/>
              <a:chOff x="7908926" y="4624388"/>
              <a:chExt cx="655638" cy="1274763"/>
            </a:xfrm>
          </p:grpSpPr>
          <p:sp>
            <p:nvSpPr>
              <p:cNvPr id="9" name="Freeform 85"/>
              <p:cNvSpPr>
                <a:spLocks/>
              </p:cNvSpPr>
              <p:nvPr/>
            </p:nvSpPr>
            <p:spPr bwMode="auto">
              <a:xfrm>
                <a:off x="7908926" y="4624388"/>
                <a:ext cx="655638" cy="1274763"/>
              </a:xfrm>
              <a:custGeom>
                <a:avLst/>
                <a:gdLst>
                  <a:gd name="T0" fmla="*/ 12 w 828"/>
                  <a:gd name="T1" fmla="*/ 1205 h 1606"/>
                  <a:gd name="T2" fmla="*/ 8 w 828"/>
                  <a:gd name="T3" fmla="*/ 1220 h 1606"/>
                  <a:gd name="T4" fmla="*/ 4 w 828"/>
                  <a:gd name="T5" fmla="*/ 1261 h 1606"/>
                  <a:gd name="T6" fmla="*/ 0 w 828"/>
                  <a:gd name="T7" fmla="*/ 1318 h 1606"/>
                  <a:gd name="T8" fmla="*/ 6 w 828"/>
                  <a:gd name="T9" fmla="*/ 1385 h 1606"/>
                  <a:gd name="T10" fmla="*/ 25 w 828"/>
                  <a:gd name="T11" fmla="*/ 1454 h 1606"/>
                  <a:gd name="T12" fmla="*/ 61 w 828"/>
                  <a:gd name="T13" fmla="*/ 1519 h 1606"/>
                  <a:gd name="T14" fmla="*/ 123 w 828"/>
                  <a:gd name="T15" fmla="*/ 1570 h 1606"/>
                  <a:gd name="T16" fmla="*/ 212 w 828"/>
                  <a:gd name="T17" fmla="*/ 1601 h 1606"/>
                  <a:gd name="T18" fmla="*/ 224 w 828"/>
                  <a:gd name="T19" fmla="*/ 1604 h 1606"/>
                  <a:gd name="T20" fmla="*/ 255 w 828"/>
                  <a:gd name="T21" fmla="*/ 1606 h 1606"/>
                  <a:gd name="T22" fmla="*/ 301 w 828"/>
                  <a:gd name="T23" fmla="*/ 1603 h 1606"/>
                  <a:gd name="T24" fmla="*/ 358 w 828"/>
                  <a:gd name="T25" fmla="*/ 1589 h 1606"/>
                  <a:gd name="T26" fmla="*/ 419 w 828"/>
                  <a:gd name="T27" fmla="*/ 1558 h 1606"/>
                  <a:gd name="T28" fmla="*/ 479 w 828"/>
                  <a:gd name="T29" fmla="*/ 1506 h 1606"/>
                  <a:gd name="T30" fmla="*/ 534 w 828"/>
                  <a:gd name="T31" fmla="*/ 1426 h 1606"/>
                  <a:gd name="T32" fmla="*/ 579 w 828"/>
                  <a:gd name="T33" fmla="*/ 1315 h 1606"/>
                  <a:gd name="T34" fmla="*/ 808 w 828"/>
                  <a:gd name="T35" fmla="*/ 380 h 1606"/>
                  <a:gd name="T36" fmla="*/ 815 w 828"/>
                  <a:gd name="T37" fmla="*/ 352 h 1606"/>
                  <a:gd name="T38" fmla="*/ 823 w 828"/>
                  <a:gd name="T39" fmla="*/ 305 h 1606"/>
                  <a:gd name="T40" fmla="*/ 828 w 828"/>
                  <a:gd name="T41" fmla="*/ 245 h 1606"/>
                  <a:gd name="T42" fmla="*/ 821 w 828"/>
                  <a:gd name="T43" fmla="*/ 179 h 1606"/>
                  <a:gd name="T44" fmla="*/ 799 w 828"/>
                  <a:gd name="T45" fmla="*/ 114 h 1606"/>
                  <a:gd name="T46" fmla="*/ 754 w 828"/>
                  <a:gd name="T47" fmla="*/ 57 h 1606"/>
                  <a:gd name="T48" fmla="*/ 682 w 828"/>
                  <a:gd name="T49" fmla="*/ 17 h 1606"/>
                  <a:gd name="T50" fmla="*/ 631 w 828"/>
                  <a:gd name="T51" fmla="*/ 3 h 1606"/>
                  <a:gd name="T52" fmla="*/ 609 w 828"/>
                  <a:gd name="T53" fmla="*/ 1 h 1606"/>
                  <a:gd name="T54" fmla="*/ 567 w 828"/>
                  <a:gd name="T55" fmla="*/ 0 h 1606"/>
                  <a:gd name="T56" fmla="*/ 514 w 828"/>
                  <a:gd name="T57" fmla="*/ 5 h 1606"/>
                  <a:gd name="T58" fmla="*/ 453 w 828"/>
                  <a:gd name="T59" fmla="*/ 26 h 1606"/>
                  <a:gd name="T60" fmla="*/ 390 w 828"/>
                  <a:gd name="T61" fmla="*/ 65 h 1606"/>
                  <a:gd name="T62" fmla="*/ 329 w 828"/>
                  <a:gd name="T63" fmla="*/ 130 h 1606"/>
                  <a:gd name="T64" fmla="*/ 276 w 828"/>
                  <a:gd name="T65" fmla="*/ 22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8" h="1606">
                    <a:moveTo>
                      <a:pt x="254" y="285"/>
                    </a:moveTo>
                    <a:lnTo>
                      <a:pt x="12" y="1205"/>
                    </a:lnTo>
                    <a:lnTo>
                      <a:pt x="11" y="1209"/>
                    </a:lnTo>
                    <a:lnTo>
                      <a:pt x="8" y="1220"/>
                    </a:lnTo>
                    <a:lnTo>
                      <a:pt x="6" y="1238"/>
                    </a:lnTo>
                    <a:lnTo>
                      <a:pt x="4" y="1261"/>
                    </a:lnTo>
                    <a:lnTo>
                      <a:pt x="2" y="1287"/>
                    </a:lnTo>
                    <a:lnTo>
                      <a:pt x="0" y="1318"/>
                    </a:lnTo>
                    <a:lnTo>
                      <a:pt x="2" y="1350"/>
                    </a:lnTo>
                    <a:lnTo>
                      <a:pt x="6" y="1385"/>
                    </a:lnTo>
                    <a:lnTo>
                      <a:pt x="13" y="1419"/>
                    </a:lnTo>
                    <a:lnTo>
                      <a:pt x="25" y="1454"/>
                    </a:lnTo>
                    <a:lnTo>
                      <a:pt x="41" y="1487"/>
                    </a:lnTo>
                    <a:lnTo>
                      <a:pt x="61" y="1519"/>
                    </a:lnTo>
                    <a:lnTo>
                      <a:pt x="89" y="1546"/>
                    </a:lnTo>
                    <a:lnTo>
                      <a:pt x="123" y="1570"/>
                    </a:lnTo>
                    <a:lnTo>
                      <a:pt x="164" y="1589"/>
                    </a:lnTo>
                    <a:lnTo>
                      <a:pt x="212" y="1601"/>
                    </a:lnTo>
                    <a:lnTo>
                      <a:pt x="216" y="1603"/>
                    </a:lnTo>
                    <a:lnTo>
                      <a:pt x="224" y="1604"/>
                    </a:lnTo>
                    <a:lnTo>
                      <a:pt x="238" y="1605"/>
                    </a:lnTo>
                    <a:lnTo>
                      <a:pt x="255" y="1606"/>
                    </a:lnTo>
                    <a:lnTo>
                      <a:pt x="277" y="1605"/>
                    </a:lnTo>
                    <a:lnTo>
                      <a:pt x="301" y="1603"/>
                    </a:lnTo>
                    <a:lnTo>
                      <a:pt x="329" y="1597"/>
                    </a:lnTo>
                    <a:lnTo>
                      <a:pt x="358" y="1589"/>
                    </a:lnTo>
                    <a:lnTo>
                      <a:pt x="388" y="1576"/>
                    </a:lnTo>
                    <a:lnTo>
                      <a:pt x="419" y="1558"/>
                    </a:lnTo>
                    <a:lnTo>
                      <a:pt x="449" y="1536"/>
                    </a:lnTo>
                    <a:lnTo>
                      <a:pt x="479" y="1506"/>
                    </a:lnTo>
                    <a:lnTo>
                      <a:pt x="507" y="1470"/>
                    </a:lnTo>
                    <a:lnTo>
                      <a:pt x="534" y="1426"/>
                    </a:lnTo>
                    <a:lnTo>
                      <a:pt x="558" y="1376"/>
                    </a:lnTo>
                    <a:lnTo>
                      <a:pt x="579" y="1315"/>
                    </a:lnTo>
                    <a:lnTo>
                      <a:pt x="807" y="383"/>
                    </a:lnTo>
                    <a:lnTo>
                      <a:pt x="808" y="380"/>
                    </a:lnTo>
                    <a:lnTo>
                      <a:pt x="812" y="369"/>
                    </a:lnTo>
                    <a:lnTo>
                      <a:pt x="815" y="352"/>
                    </a:lnTo>
                    <a:lnTo>
                      <a:pt x="820" y="331"/>
                    </a:lnTo>
                    <a:lnTo>
                      <a:pt x="823" y="305"/>
                    </a:lnTo>
                    <a:lnTo>
                      <a:pt x="827" y="276"/>
                    </a:lnTo>
                    <a:lnTo>
                      <a:pt x="828" y="245"/>
                    </a:lnTo>
                    <a:lnTo>
                      <a:pt x="827" y="213"/>
                    </a:lnTo>
                    <a:lnTo>
                      <a:pt x="821" y="179"/>
                    </a:lnTo>
                    <a:lnTo>
                      <a:pt x="813" y="146"/>
                    </a:lnTo>
                    <a:lnTo>
                      <a:pt x="799" y="114"/>
                    </a:lnTo>
                    <a:lnTo>
                      <a:pt x="779" y="85"/>
                    </a:lnTo>
                    <a:lnTo>
                      <a:pt x="754" y="57"/>
                    </a:lnTo>
                    <a:lnTo>
                      <a:pt x="723" y="34"/>
                    </a:lnTo>
                    <a:lnTo>
                      <a:pt x="682" y="17"/>
                    </a:lnTo>
                    <a:lnTo>
                      <a:pt x="634" y="4"/>
                    </a:lnTo>
                    <a:lnTo>
                      <a:pt x="631" y="3"/>
                    </a:lnTo>
                    <a:lnTo>
                      <a:pt x="623" y="2"/>
                    </a:lnTo>
                    <a:lnTo>
                      <a:pt x="609" y="1"/>
                    </a:lnTo>
                    <a:lnTo>
                      <a:pt x="590" y="0"/>
                    </a:lnTo>
                    <a:lnTo>
                      <a:pt x="567" y="0"/>
                    </a:lnTo>
                    <a:lnTo>
                      <a:pt x="542" y="1"/>
                    </a:lnTo>
                    <a:lnTo>
                      <a:pt x="514" y="5"/>
                    </a:lnTo>
                    <a:lnTo>
                      <a:pt x="484" y="14"/>
                    </a:lnTo>
                    <a:lnTo>
                      <a:pt x="453" y="26"/>
                    </a:lnTo>
                    <a:lnTo>
                      <a:pt x="422" y="43"/>
                    </a:lnTo>
                    <a:lnTo>
                      <a:pt x="390" y="65"/>
                    </a:lnTo>
                    <a:lnTo>
                      <a:pt x="359" y="94"/>
                    </a:lnTo>
                    <a:lnTo>
                      <a:pt x="329" y="130"/>
                    </a:lnTo>
                    <a:lnTo>
                      <a:pt x="301" y="174"/>
                    </a:lnTo>
                    <a:lnTo>
                      <a:pt x="276" y="224"/>
                    </a:lnTo>
                    <a:lnTo>
                      <a:pt x="254" y="285"/>
                    </a:lnTo>
                    <a:close/>
                  </a:path>
                </a:pathLst>
              </a:custGeom>
              <a:solidFill>
                <a:srgbClr val="201F5C"/>
              </a:solidFill>
              <a:ln w="9525">
                <a:solidFill>
                  <a:srgbClr val="201F5C"/>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1600">
                  <a:solidFill>
                    <a:srgbClr val="000000"/>
                  </a:solidFill>
                </a:endParaRPr>
              </a:p>
            </p:txBody>
          </p:sp>
          <p:sp>
            <p:nvSpPr>
              <p:cNvPr id="10" name="Freeform 86"/>
              <p:cNvSpPr>
                <a:spLocks/>
              </p:cNvSpPr>
              <p:nvPr/>
            </p:nvSpPr>
            <p:spPr bwMode="auto">
              <a:xfrm>
                <a:off x="7967663" y="5167313"/>
                <a:ext cx="444500" cy="666750"/>
              </a:xfrm>
              <a:custGeom>
                <a:avLst/>
                <a:gdLst>
                  <a:gd name="T0" fmla="*/ 175 w 560"/>
                  <a:gd name="T1" fmla="*/ 18 h 840"/>
                  <a:gd name="T2" fmla="*/ 178 w 560"/>
                  <a:gd name="T3" fmla="*/ 17 h 840"/>
                  <a:gd name="T4" fmla="*/ 187 w 560"/>
                  <a:gd name="T5" fmla="*/ 15 h 840"/>
                  <a:gd name="T6" fmla="*/ 199 w 560"/>
                  <a:gd name="T7" fmla="*/ 12 h 840"/>
                  <a:gd name="T8" fmla="*/ 217 w 560"/>
                  <a:gd name="T9" fmla="*/ 8 h 840"/>
                  <a:gd name="T10" fmla="*/ 238 w 560"/>
                  <a:gd name="T11" fmla="*/ 4 h 840"/>
                  <a:gd name="T12" fmla="*/ 262 w 560"/>
                  <a:gd name="T13" fmla="*/ 2 h 840"/>
                  <a:gd name="T14" fmla="*/ 289 w 560"/>
                  <a:gd name="T15" fmla="*/ 0 h 840"/>
                  <a:gd name="T16" fmla="*/ 318 w 560"/>
                  <a:gd name="T17" fmla="*/ 0 h 840"/>
                  <a:gd name="T18" fmla="*/ 348 w 560"/>
                  <a:gd name="T19" fmla="*/ 2 h 840"/>
                  <a:gd name="T20" fmla="*/ 380 w 560"/>
                  <a:gd name="T21" fmla="*/ 5 h 840"/>
                  <a:gd name="T22" fmla="*/ 413 w 560"/>
                  <a:gd name="T23" fmla="*/ 13 h 840"/>
                  <a:gd name="T24" fmla="*/ 444 w 560"/>
                  <a:gd name="T25" fmla="*/ 24 h 840"/>
                  <a:gd name="T26" fmla="*/ 475 w 560"/>
                  <a:gd name="T27" fmla="*/ 39 h 840"/>
                  <a:gd name="T28" fmla="*/ 506 w 560"/>
                  <a:gd name="T29" fmla="*/ 58 h 840"/>
                  <a:gd name="T30" fmla="*/ 534 w 560"/>
                  <a:gd name="T31" fmla="*/ 83 h 840"/>
                  <a:gd name="T32" fmla="*/ 560 w 560"/>
                  <a:gd name="T33" fmla="*/ 113 h 840"/>
                  <a:gd name="T34" fmla="*/ 424 w 560"/>
                  <a:gd name="T35" fmla="*/ 648 h 840"/>
                  <a:gd name="T36" fmla="*/ 423 w 560"/>
                  <a:gd name="T37" fmla="*/ 650 h 840"/>
                  <a:gd name="T38" fmla="*/ 422 w 560"/>
                  <a:gd name="T39" fmla="*/ 657 h 840"/>
                  <a:gd name="T40" fmla="*/ 418 w 560"/>
                  <a:gd name="T41" fmla="*/ 669 h 840"/>
                  <a:gd name="T42" fmla="*/ 413 w 560"/>
                  <a:gd name="T43" fmla="*/ 683 h 840"/>
                  <a:gd name="T44" fmla="*/ 406 w 560"/>
                  <a:gd name="T45" fmla="*/ 700 h 840"/>
                  <a:gd name="T46" fmla="*/ 396 w 560"/>
                  <a:gd name="T47" fmla="*/ 718 h 840"/>
                  <a:gd name="T48" fmla="*/ 385 w 560"/>
                  <a:gd name="T49" fmla="*/ 737 h 840"/>
                  <a:gd name="T50" fmla="*/ 371 w 560"/>
                  <a:gd name="T51" fmla="*/ 756 h 840"/>
                  <a:gd name="T52" fmla="*/ 355 w 560"/>
                  <a:gd name="T53" fmla="*/ 776 h 840"/>
                  <a:gd name="T54" fmla="*/ 335 w 560"/>
                  <a:gd name="T55" fmla="*/ 793 h 840"/>
                  <a:gd name="T56" fmla="*/ 314 w 560"/>
                  <a:gd name="T57" fmla="*/ 809 h 840"/>
                  <a:gd name="T58" fmla="*/ 288 w 560"/>
                  <a:gd name="T59" fmla="*/ 823 h 840"/>
                  <a:gd name="T60" fmla="*/ 259 w 560"/>
                  <a:gd name="T61" fmla="*/ 833 h 840"/>
                  <a:gd name="T62" fmla="*/ 227 w 560"/>
                  <a:gd name="T63" fmla="*/ 839 h 840"/>
                  <a:gd name="T64" fmla="*/ 191 w 560"/>
                  <a:gd name="T65" fmla="*/ 840 h 840"/>
                  <a:gd name="T66" fmla="*/ 152 w 560"/>
                  <a:gd name="T67" fmla="*/ 836 h 840"/>
                  <a:gd name="T68" fmla="*/ 150 w 560"/>
                  <a:gd name="T69" fmla="*/ 836 h 840"/>
                  <a:gd name="T70" fmla="*/ 144 w 560"/>
                  <a:gd name="T71" fmla="*/ 833 h 840"/>
                  <a:gd name="T72" fmla="*/ 135 w 560"/>
                  <a:gd name="T73" fmla="*/ 831 h 840"/>
                  <a:gd name="T74" fmla="*/ 122 w 560"/>
                  <a:gd name="T75" fmla="*/ 826 h 840"/>
                  <a:gd name="T76" fmla="*/ 108 w 560"/>
                  <a:gd name="T77" fmla="*/ 821 h 840"/>
                  <a:gd name="T78" fmla="*/ 93 w 560"/>
                  <a:gd name="T79" fmla="*/ 813 h 840"/>
                  <a:gd name="T80" fmla="*/ 77 w 560"/>
                  <a:gd name="T81" fmla="*/ 802 h 840"/>
                  <a:gd name="T82" fmla="*/ 61 w 560"/>
                  <a:gd name="T83" fmla="*/ 790 h 840"/>
                  <a:gd name="T84" fmla="*/ 46 w 560"/>
                  <a:gd name="T85" fmla="*/ 773 h 840"/>
                  <a:gd name="T86" fmla="*/ 31 w 560"/>
                  <a:gd name="T87" fmla="*/ 755 h 840"/>
                  <a:gd name="T88" fmla="*/ 19 w 560"/>
                  <a:gd name="T89" fmla="*/ 733 h 840"/>
                  <a:gd name="T90" fmla="*/ 9 w 560"/>
                  <a:gd name="T91" fmla="*/ 708 h 840"/>
                  <a:gd name="T92" fmla="*/ 2 w 560"/>
                  <a:gd name="T93" fmla="*/ 679 h 840"/>
                  <a:gd name="T94" fmla="*/ 0 w 560"/>
                  <a:gd name="T95" fmla="*/ 646 h 840"/>
                  <a:gd name="T96" fmla="*/ 1 w 560"/>
                  <a:gd name="T97" fmla="*/ 609 h 840"/>
                  <a:gd name="T98" fmla="*/ 8 w 560"/>
                  <a:gd name="T99" fmla="*/ 567 h 840"/>
                  <a:gd name="T100" fmla="*/ 175 w 560"/>
                  <a:gd name="T101" fmla="*/ 1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0" h="840">
                    <a:moveTo>
                      <a:pt x="175" y="18"/>
                    </a:moveTo>
                    <a:lnTo>
                      <a:pt x="178" y="17"/>
                    </a:lnTo>
                    <a:lnTo>
                      <a:pt x="187" y="15"/>
                    </a:lnTo>
                    <a:lnTo>
                      <a:pt x="199" y="12"/>
                    </a:lnTo>
                    <a:lnTo>
                      <a:pt x="217" y="8"/>
                    </a:lnTo>
                    <a:lnTo>
                      <a:pt x="238" y="4"/>
                    </a:lnTo>
                    <a:lnTo>
                      <a:pt x="262" y="2"/>
                    </a:lnTo>
                    <a:lnTo>
                      <a:pt x="289" y="0"/>
                    </a:lnTo>
                    <a:lnTo>
                      <a:pt x="318" y="0"/>
                    </a:lnTo>
                    <a:lnTo>
                      <a:pt x="348" y="2"/>
                    </a:lnTo>
                    <a:lnTo>
                      <a:pt x="380" y="5"/>
                    </a:lnTo>
                    <a:lnTo>
                      <a:pt x="413" y="13"/>
                    </a:lnTo>
                    <a:lnTo>
                      <a:pt x="444" y="24"/>
                    </a:lnTo>
                    <a:lnTo>
                      <a:pt x="475" y="39"/>
                    </a:lnTo>
                    <a:lnTo>
                      <a:pt x="506" y="58"/>
                    </a:lnTo>
                    <a:lnTo>
                      <a:pt x="534" y="83"/>
                    </a:lnTo>
                    <a:lnTo>
                      <a:pt x="560" y="113"/>
                    </a:lnTo>
                    <a:lnTo>
                      <a:pt x="424" y="648"/>
                    </a:lnTo>
                    <a:lnTo>
                      <a:pt x="423" y="650"/>
                    </a:lnTo>
                    <a:lnTo>
                      <a:pt x="422" y="657"/>
                    </a:lnTo>
                    <a:lnTo>
                      <a:pt x="418" y="669"/>
                    </a:lnTo>
                    <a:lnTo>
                      <a:pt x="413" y="683"/>
                    </a:lnTo>
                    <a:lnTo>
                      <a:pt x="406" y="700"/>
                    </a:lnTo>
                    <a:lnTo>
                      <a:pt x="396" y="718"/>
                    </a:lnTo>
                    <a:lnTo>
                      <a:pt x="385" y="737"/>
                    </a:lnTo>
                    <a:lnTo>
                      <a:pt x="371" y="756"/>
                    </a:lnTo>
                    <a:lnTo>
                      <a:pt x="355" y="776"/>
                    </a:lnTo>
                    <a:lnTo>
                      <a:pt x="335" y="793"/>
                    </a:lnTo>
                    <a:lnTo>
                      <a:pt x="314" y="809"/>
                    </a:lnTo>
                    <a:lnTo>
                      <a:pt x="288" y="823"/>
                    </a:lnTo>
                    <a:lnTo>
                      <a:pt x="259" y="833"/>
                    </a:lnTo>
                    <a:lnTo>
                      <a:pt x="227" y="839"/>
                    </a:lnTo>
                    <a:lnTo>
                      <a:pt x="191" y="840"/>
                    </a:lnTo>
                    <a:lnTo>
                      <a:pt x="152" y="836"/>
                    </a:lnTo>
                    <a:lnTo>
                      <a:pt x="150" y="836"/>
                    </a:lnTo>
                    <a:lnTo>
                      <a:pt x="144" y="833"/>
                    </a:lnTo>
                    <a:lnTo>
                      <a:pt x="135" y="831"/>
                    </a:lnTo>
                    <a:lnTo>
                      <a:pt x="122" y="826"/>
                    </a:lnTo>
                    <a:lnTo>
                      <a:pt x="108" y="821"/>
                    </a:lnTo>
                    <a:lnTo>
                      <a:pt x="93" y="813"/>
                    </a:lnTo>
                    <a:lnTo>
                      <a:pt x="77" y="802"/>
                    </a:lnTo>
                    <a:lnTo>
                      <a:pt x="61" y="790"/>
                    </a:lnTo>
                    <a:lnTo>
                      <a:pt x="46" y="773"/>
                    </a:lnTo>
                    <a:lnTo>
                      <a:pt x="31" y="755"/>
                    </a:lnTo>
                    <a:lnTo>
                      <a:pt x="19" y="733"/>
                    </a:lnTo>
                    <a:lnTo>
                      <a:pt x="9" y="708"/>
                    </a:lnTo>
                    <a:lnTo>
                      <a:pt x="2" y="679"/>
                    </a:lnTo>
                    <a:lnTo>
                      <a:pt x="0" y="646"/>
                    </a:lnTo>
                    <a:lnTo>
                      <a:pt x="1" y="609"/>
                    </a:lnTo>
                    <a:lnTo>
                      <a:pt x="8" y="567"/>
                    </a:lnTo>
                    <a:lnTo>
                      <a:pt x="175" y="18"/>
                    </a:lnTo>
                    <a:close/>
                  </a:path>
                </a:pathLst>
              </a:cu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1600">
                  <a:solidFill>
                    <a:srgbClr val="000000"/>
                  </a:solidFill>
                </a:endParaRPr>
              </a:p>
            </p:txBody>
          </p:sp>
        </p:grpSp>
      </p:grpSp>
      <p:sp>
        <p:nvSpPr>
          <p:cNvPr id="13" name="Right Arrow 12"/>
          <p:cNvSpPr/>
          <p:nvPr/>
        </p:nvSpPr>
        <p:spPr>
          <a:xfrm>
            <a:off x="623946" y="1547254"/>
            <a:ext cx="7950200" cy="484632"/>
          </a:xfrm>
          <a:prstGeom prst="rightArrow">
            <a:avLst/>
          </a:prstGeom>
          <a:solidFill>
            <a:srgbClr val="2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742215" y="1651071"/>
            <a:ext cx="1331968" cy="276999"/>
          </a:xfrm>
          <a:prstGeom prst="rect">
            <a:avLst/>
          </a:prstGeom>
          <a:noFill/>
        </p:spPr>
        <p:txBody>
          <a:bodyPr wrap="none" rtlCol="0">
            <a:spAutoFit/>
          </a:bodyPr>
          <a:lstStyle/>
          <a:p>
            <a:r>
              <a:rPr lang="en-GB" sz="1200" dirty="0" smtClean="0">
                <a:solidFill>
                  <a:schemeClr val="bg1"/>
                </a:solidFill>
              </a:rPr>
              <a:t>Idea Development</a:t>
            </a:r>
            <a:endParaRPr lang="en-GB" sz="1200" dirty="0">
              <a:solidFill>
                <a:schemeClr val="bg1"/>
              </a:solidFill>
            </a:endParaRPr>
          </a:p>
        </p:txBody>
      </p:sp>
      <p:sp>
        <p:nvSpPr>
          <p:cNvPr id="15" name="TextBox 14"/>
          <p:cNvSpPr txBox="1"/>
          <p:nvPr/>
        </p:nvSpPr>
        <p:spPr>
          <a:xfrm>
            <a:off x="2456715" y="1651071"/>
            <a:ext cx="1579728" cy="276999"/>
          </a:xfrm>
          <a:prstGeom prst="rect">
            <a:avLst/>
          </a:prstGeom>
          <a:noFill/>
        </p:spPr>
        <p:txBody>
          <a:bodyPr wrap="none" rtlCol="0">
            <a:spAutoFit/>
          </a:bodyPr>
          <a:lstStyle/>
          <a:p>
            <a:r>
              <a:rPr lang="en-GB" sz="1200" dirty="0" smtClean="0">
                <a:solidFill>
                  <a:schemeClr val="bg1"/>
                </a:solidFill>
              </a:rPr>
              <a:t>Concept Development</a:t>
            </a:r>
            <a:endParaRPr lang="en-GB" sz="1200" dirty="0">
              <a:solidFill>
                <a:schemeClr val="bg1"/>
              </a:solidFill>
            </a:endParaRPr>
          </a:p>
        </p:txBody>
      </p:sp>
      <p:sp>
        <p:nvSpPr>
          <p:cNvPr id="16" name="TextBox 15"/>
          <p:cNvSpPr txBox="1"/>
          <p:nvPr/>
        </p:nvSpPr>
        <p:spPr>
          <a:xfrm>
            <a:off x="5693912" y="1651071"/>
            <a:ext cx="1347869" cy="276999"/>
          </a:xfrm>
          <a:prstGeom prst="rect">
            <a:avLst/>
          </a:prstGeom>
          <a:noFill/>
        </p:spPr>
        <p:txBody>
          <a:bodyPr wrap="none" rtlCol="0">
            <a:spAutoFit/>
          </a:bodyPr>
          <a:lstStyle/>
          <a:p>
            <a:r>
              <a:rPr lang="en-GB" sz="1200" dirty="0" smtClean="0">
                <a:solidFill>
                  <a:schemeClr val="bg1"/>
                </a:solidFill>
              </a:rPr>
              <a:t>Concept to Launch</a:t>
            </a:r>
            <a:endParaRPr lang="en-GB" sz="1200" dirty="0">
              <a:solidFill>
                <a:schemeClr val="bg1"/>
              </a:solidFill>
            </a:endParaRPr>
          </a:p>
        </p:txBody>
      </p:sp>
      <p:cxnSp>
        <p:nvCxnSpPr>
          <p:cNvPr id="17" name="Straight Connector 16"/>
          <p:cNvCxnSpPr/>
          <p:nvPr/>
        </p:nvCxnSpPr>
        <p:spPr>
          <a:xfrm>
            <a:off x="2278915" y="1666814"/>
            <a:ext cx="0" cy="428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23743" y="1666814"/>
            <a:ext cx="0" cy="428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51329" y="1893598"/>
            <a:ext cx="0" cy="40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61344" y="1893598"/>
            <a:ext cx="0" cy="40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98945" y="1893598"/>
            <a:ext cx="0" cy="40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36546" y="1893598"/>
            <a:ext cx="0" cy="4032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90997" y="1959092"/>
            <a:ext cx="628698" cy="276999"/>
          </a:xfrm>
          <a:prstGeom prst="rect">
            <a:avLst/>
          </a:prstGeom>
          <a:noFill/>
        </p:spPr>
        <p:txBody>
          <a:bodyPr wrap="none" rtlCol="0">
            <a:spAutoFit/>
          </a:bodyPr>
          <a:lstStyle/>
          <a:p>
            <a:r>
              <a:rPr lang="en-GB" sz="1200" dirty="0" smtClean="0">
                <a:solidFill>
                  <a:srgbClr val="201F5C"/>
                </a:solidFill>
              </a:rPr>
              <a:t>Launch</a:t>
            </a:r>
            <a:endParaRPr lang="en-GB" sz="1200" dirty="0">
              <a:solidFill>
                <a:srgbClr val="201F5C"/>
              </a:solidFill>
            </a:endParaRPr>
          </a:p>
        </p:txBody>
      </p:sp>
      <p:sp>
        <p:nvSpPr>
          <p:cNvPr id="24" name="TextBox 23"/>
          <p:cNvSpPr txBox="1"/>
          <p:nvPr/>
        </p:nvSpPr>
        <p:spPr>
          <a:xfrm>
            <a:off x="6286246" y="1959092"/>
            <a:ext cx="1132947" cy="276999"/>
          </a:xfrm>
          <a:prstGeom prst="rect">
            <a:avLst/>
          </a:prstGeom>
          <a:noFill/>
        </p:spPr>
        <p:txBody>
          <a:bodyPr wrap="square" rtlCol="0">
            <a:spAutoFit/>
          </a:bodyPr>
          <a:lstStyle/>
          <a:p>
            <a:pPr algn="ctr"/>
            <a:r>
              <a:rPr lang="en-GB" sz="1200" dirty="0" smtClean="0">
                <a:solidFill>
                  <a:srgbClr val="201F5C"/>
                </a:solidFill>
              </a:rPr>
              <a:t>Testing</a:t>
            </a:r>
            <a:endParaRPr lang="en-GB" sz="1200" dirty="0">
              <a:solidFill>
                <a:srgbClr val="201F5C"/>
              </a:solidFill>
            </a:endParaRPr>
          </a:p>
        </p:txBody>
      </p:sp>
      <p:sp>
        <p:nvSpPr>
          <p:cNvPr id="25" name="TextBox 24"/>
          <p:cNvSpPr txBox="1"/>
          <p:nvPr/>
        </p:nvSpPr>
        <p:spPr>
          <a:xfrm>
            <a:off x="5178698" y="1959092"/>
            <a:ext cx="1132947" cy="276999"/>
          </a:xfrm>
          <a:prstGeom prst="rect">
            <a:avLst/>
          </a:prstGeom>
          <a:noFill/>
        </p:spPr>
        <p:txBody>
          <a:bodyPr wrap="square" rtlCol="0">
            <a:spAutoFit/>
          </a:bodyPr>
          <a:lstStyle/>
          <a:p>
            <a:pPr algn="ctr"/>
            <a:r>
              <a:rPr lang="en-GB" sz="1200" dirty="0" smtClean="0">
                <a:solidFill>
                  <a:srgbClr val="201F5C"/>
                </a:solidFill>
              </a:rPr>
              <a:t>Development</a:t>
            </a:r>
            <a:endParaRPr lang="en-GB" sz="1200" dirty="0">
              <a:solidFill>
                <a:srgbClr val="201F5C"/>
              </a:solidFill>
            </a:endParaRPr>
          </a:p>
        </p:txBody>
      </p:sp>
      <p:sp>
        <p:nvSpPr>
          <p:cNvPr id="26" name="TextBox 25"/>
          <p:cNvSpPr txBox="1"/>
          <p:nvPr/>
        </p:nvSpPr>
        <p:spPr>
          <a:xfrm>
            <a:off x="4025738" y="1959092"/>
            <a:ext cx="1132947" cy="461665"/>
          </a:xfrm>
          <a:prstGeom prst="rect">
            <a:avLst/>
          </a:prstGeom>
          <a:noFill/>
        </p:spPr>
        <p:txBody>
          <a:bodyPr wrap="square" rtlCol="0">
            <a:spAutoFit/>
          </a:bodyPr>
          <a:lstStyle/>
          <a:p>
            <a:pPr algn="ctr"/>
            <a:r>
              <a:rPr lang="en-GB" sz="1200" dirty="0" smtClean="0">
                <a:solidFill>
                  <a:srgbClr val="201F5C"/>
                </a:solidFill>
              </a:rPr>
              <a:t>Validate </a:t>
            </a:r>
          </a:p>
          <a:p>
            <a:pPr algn="ctr"/>
            <a:r>
              <a:rPr lang="en-GB" sz="1200" dirty="0" smtClean="0">
                <a:solidFill>
                  <a:srgbClr val="201F5C"/>
                </a:solidFill>
              </a:rPr>
              <a:t>ideas</a:t>
            </a:r>
            <a:endParaRPr lang="en-GB" sz="1200" dirty="0">
              <a:solidFill>
                <a:srgbClr val="201F5C"/>
              </a:solidFill>
            </a:endParaRPr>
          </a:p>
        </p:txBody>
      </p:sp>
      <p:sp>
        <p:nvSpPr>
          <p:cNvPr id="27" name="TextBox 26"/>
          <p:cNvSpPr txBox="1"/>
          <p:nvPr/>
        </p:nvSpPr>
        <p:spPr>
          <a:xfrm>
            <a:off x="3151330" y="1959092"/>
            <a:ext cx="885114" cy="276999"/>
          </a:xfrm>
          <a:prstGeom prst="rect">
            <a:avLst/>
          </a:prstGeom>
          <a:noFill/>
        </p:spPr>
        <p:txBody>
          <a:bodyPr wrap="square" rtlCol="0">
            <a:spAutoFit/>
          </a:bodyPr>
          <a:lstStyle/>
          <a:p>
            <a:pPr algn="ctr"/>
            <a:r>
              <a:rPr lang="en-GB" sz="1200" dirty="0" smtClean="0">
                <a:solidFill>
                  <a:srgbClr val="201F5C"/>
                </a:solidFill>
              </a:rPr>
              <a:t>Scoping</a:t>
            </a:r>
            <a:endParaRPr lang="en-GB" sz="1200" dirty="0">
              <a:solidFill>
                <a:srgbClr val="201F5C"/>
              </a:solidFill>
            </a:endParaRPr>
          </a:p>
        </p:txBody>
      </p:sp>
      <p:sp>
        <p:nvSpPr>
          <p:cNvPr id="28" name="TextBox 27"/>
          <p:cNvSpPr txBox="1"/>
          <p:nvPr/>
        </p:nvSpPr>
        <p:spPr>
          <a:xfrm>
            <a:off x="2278914" y="1959092"/>
            <a:ext cx="872415" cy="276999"/>
          </a:xfrm>
          <a:prstGeom prst="rect">
            <a:avLst/>
          </a:prstGeom>
          <a:noFill/>
        </p:spPr>
        <p:txBody>
          <a:bodyPr wrap="square" rtlCol="0">
            <a:spAutoFit/>
          </a:bodyPr>
          <a:lstStyle/>
          <a:p>
            <a:pPr algn="ctr"/>
            <a:r>
              <a:rPr lang="en-GB" sz="1200" dirty="0" smtClean="0">
                <a:solidFill>
                  <a:srgbClr val="201F5C"/>
                </a:solidFill>
              </a:rPr>
              <a:t>Discovery</a:t>
            </a:r>
            <a:endParaRPr lang="en-GB" sz="1200" dirty="0">
              <a:solidFill>
                <a:srgbClr val="201F5C"/>
              </a:solidFill>
            </a:endParaRPr>
          </a:p>
        </p:txBody>
      </p:sp>
      <p:grpSp>
        <p:nvGrpSpPr>
          <p:cNvPr id="29" name="Group 55"/>
          <p:cNvGrpSpPr>
            <a:grpSpLocks/>
          </p:cNvGrpSpPr>
          <p:nvPr/>
        </p:nvGrpSpPr>
        <p:grpSpPr bwMode="auto">
          <a:xfrm>
            <a:off x="8069347" y="4029904"/>
            <a:ext cx="328671" cy="516639"/>
            <a:chOff x="5092293" y="1052736"/>
            <a:chExt cx="474865" cy="745726"/>
          </a:xfrm>
          <a:solidFill>
            <a:srgbClr val="1F3B71"/>
          </a:solidFill>
        </p:grpSpPr>
        <p:sp>
          <p:nvSpPr>
            <p:cNvPr id="30" name="Freeform 25"/>
            <p:cNvSpPr>
              <a:spLocks noEditPoints="1"/>
            </p:cNvSpPr>
            <p:nvPr/>
          </p:nvSpPr>
          <p:spPr bwMode="auto">
            <a:xfrm>
              <a:off x="5092293" y="1052736"/>
              <a:ext cx="474865" cy="745726"/>
            </a:xfrm>
            <a:custGeom>
              <a:avLst/>
              <a:gdLst>
                <a:gd name="T0" fmla="*/ 2147483647 w 277"/>
                <a:gd name="T1" fmla="*/ 2147483647 h 435"/>
                <a:gd name="T2" fmla="*/ 2147483647 w 277"/>
                <a:gd name="T3" fmla="*/ 2147483647 h 435"/>
                <a:gd name="T4" fmla="*/ 2147483647 w 277"/>
                <a:gd name="T5" fmla="*/ 0 h 435"/>
                <a:gd name="T6" fmla="*/ 2147483647 w 277"/>
                <a:gd name="T7" fmla="*/ 2147483647 h 435"/>
                <a:gd name="T8" fmla="*/ 2147483647 w 277"/>
                <a:gd name="T9" fmla="*/ 2147483647 h 435"/>
                <a:gd name="T10" fmla="*/ 0 w 277"/>
                <a:gd name="T11" fmla="*/ 2147483647 h 435"/>
                <a:gd name="T12" fmla="*/ 2147483647 w 277"/>
                <a:gd name="T13" fmla="*/ 2147483647 h 435"/>
                <a:gd name="T14" fmla="*/ 2147483647 w 277"/>
                <a:gd name="T15" fmla="*/ 2147483647 h 435"/>
                <a:gd name="T16" fmla="*/ 2147483647 w 277"/>
                <a:gd name="T17" fmla="*/ 2147483647 h 435"/>
                <a:gd name="T18" fmla="*/ 2147483647 w 277"/>
                <a:gd name="T19" fmla="*/ 2147483647 h 435"/>
                <a:gd name="T20" fmla="*/ 2147483647 w 277"/>
                <a:gd name="T21" fmla="*/ 2147483647 h 435"/>
                <a:gd name="T22" fmla="*/ 2147483647 w 277"/>
                <a:gd name="T23" fmla="*/ 2147483647 h 435"/>
                <a:gd name="T24" fmla="*/ 2147483647 w 277"/>
                <a:gd name="T25" fmla="*/ 2147483647 h 435"/>
                <a:gd name="T26" fmla="*/ 2147483647 w 277"/>
                <a:gd name="T27" fmla="*/ 2147483647 h 435"/>
                <a:gd name="T28" fmla="*/ 2147483647 w 277"/>
                <a:gd name="T29" fmla="*/ 2147483647 h 435"/>
                <a:gd name="T30" fmla="*/ 2147483647 w 277"/>
                <a:gd name="T31" fmla="*/ 2147483647 h 435"/>
                <a:gd name="T32" fmla="*/ 2147483647 w 277"/>
                <a:gd name="T33" fmla="*/ 2147483647 h 435"/>
                <a:gd name="T34" fmla="*/ 2147483647 w 277"/>
                <a:gd name="T35" fmla="*/ 2147483647 h 435"/>
                <a:gd name="T36" fmla="*/ 2147483647 w 277"/>
                <a:gd name="T37" fmla="*/ 2147483647 h 435"/>
                <a:gd name="T38" fmla="*/ 2147483647 w 277"/>
                <a:gd name="T39" fmla="*/ 2147483647 h 435"/>
                <a:gd name="T40" fmla="*/ 2147483647 w 277"/>
                <a:gd name="T41" fmla="*/ 2147483647 h 435"/>
                <a:gd name="T42" fmla="*/ 2147483647 w 277"/>
                <a:gd name="T43" fmla="*/ 2147483647 h 435"/>
                <a:gd name="T44" fmla="*/ 2147483647 w 277"/>
                <a:gd name="T45" fmla="*/ 2147483647 h 435"/>
                <a:gd name="T46" fmla="*/ 2147483647 w 277"/>
                <a:gd name="T47" fmla="*/ 2147483647 h 435"/>
                <a:gd name="T48" fmla="*/ 2147483647 w 277"/>
                <a:gd name="T49" fmla="*/ 2147483647 h 435"/>
                <a:gd name="T50" fmla="*/ 2147483647 w 277"/>
                <a:gd name="T51" fmla="*/ 2147483647 h 435"/>
                <a:gd name="T52" fmla="*/ 2147483647 w 277"/>
                <a:gd name="T53" fmla="*/ 2147483647 h 435"/>
                <a:gd name="T54" fmla="*/ 2147483647 w 277"/>
                <a:gd name="T55" fmla="*/ 2147483647 h 435"/>
                <a:gd name="T56" fmla="*/ 2147483647 w 277"/>
                <a:gd name="T57" fmla="*/ 2147483647 h 435"/>
                <a:gd name="T58" fmla="*/ 2147483647 w 277"/>
                <a:gd name="T59" fmla="*/ 2147483647 h 435"/>
                <a:gd name="T60" fmla="*/ 2147483647 w 277"/>
                <a:gd name="T61" fmla="*/ 2147483647 h 435"/>
                <a:gd name="T62" fmla="*/ 2147483647 w 277"/>
                <a:gd name="T63" fmla="*/ 2147483647 h 435"/>
                <a:gd name="T64" fmla="*/ 2147483647 w 277"/>
                <a:gd name="T65" fmla="*/ 2147483647 h 435"/>
                <a:gd name="T66" fmla="*/ 2147483647 w 277"/>
                <a:gd name="T67" fmla="*/ 2147483647 h 435"/>
                <a:gd name="T68" fmla="*/ 2147483647 w 277"/>
                <a:gd name="T69" fmla="*/ 2147483647 h 435"/>
                <a:gd name="T70" fmla="*/ 2147483647 w 277"/>
                <a:gd name="T71" fmla="*/ 2147483647 h 435"/>
                <a:gd name="T72" fmla="*/ 2147483647 w 277"/>
                <a:gd name="T73" fmla="*/ 2147483647 h 435"/>
                <a:gd name="T74" fmla="*/ 2147483647 w 277"/>
                <a:gd name="T75" fmla="*/ 2147483647 h 435"/>
                <a:gd name="T76" fmla="*/ 2147483647 w 277"/>
                <a:gd name="T77" fmla="*/ 2147483647 h 435"/>
                <a:gd name="T78" fmla="*/ 2147483647 w 277"/>
                <a:gd name="T79" fmla="*/ 2147483647 h 435"/>
                <a:gd name="T80" fmla="*/ 2147483647 w 277"/>
                <a:gd name="T81" fmla="*/ 2147483647 h 4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7" h="435">
                  <a:moveTo>
                    <a:pt x="277" y="394"/>
                  </a:moveTo>
                  <a:lnTo>
                    <a:pt x="277" y="41"/>
                  </a:lnTo>
                  <a:lnTo>
                    <a:pt x="274" y="26"/>
                  </a:lnTo>
                  <a:lnTo>
                    <a:pt x="266" y="11"/>
                  </a:lnTo>
                  <a:lnTo>
                    <a:pt x="251" y="2"/>
                  </a:lnTo>
                  <a:lnTo>
                    <a:pt x="235" y="0"/>
                  </a:lnTo>
                  <a:lnTo>
                    <a:pt x="42" y="0"/>
                  </a:lnTo>
                  <a:lnTo>
                    <a:pt x="26" y="2"/>
                  </a:lnTo>
                  <a:lnTo>
                    <a:pt x="13" y="11"/>
                  </a:lnTo>
                  <a:lnTo>
                    <a:pt x="3" y="26"/>
                  </a:lnTo>
                  <a:lnTo>
                    <a:pt x="0" y="41"/>
                  </a:lnTo>
                  <a:lnTo>
                    <a:pt x="0" y="394"/>
                  </a:lnTo>
                  <a:lnTo>
                    <a:pt x="3" y="409"/>
                  </a:lnTo>
                  <a:lnTo>
                    <a:pt x="13" y="424"/>
                  </a:lnTo>
                  <a:lnTo>
                    <a:pt x="26" y="432"/>
                  </a:lnTo>
                  <a:lnTo>
                    <a:pt x="42" y="435"/>
                  </a:lnTo>
                  <a:lnTo>
                    <a:pt x="235" y="435"/>
                  </a:lnTo>
                  <a:lnTo>
                    <a:pt x="251" y="432"/>
                  </a:lnTo>
                  <a:lnTo>
                    <a:pt x="266" y="424"/>
                  </a:lnTo>
                  <a:lnTo>
                    <a:pt x="274" y="409"/>
                  </a:lnTo>
                  <a:lnTo>
                    <a:pt x="277" y="394"/>
                  </a:lnTo>
                  <a:close/>
                  <a:moveTo>
                    <a:pt x="117" y="26"/>
                  </a:moveTo>
                  <a:lnTo>
                    <a:pt x="114" y="24"/>
                  </a:lnTo>
                  <a:lnTo>
                    <a:pt x="114" y="23"/>
                  </a:lnTo>
                  <a:lnTo>
                    <a:pt x="114" y="20"/>
                  </a:lnTo>
                  <a:lnTo>
                    <a:pt x="117" y="18"/>
                  </a:lnTo>
                  <a:lnTo>
                    <a:pt x="160" y="18"/>
                  </a:lnTo>
                  <a:lnTo>
                    <a:pt x="163" y="20"/>
                  </a:lnTo>
                  <a:lnTo>
                    <a:pt x="165" y="23"/>
                  </a:lnTo>
                  <a:lnTo>
                    <a:pt x="163" y="24"/>
                  </a:lnTo>
                  <a:lnTo>
                    <a:pt x="160" y="26"/>
                  </a:lnTo>
                  <a:lnTo>
                    <a:pt x="117" y="26"/>
                  </a:lnTo>
                  <a:close/>
                  <a:moveTo>
                    <a:pt x="250" y="352"/>
                  </a:moveTo>
                  <a:lnTo>
                    <a:pt x="250" y="297"/>
                  </a:lnTo>
                  <a:lnTo>
                    <a:pt x="250" y="249"/>
                  </a:lnTo>
                  <a:lnTo>
                    <a:pt x="250" y="204"/>
                  </a:lnTo>
                  <a:lnTo>
                    <a:pt x="250" y="57"/>
                  </a:lnTo>
                  <a:lnTo>
                    <a:pt x="248" y="50"/>
                  </a:lnTo>
                  <a:lnTo>
                    <a:pt x="246" y="46"/>
                  </a:lnTo>
                  <a:lnTo>
                    <a:pt x="241" y="40"/>
                  </a:lnTo>
                  <a:lnTo>
                    <a:pt x="235" y="37"/>
                  </a:lnTo>
                  <a:lnTo>
                    <a:pt x="230" y="37"/>
                  </a:lnTo>
                  <a:lnTo>
                    <a:pt x="48" y="37"/>
                  </a:lnTo>
                  <a:lnTo>
                    <a:pt x="42" y="37"/>
                  </a:lnTo>
                  <a:lnTo>
                    <a:pt x="36" y="40"/>
                  </a:lnTo>
                  <a:lnTo>
                    <a:pt x="32" y="46"/>
                  </a:lnTo>
                  <a:lnTo>
                    <a:pt x="29" y="50"/>
                  </a:lnTo>
                  <a:lnTo>
                    <a:pt x="28" y="57"/>
                  </a:lnTo>
                  <a:lnTo>
                    <a:pt x="28" y="112"/>
                  </a:lnTo>
                  <a:lnTo>
                    <a:pt x="28" y="160"/>
                  </a:lnTo>
                  <a:lnTo>
                    <a:pt x="28" y="249"/>
                  </a:lnTo>
                  <a:lnTo>
                    <a:pt x="28" y="297"/>
                  </a:lnTo>
                  <a:lnTo>
                    <a:pt x="28" y="352"/>
                  </a:lnTo>
                  <a:lnTo>
                    <a:pt x="29" y="359"/>
                  </a:lnTo>
                  <a:lnTo>
                    <a:pt x="32" y="365"/>
                  </a:lnTo>
                  <a:lnTo>
                    <a:pt x="36" y="369"/>
                  </a:lnTo>
                  <a:lnTo>
                    <a:pt x="42" y="372"/>
                  </a:lnTo>
                  <a:lnTo>
                    <a:pt x="48" y="372"/>
                  </a:lnTo>
                  <a:lnTo>
                    <a:pt x="230" y="372"/>
                  </a:lnTo>
                  <a:lnTo>
                    <a:pt x="235" y="372"/>
                  </a:lnTo>
                  <a:lnTo>
                    <a:pt x="241" y="369"/>
                  </a:lnTo>
                  <a:lnTo>
                    <a:pt x="246" y="365"/>
                  </a:lnTo>
                  <a:lnTo>
                    <a:pt x="248" y="359"/>
                  </a:lnTo>
                  <a:lnTo>
                    <a:pt x="250" y="352"/>
                  </a:lnTo>
                  <a:close/>
                  <a:moveTo>
                    <a:pt x="117" y="412"/>
                  </a:moveTo>
                  <a:lnTo>
                    <a:pt x="113" y="412"/>
                  </a:lnTo>
                  <a:lnTo>
                    <a:pt x="110" y="409"/>
                  </a:lnTo>
                  <a:lnTo>
                    <a:pt x="107" y="407"/>
                  </a:lnTo>
                  <a:lnTo>
                    <a:pt x="106" y="402"/>
                  </a:lnTo>
                  <a:lnTo>
                    <a:pt x="107" y="398"/>
                  </a:lnTo>
                  <a:lnTo>
                    <a:pt x="110" y="395"/>
                  </a:lnTo>
                  <a:lnTo>
                    <a:pt x="113" y="392"/>
                  </a:lnTo>
                  <a:lnTo>
                    <a:pt x="117" y="391"/>
                  </a:lnTo>
                  <a:lnTo>
                    <a:pt x="160" y="391"/>
                  </a:lnTo>
                  <a:lnTo>
                    <a:pt x="165" y="392"/>
                  </a:lnTo>
                  <a:lnTo>
                    <a:pt x="169" y="395"/>
                  </a:lnTo>
                  <a:lnTo>
                    <a:pt x="171" y="398"/>
                  </a:lnTo>
                  <a:lnTo>
                    <a:pt x="172" y="402"/>
                  </a:lnTo>
                  <a:lnTo>
                    <a:pt x="171" y="407"/>
                  </a:lnTo>
                  <a:lnTo>
                    <a:pt x="169" y="409"/>
                  </a:lnTo>
                  <a:lnTo>
                    <a:pt x="165" y="412"/>
                  </a:lnTo>
                  <a:lnTo>
                    <a:pt x="160" y="412"/>
                  </a:lnTo>
                  <a:lnTo>
                    <a:pt x="117" y="412"/>
                  </a:lnTo>
                  <a:close/>
                </a:path>
              </a:pathLst>
            </a:custGeom>
            <a:grpFill/>
            <a:ln w="0">
              <a:solidFill>
                <a:srgbClr val="1F3B71"/>
              </a:solidFill>
              <a:prstDash val="solid"/>
              <a:round/>
              <a:headEnd/>
              <a:tailEnd/>
            </a:ln>
            <a:extLst/>
          </p:spPr>
          <p:txBody>
            <a:bodyPr/>
            <a:lstStyle/>
            <a:p>
              <a:pPr eaLnBrk="0" fontAlgn="base" hangingPunct="0">
                <a:spcBef>
                  <a:spcPct val="0"/>
                </a:spcBef>
                <a:spcAft>
                  <a:spcPct val="0"/>
                </a:spcAft>
              </a:pPr>
              <a:endParaRPr lang="nb-NO" sz="1600">
                <a:solidFill>
                  <a:srgbClr val="646464"/>
                </a:solidFill>
              </a:endParaRPr>
            </a:p>
          </p:txBody>
        </p:sp>
        <p:sp>
          <p:nvSpPr>
            <p:cNvPr id="31" name="Freeform 26"/>
            <p:cNvSpPr>
              <a:spLocks/>
            </p:cNvSpPr>
            <p:nvPr/>
          </p:nvSpPr>
          <p:spPr bwMode="auto">
            <a:xfrm>
              <a:off x="5226009" y="1577315"/>
              <a:ext cx="207432" cy="39430"/>
            </a:xfrm>
            <a:custGeom>
              <a:avLst/>
              <a:gdLst>
                <a:gd name="T0" fmla="*/ 2147483647 w 121"/>
                <a:gd name="T1" fmla="*/ 2147483647 h 23"/>
                <a:gd name="T2" fmla="*/ 2147483647 w 121"/>
                <a:gd name="T3" fmla="*/ 2147483647 h 23"/>
                <a:gd name="T4" fmla="*/ 2147483647 w 121"/>
                <a:gd name="T5" fmla="*/ 2147483647 h 23"/>
                <a:gd name="T6" fmla="*/ 0 w 121"/>
                <a:gd name="T7" fmla="*/ 2147483647 h 23"/>
                <a:gd name="T8" fmla="*/ 0 w 121"/>
                <a:gd name="T9" fmla="*/ 2147483647 h 23"/>
                <a:gd name="T10" fmla="*/ 0 w 121"/>
                <a:gd name="T11" fmla="*/ 2147483647 h 23"/>
                <a:gd name="T12" fmla="*/ 2147483647 w 121"/>
                <a:gd name="T13" fmla="*/ 2147483647 h 23"/>
                <a:gd name="T14" fmla="*/ 2147483647 w 121"/>
                <a:gd name="T15" fmla="*/ 2147483647 h 23"/>
                <a:gd name="T16" fmla="*/ 2147483647 w 121"/>
                <a:gd name="T17" fmla="*/ 0 h 23"/>
                <a:gd name="T18" fmla="*/ 2147483647 w 121"/>
                <a:gd name="T19" fmla="*/ 0 h 23"/>
                <a:gd name="T20" fmla="*/ 2147483647 w 121"/>
                <a:gd name="T21" fmla="*/ 2147483647 h 23"/>
                <a:gd name="T22" fmla="*/ 2147483647 w 121"/>
                <a:gd name="T23" fmla="*/ 2147483647 h 23"/>
                <a:gd name="T24" fmla="*/ 2147483647 w 121"/>
                <a:gd name="T25" fmla="*/ 2147483647 h 23"/>
                <a:gd name="T26" fmla="*/ 2147483647 w 121"/>
                <a:gd name="T27" fmla="*/ 2147483647 h 23"/>
                <a:gd name="T28" fmla="*/ 2147483647 w 121"/>
                <a:gd name="T29" fmla="*/ 2147483647 h 23"/>
                <a:gd name="T30" fmla="*/ 2147483647 w 121"/>
                <a:gd name="T31" fmla="*/ 2147483647 h 23"/>
                <a:gd name="T32" fmla="*/ 2147483647 w 121"/>
                <a:gd name="T33" fmla="*/ 2147483647 h 23"/>
                <a:gd name="T34" fmla="*/ 2147483647 w 121"/>
                <a:gd name="T35" fmla="*/ 2147483647 h 23"/>
                <a:gd name="T36" fmla="*/ 2147483647 w 121"/>
                <a:gd name="T37" fmla="*/ 2147483647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1" h="23">
                  <a:moveTo>
                    <a:pt x="10" y="23"/>
                  </a:moveTo>
                  <a:lnTo>
                    <a:pt x="6" y="21"/>
                  </a:lnTo>
                  <a:lnTo>
                    <a:pt x="3" y="18"/>
                  </a:lnTo>
                  <a:lnTo>
                    <a:pt x="0" y="15"/>
                  </a:lnTo>
                  <a:lnTo>
                    <a:pt x="0" y="11"/>
                  </a:lnTo>
                  <a:lnTo>
                    <a:pt x="0" y="7"/>
                  </a:lnTo>
                  <a:lnTo>
                    <a:pt x="3" y="4"/>
                  </a:lnTo>
                  <a:lnTo>
                    <a:pt x="6" y="1"/>
                  </a:lnTo>
                  <a:lnTo>
                    <a:pt x="10" y="0"/>
                  </a:lnTo>
                  <a:lnTo>
                    <a:pt x="111" y="0"/>
                  </a:lnTo>
                  <a:lnTo>
                    <a:pt x="116" y="1"/>
                  </a:lnTo>
                  <a:lnTo>
                    <a:pt x="118" y="4"/>
                  </a:lnTo>
                  <a:lnTo>
                    <a:pt x="121" y="7"/>
                  </a:lnTo>
                  <a:lnTo>
                    <a:pt x="121" y="11"/>
                  </a:lnTo>
                  <a:lnTo>
                    <a:pt x="121" y="15"/>
                  </a:lnTo>
                  <a:lnTo>
                    <a:pt x="118" y="18"/>
                  </a:lnTo>
                  <a:lnTo>
                    <a:pt x="116" y="21"/>
                  </a:lnTo>
                  <a:lnTo>
                    <a:pt x="111" y="23"/>
                  </a:lnTo>
                  <a:lnTo>
                    <a:pt x="10" y="23"/>
                  </a:lnTo>
                  <a:close/>
                </a:path>
              </a:pathLst>
            </a:custGeom>
            <a:grpFill/>
            <a:ln w="0">
              <a:solidFill>
                <a:srgbClr val="1F3B71"/>
              </a:solidFill>
              <a:prstDash val="solid"/>
              <a:round/>
              <a:headEnd/>
              <a:tailEnd/>
            </a:ln>
            <a:extLst/>
          </p:spPr>
          <p:txBody>
            <a:bodyPr/>
            <a:lstStyle/>
            <a:p>
              <a:pPr eaLnBrk="0" fontAlgn="base" hangingPunct="0">
                <a:spcBef>
                  <a:spcPct val="0"/>
                </a:spcBef>
                <a:spcAft>
                  <a:spcPct val="0"/>
                </a:spcAft>
              </a:pPr>
              <a:endParaRPr lang="nb-NO" sz="1600">
                <a:solidFill>
                  <a:srgbClr val="646464"/>
                </a:solidFill>
              </a:endParaRPr>
            </a:p>
          </p:txBody>
        </p:sp>
        <p:sp>
          <p:nvSpPr>
            <p:cNvPr id="32" name="Freeform 27"/>
            <p:cNvSpPr>
              <a:spLocks noEditPoints="1"/>
            </p:cNvSpPr>
            <p:nvPr/>
          </p:nvSpPr>
          <p:spPr bwMode="auto">
            <a:xfrm>
              <a:off x="5196867" y="1215595"/>
              <a:ext cx="267432" cy="303434"/>
            </a:xfrm>
            <a:custGeom>
              <a:avLst/>
              <a:gdLst>
                <a:gd name="T0" fmla="*/ 2147483647 w 156"/>
                <a:gd name="T1" fmla="*/ 0 h 177"/>
                <a:gd name="T2" fmla="*/ 2147483647 w 156"/>
                <a:gd name="T3" fmla="*/ 2147483647 h 177"/>
                <a:gd name="T4" fmla="*/ 2147483647 w 156"/>
                <a:gd name="T5" fmla="*/ 2147483647 h 177"/>
                <a:gd name="T6" fmla="*/ 2147483647 w 156"/>
                <a:gd name="T7" fmla="*/ 2147483647 h 177"/>
                <a:gd name="T8" fmla="*/ 2147483647 w 156"/>
                <a:gd name="T9" fmla="*/ 2147483647 h 177"/>
                <a:gd name="T10" fmla="*/ 2147483647 w 156"/>
                <a:gd name="T11" fmla="*/ 2147483647 h 177"/>
                <a:gd name="T12" fmla="*/ 2147483647 w 156"/>
                <a:gd name="T13" fmla="*/ 2147483647 h 177"/>
                <a:gd name="T14" fmla="*/ 2147483647 w 156"/>
                <a:gd name="T15" fmla="*/ 2147483647 h 177"/>
                <a:gd name="T16" fmla="*/ 2147483647 w 156"/>
                <a:gd name="T17" fmla="*/ 2147483647 h 177"/>
                <a:gd name="T18" fmla="*/ 2147483647 w 156"/>
                <a:gd name="T19" fmla="*/ 2147483647 h 177"/>
                <a:gd name="T20" fmla="*/ 2147483647 w 156"/>
                <a:gd name="T21" fmla="*/ 2147483647 h 177"/>
                <a:gd name="T22" fmla="*/ 2147483647 w 156"/>
                <a:gd name="T23" fmla="*/ 2147483647 h 177"/>
                <a:gd name="T24" fmla="*/ 2147483647 w 156"/>
                <a:gd name="T25" fmla="*/ 2147483647 h 177"/>
                <a:gd name="T26" fmla="*/ 2147483647 w 156"/>
                <a:gd name="T27" fmla="*/ 2147483647 h 177"/>
                <a:gd name="T28" fmla="*/ 2147483647 w 156"/>
                <a:gd name="T29" fmla="*/ 2147483647 h 177"/>
                <a:gd name="T30" fmla="*/ 2147483647 w 156"/>
                <a:gd name="T31" fmla="*/ 2147483647 h 177"/>
                <a:gd name="T32" fmla="*/ 2147483647 w 156"/>
                <a:gd name="T33" fmla="*/ 0 h 177"/>
                <a:gd name="T34" fmla="*/ 2147483647 w 156"/>
                <a:gd name="T35" fmla="*/ 2147483647 h 177"/>
                <a:gd name="T36" fmla="*/ 2147483647 w 156"/>
                <a:gd name="T37" fmla="*/ 2147483647 h 177"/>
                <a:gd name="T38" fmla="*/ 2147483647 w 156"/>
                <a:gd name="T39" fmla="*/ 2147483647 h 177"/>
                <a:gd name="T40" fmla="*/ 2147483647 w 156"/>
                <a:gd name="T41" fmla="*/ 2147483647 h 177"/>
                <a:gd name="T42" fmla="*/ 2147483647 w 156"/>
                <a:gd name="T43" fmla="*/ 2147483647 h 177"/>
                <a:gd name="T44" fmla="*/ 2147483647 w 156"/>
                <a:gd name="T45" fmla="*/ 2147483647 h 177"/>
                <a:gd name="T46" fmla="*/ 2147483647 w 156"/>
                <a:gd name="T47" fmla="*/ 2147483647 h 177"/>
                <a:gd name="T48" fmla="*/ 2147483647 w 156"/>
                <a:gd name="T49" fmla="*/ 2147483647 h 177"/>
                <a:gd name="T50" fmla="*/ 2147483647 w 156"/>
                <a:gd name="T51" fmla="*/ 2147483647 h 177"/>
                <a:gd name="T52" fmla="*/ 2147483647 w 156"/>
                <a:gd name="T53" fmla="*/ 2147483647 h 177"/>
                <a:gd name="T54" fmla="*/ 2147483647 w 156"/>
                <a:gd name="T55" fmla="*/ 2147483647 h 177"/>
                <a:gd name="T56" fmla="*/ 2147483647 w 156"/>
                <a:gd name="T57" fmla="*/ 2147483647 h 177"/>
                <a:gd name="T58" fmla="*/ 2147483647 w 156"/>
                <a:gd name="T59" fmla="*/ 2147483647 h 177"/>
                <a:gd name="T60" fmla="*/ 2147483647 w 156"/>
                <a:gd name="T61" fmla="*/ 2147483647 h 177"/>
                <a:gd name="T62" fmla="*/ 2147483647 w 156"/>
                <a:gd name="T63" fmla="*/ 2147483647 h 177"/>
                <a:gd name="T64" fmla="*/ 2147483647 w 156"/>
                <a:gd name="T65" fmla="*/ 2147483647 h 177"/>
                <a:gd name="T66" fmla="*/ 2147483647 w 156"/>
                <a:gd name="T67" fmla="*/ 2147483647 h 177"/>
                <a:gd name="T68" fmla="*/ 2147483647 w 156"/>
                <a:gd name="T69" fmla="*/ 2147483647 h 177"/>
                <a:gd name="T70" fmla="*/ 2147483647 w 156"/>
                <a:gd name="T71" fmla="*/ 2147483647 h 177"/>
                <a:gd name="T72" fmla="*/ 2147483647 w 156"/>
                <a:gd name="T73" fmla="*/ 2147483647 h 177"/>
                <a:gd name="T74" fmla="*/ 2147483647 w 156"/>
                <a:gd name="T75" fmla="*/ 2147483647 h 177"/>
                <a:gd name="T76" fmla="*/ 2147483647 w 156"/>
                <a:gd name="T77" fmla="*/ 2147483647 h 177"/>
                <a:gd name="T78" fmla="*/ 2147483647 w 156"/>
                <a:gd name="T79" fmla="*/ 2147483647 h 177"/>
                <a:gd name="T80" fmla="*/ 2147483647 w 156"/>
                <a:gd name="T81" fmla="*/ 2147483647 h 177"/>
                <a:gd name="T82" fmla="*/ 2147483647 w 156"/>
                <a:gd name="T83" fmla="*/ 2147483647 h 177"/>
                <a:gd name="T84" fmla="*/ 2147483647 w 156"/>
                <a:gd name="T85" fmla="*/ 2147483647 h 177"/>
                <a:gd name="T86" fmla="*/ 2147483647 w 156"/>
                <a:gd name="T87" fmla="*/ 2147483647 h 177"/>
                <a:gd name="T88" fmla="*/ 2147483647 w 156"/>
                <a:gd name="T89" fmla="*/ 2147483647 h 177"/>
                <a:gd name="T90" fmla="*/ 2147483647 w 156"/>
                <a:gd name="T91" fmla="*/ 2147483647 h 177"/>
                <a:gd name="T92" fmla="*/ 2147483647 w 156"/>
                <a:gd name="T93" fmla="*/ 2147483647 h 177"/>
                <a:gd name="T94" fmla="*/ 0 w 156"/>
                <a:gd name="T95" fmla="*/ 2147483647 h 177"/>
                <a:gd name="T96" fmla="*/ 2147483647 w 156"/>
                <a:gd name="T97" fmla="*/ 2147483647 h 177"/>
                <a:gd name="T98" fmla="*/ 2147483647 w 156"/>
                <a:gd name="T99" fmla="*/ 2147483647 h 177"/>
                <a:gd name="T100" fmla="*/ 2147483647 w 156"/>
                <a:gd name="T101" fmla="*/ 2147483647 h 177"/>
                <a:gd name="T102" fmla="*/ 2147483647 w 156"/>
                <a:gd name="T103" fmla="*/ 2147483647 h 1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6" h="177">
                  <a:moveTo>
                    <a:pt x="78" y="0"/>
                  </a:moveTo>
                  <a:lnTo>
                    <a:pt x="62" y="4"/>
                  </a:lnTo>
                  <a:lnTo>
                    <a:pt x="52" y="14"/>
                  </a:lnTo>
                  <a:lnTo>
                    <a:pt x="47" y="29"/>
                  </a:lnTo>
                  <a:lnTo>
                    <a:pt x="49" y="40"/>
                  </a:lnTo>
                  <a:lnTo>
                    <a:pt x="53" y="53"/>
                  </a:lnTo>
                  <a:lnTo>
                    <a:pt x="59" y="66"/>
                  </a:lnTo>
                  <a:lnTo>
                    <a:pt x="68" y="75"/>
                  </a:lnTo>
                  <a:lnTo>
                    <a:pt x="78" y="79"/>
                  </a:lnTo>
                  <a:lnTo>
                    <a:pt x="88" y="75"/>
                  </a:lnTo>
                  <a:lnTo>
                    <a:pt x="97" y="66"/>
                  </a:lnTo>
                  <a:lnTo>
                    <a:pt x="102" y="53"/>
                  </a:lnTo>
                  <a:lnTo>
                    <a:pt x="107" y="40"/>
                  </a:lnTo>
                  <a:lnTo>
                    <a:pt x="108" y="29"/>
                  </a:lnTo>
                  <a:lnTo>
                    <a:pt x="104" y="14"/>
                  </a:lnTo>
                  <a:lnTo>
                    <a:pt x="94" y="4"/>
                  </a:lnTo>
                  <a:lnTo>
                    <a:pt x="78" y="0"/>
                  </a:lnTo>
                  <a:close/>
                  <a:moveTo>
                    <a:pt x="14" y="105"/>
                  </a:moveTo>
                  <a:lnTo>
                    <a:pt x="17" y="102"/>
                  </a:lnTo>
                  <a:lnTo>
                    <a:pt x="20" y="99"/>
                  </a:lnTo>
                  <a:lnTo>
                    <a:pt x="24" y="97"/>
                  </a:lnTo>
                  <a:lnTo>
                    <a:pt x="32" y="94"/>
                  </a:lnTo>
                  <a:lnTo>
                    <a:pt x="40" y="91"/>
                  </a:lnTo>
                  <a:lnTo>
                    <a:pt x="49" y="86"/>
                  </a:lnTo>
                  <a:lnTo>
                    <a:pt x="53" y="85"/>
                  </a:lnTo>
                  <a:lnTo>
                    <a:pt x="56" y="98"/>
                  </a:lnTo>
                  <a:lnTo>
                    <a:pt x="60" y="112"/>
                  </a:lnTo>
                  <a:lnTo>
                    <a:pt x="65" y="128"/>
                  </a:lnTo>
                  <a:lnTo>
                    <a:pt x="69" y="140"/>
                  </a:lnTo>
                  <a:lnTo>
                    <a:pt x="73" y="105"/>
                  </a:lnTo>
                  <a:lnTo>
                    <a:pt x="78" y="102"/>
                  </a:lnTo>
                  <a:lnTo>
                    <a:pt x="84" y="105"/>
                  </a:lnTo>
                  <a:lnTo>
                    <a:pt x="86" y="140"/>
                  </a:lnTo>
                  <a:lnTo>
                    <a:pt x="92" y="128"/>
                  </a:lnTo>
                  <a:lnTo>
                    <a:pt x="97" y="112"/>
                  </a:lnTo>
                  <a:lnTo>
                    <a:pt x="99" y="98"/>
                  </a:lnTo>
                  <a:lnTo>
                    <a:pt x="102" y="85"/>
                  </a:lnTo>
                  <a:lnTo>
                    <a:pt x="135" y="98"/>
                  </a:lnTo>
                  <a:lnTo>
                    <a:pt x="135" y="99"/>
                  </a:lnTo>
                  <a:lnTo>
                    <a:pt x="137" y="101"/>
                  </a:lnTo>
                  <a:lnTo>
                    <a:pt x="138" y="102"/>
                  </a:lnTo>
                  <a:lnTo>
                    <a:pt x="141" y="104"/>
                  </a:lnTo>
                  <a:lnTo>
                    <a:pt x="141" y="105"/>
                  </a:lnTo>
                  <a:lnTo>
                    <a:pt x="147" y="122"/>
                  </a:lnTo>
                  <a:lnTo>
                    <a:pt x="151" y="141"/>
                  </a:lnTo>
                  <a:lnTo>
                    <a:pt x="154" y="161"/>
                  </a:lnTo>
                  <a:lnTo>
                    <a:pt x="156" y="177"/>
                  </a:lnTo>
                  <a:lnTo>
                    <a:pt x="0" y="177"/>
                  </a:lnTo>
                  <a:lnTo>
                    <a:pt x="1" y="161"/>
                  </a:lnTo>
                  <a:lnTo>
                    <a:pt x="4" y="141"/>
                  </a:lnTo>
                  <a:lnTo>
                    <a:pt x="8" y="122"/>
                  </a:lnTo>
                  <a:lnTo>
                    <a:pt x="14" y="105"/>
                  </a:lnTo>
                  <a:close/>
                </a:path>
              </a:pathLst>
            </a:custGeom>
            <a:grpFill/>
            <a:ln w="0">
              <a:solidFill>
                <a:srgbClr val="1F3B71"/>
              </a:solidFill>
              <a:prstDash val="solid"/>
              <a:round/>
              <a:headEnd/>
              <a:tailEnd/>
            </a:ln>
            <a:extLst/>
          </p:spPr>
          <p:txBody>
            <a:bodyPr/>
            <a:lstStyle/>
            <a:p>
              <a:pPr eaLnBrk="0" fontAlgn="base" hangingPunct="0">
                <a:spcBef>
                  <a:spcPct val="0"/>
                </a:spcBef>
                <a:spcAft>
                  <a:spcPct val="0"/>
                </a:spcAft>
              </a:pPr>
              <a:endParaRPr lang="nb-NO" sz="1600">
                <a:solidFill>
                  <a:srgbClr val="646464"/>
                </a:solidFill>
              </a:endParaRPr>
            </a:p>
          </p:txBody>
        </p:sp>
      </p:grpSp>
      <p:grpSp>
        <p:nvGrpSpPr>
          <p:cNvPr id="33" name="Group 32"/>
          <p:cNvGrpSpPr/>
          <p:nvPr/>
        </p:nvGrpSpPr>
        <p:grpSpPr>
          <a:xfrm>
            <a:off x="7475844" y="4143348"/>
            <a:ext cx="527457" cy="338980"/>
            <a:chOff x="2114236" y="4476152"/>
            <a:chExt cx="595313" cy="382588"/>
          </a:xfrm>
          <a:solidFill>
            <a:srgbClr val="201F5C"/>
          </a:solidFill>
        </p:grpSpPr>
        <p:sp>
          <p:nvSpPr>
            <p:cNvPr id="34" name="Freeform 557"/>
            <p:cNvSpPr>
              <a:spLocks/>
            </p:cNvSpPr>
            <p:nvPr/>
          </p:nvSpPr>
          <p:spPr bwMode="auto">
            <a:xfrm>
              <a:off x="2669861" y="4655539"/>
              <a:ext cx="39688" cy="39688"/>
            </a:xfrm>
            <a:custGeom>
              <a:avLst/>
              <a:gdLst>
                <a:gd name="T0" fmla="*/ 25 w 25"/>
                <a:gd name="T1" fmla="*/ 12 h 25"/>
                <a:gd name="T2" fmla="*/ 25 w 25"/>
                <a:gd name="T3" fmla="*/ 12 h 25"/>
                <a:gd name="T4" fmla="*/ 25 w 25"/>
                <a:gd name="T5" fmla="*/ 18 h 25"/>
                <a:gd name="T6" fmla="*/ 22 w 25"/>
                <a:gd name="T7" fmla="*/ 22 h 25"/>
                <a:gd name="T8" fmla="*/ 18 w 25"/>
                <a:gd name="T9" fmla="*/ 25 h 25"/>
                <a:gd name="T10" fmla="*/ 13 w 25"/>
                <a:gd name="T11" fmla="*/ 25 h 25"/>
                <a:gd name="T12" fmla="*/ 13 w 25"/>
                <a:gd name="T13" fmla="*/ 25 h 25"/>
                <a:gd name="T14" fmla="*/ 9 w 25"/>
                <a:gd name="T15" fmla="*/ 25 h 25"/>
                <a:gd name="T16" fmla="*/ 5 w 25"/>
                <a:gd name="T17" fmla="*/ 22 h 25"/>
                <a:gd name="T18" fmla="*/ 2 w 25"/>
                <a:gd name="T19" fmla="*/ 18 h 25"/>
                <a:gd name="T20" fmla="*/ 0 w 25"/>
                <a:gd name="T21" fmla="*/ 12 h 25"/>
                <a:gd name="T22" fmla="*/ 0 w 25"/>
                <a:gd name="T23" fmla="*/ 12 h 25"/>
                <a:gd name="T24" fmla="*/ 2 w 25"/>
                <a:gd name="T25" fmla="*/ 8 h 25"/>
                <a:gd name="T26" fmla="*/ 5 w 25"/>
                <a:gd name="T27" fmla="*/ 4 h 25"/>
                <a:gd name="T28" fmla="*/ 9 w 25"/>
                <a:gd name="T29" fmla="*/ 1 h 25"/>
                <a:gd name="T30" fmla="*/ 13 w 25"/>
                <a:gd name="T31" fmla="*/ 0 h 25"/>
                <a:gd name="T32" fmla="*/ 13 w 25"/>
                <a:gd name="T33" fmla="*/ 0 h 25"/>
                <a:gd name="T34" fmla="*/ 18 w 25"/>
                <a:gd name="T35" fmla="*/ 1 h 25"/>
                <a:gd name="T36" fmla="*/ 22 w 25"/>
                <a:gd name="T37" fmla="*/ 4 h 25"/>
                <a:gd name="T38" fmla="*/ 25 w 25"/>
                <a:gd name="T39" fmla="*/ 8 h 25"/>
                <a:gd name="T40" fmla="*/ 25 w 25"/>
                <a:gd name="T41" fmla="*/ 12 h 25"/>
                <a:gd name="T42" fmla="*/ 25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2"/>
                  </a:moveTo>
                  <a:lnTo>
                    <a:pt x="25" y="12"/>
                  </a:lnTo>
                  <a:lnTo>
                    <a:pt x="25" y="18"/>
                  </a:lnTo>
                  <a:lnTo>
                    <a:pt x="22" y="22"/>
                  </a:lnTo>
                  <a:lnTo>
                    <a:pt x="18" y="25"/>
                  </a:lnTo>
                  <a:lnTo>
                    <a:pt x="13" y="25"/>
                  </a:lnTo>
                  <a:lnTo>
                    <a:pt x="13" y="25"/>
                  </a:lnTo>
                  <a:lnTo>
                    <a:pt x="9" y="25"/>
                  </a:lnTo>
                  <a:lnTo>
                    <a:pt x="5" y="22"/>
                  </a:lnTo>
                  <a:lnTo>
                    <a:pt x="2" y="18"/>
                  </a:lnTo>
                  <a:lnTo>
                    <a:pt x="0" y="12"/>
                  </a:lnTo>
                  <a:lnTo>
                    <a:pt x="0" y="12"/>
                  </a:lnTo>
                  <a:lnTo>
                    <a:pt x="2" y="8"/>
                  </a:lnTo>
                  <a:lnTo>
                    <a:pt x="5" y="4"/>
                  </a:lnTo>
                  <a:lnTo>
                    <a:pt x="9" y="1"/>
                  </a:lnTo>
                  <a:lnTo>
                    <a:pt x="13" y="0"/>
                  </a:lnTo>
                  <a:lnTo>
                    <a:pt x="13" y="0"/>
                  </a:lnTo>
                  <a:lnTo>
                    <a:pt x="18" y="1"/>
                  </a:lnTo>
                  <a:lnTo>
                    <a:pt x="22" y="4"/>
                  </a:lnTo>
                  <a:lnTo>
                    <a:pt x="25" y="8"/>
                  </a:lnTo>
                  <a:lnTo>
                    <a:pt x="25" y="12"/>
                  </a:lnTo>
                  <a:lnTo>
                    <a:pt x="25" y="12"/>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35" name="Freeform 558"/>
            <p:cNvSpPr>
              <a:spLocks/>
            </p:cNvSpPr>
            <p:nvPr/>
          </p:nvSpPr>
          <p:spPr bwMode="auto">
            <a:xfrm>
              <a:off x="2622236" y="4655539"/>
              <a:ext cx="39688" cy="39688"/>
            </a:xfrm>
            <a:custGeom>
              <a:avLst/>
              <a:gdLst>
                <a:gd name="T0" fmla="*/ 13 w 25"/>
                <a:gd name="T1" fmla="*/ 0 h 25"/>
                <a:gd name="T2" fmla="*/ 13 w 25"/>
                <a:gd name="T3" fmla="*/ 0 h 25"/>
                <a:gd name="T4" fmla="*/ 17 w 25"/>
                <a:gd name="T5" fmla="*/ 1 h 25"/>
                <a:gd name="T6" fmla="*/ 21 w 25"/>
                <a:gd name="T7" fmla="*/ 4 h 25"/>
                <a:gd name="T8" fmla="*/ 24 w 25"/>
                <a:gd name="T9" fmla="*/ 8 h 25"/>
                <a:gd name="T10" fmla="*/ 25 w 25"/>
                <a:gd name="T11" fmla="*/ 12 h 25"/>
                <a:gd name="T12" fmla="*/ 25 w 25"/>
                <a:gd name="T13" fmla="*/ 12 h 25"/>
                <a:gd name="T14" fmla="*/ 24 w 25"/>
                <a:gd name="T15" fmla="*/ 18 h 25"/>
                <a:gd name="T16" fmla="*/ 21 w 25"/>
                <a:gd name="T17" fmla="*/ 22 h 25"/>
                <a:gd name="T18" fmla="*/ 17 w 25"/>
                <a:gd name="T19" fmla="*/ 25 h 25"/>
                <a:gd name="T20" fmla="*/ 13 w 25"/>
                <a:gd name="T21" fmla="*/ 25 h 25"/>
                <a:gd name="T22" fmla="*/ 13 w 25"/>
                <a:gd name="T23" fmla="*/ 25 h 25"/>
                <a:gd name="T24" fmla="*/ 7 w 25"/>
                <a:gd name="T25" fmla="*/ 25 h 25"/>
                <a:gd name="T26" fmla="*/ 3 w 25"/>
                <a:gd name="T27" fmla="*/ 22 h 25"/>
                <a:gd name="T28" fmla="*/ 2 w 25"/>
                <a:gd name="T29" fmla="*/ 18 h 25"/>
                <a:gd name="T30" fmla="*/ 0 w 25"/>
                <a:gd name="T31" fmla="*/ 12 h 25"/>
                <a:gd name="T32" fmla="*/ 0 w 25"/>
                <a:gd name="T33" fmla="*/ 12 h 25"/>
                <a:gd name="T34" fmla="*/ 2 w 25"/>
                <a:gd name="T35" fmla="*/ 8 h 25"/>
                <a:gd name="T36" fmla="*/ 3 w 25"/>
                <a:gd name="T37" fmla="*/ 4 h 25"/>
                <a:gd name="T38" fmla="*/ 7 w 25"/>
                <a:gd name="T39" fmla="*/ 1 h 25"/>
                <a:gd name="T40" fmla="*/ 13 w 25"/>
                <a:gd name="T41" fmla="*/ 0 h 25"/>
                <a:gd name="T42" fmla="*/ 13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3" y="0"/>
                  </a:moveTo>
                  <a:lnTo>
                    <a:pt x="13" y="0"/>
                  </a:lnTo>
                  <a:lnTo>
                    <a:pt x="17" y="1"/>
                  </a:lnTo>
                  <a:lnTo>
                    <a:pt x="21" y="4"/>
                  </a:lnTo>
                  <a:lnTo>
                    <a:pt x="24" y="8"/>
                  </a:lnTo>
                  <a:lnTo>
                    <a:pt x="25" y="12"/>
                  </a:lnTo>
                  <a:lnTo>
                    <a:pt x="25" y="12"/>
                  </a:lnTo>
                  <a:lnTo>
                    <a:pt x="24" y="18"/>
                  </a:lnTo>
                  <a:lnTo>
                    <a:pt x="21" y="22"/>
                  </a:lnTo>
                  <a:lnTo>
                    <a:pt x="17" y="25"/>
                  </a:lnTo>
                  <a:lnTo>
                    <a:pt x="13" y="25"/>
                  </a:lnTo>
                  <a:lnTo>
                    <a:pt x="13" y="25"/>
                  </a:lnTo>
                  <a:lnTo>
                    <a:pt x="7" y="25"/>
                  </a:lnTo>
                  <a:lnTo>
                    <a:pt x="3" y="22"/>
                  </a:lnTo>
                  <a:lnTo>
                    <a:pt x="2" y="18"/>
                  </a:lnTo>
                  <a:lnTo>
                    <a:pt x="0" y="12"/>
                  </a:lnTo>
                  <a:lnTo>
                    <a:pt x="0" y="12"/>
                  </a:lnTo>
                  <a:lnTo>
                    <a:pt x="2" y="8"/>
                  </a:lnTo>
                  <a:lnTo>
                    <a:pt x="3" y="4"/>
                  </a:lnTo>
                  <a:lnTo>
                    <a:pt x="7" y="1"/>
                  </a:lnTo>
                  <a:lnTo>
                    <a:pt x="13" y="0"/>
                  </a:lnTo>
                  <a:lnTo>
                    <a:pt x="13"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36" name="Freeform 559"/>
            <p:cNvSpPr>
              <a:spLocks/>
            </p:cNvSpPr>
            <p:nvPr/>
          </p:nvSpPr>
          <p:spPr bwMode="auto">
            <a:xfrm>
              <a:off x="2234886" y="4717452"/>
              <a:ext cx="368300" cy="141288"/>
            </a:xfrm>
            <a:custGeom>
              <a:avLst/>
              <a:gdLst>
                <a:gd name="T0" fmla="*/ 11 w 232"/>
                <a:gd name="T1" fmla="*/ 0 h 89"/>
                <a:gd name="T2" fmla="*/ 13 w 232"/>
                <a:gd name="T3" fmla="*/ 9 h 89"/>
                <a:gd name="T4" fmla="*/ 17 w 232"/>
                <a:gd name="T5" fmla="*/ 19 h 89"/>
                <a:gd name="T6" fmla="*/ 28 w 232"/>
                <a:gd name="T7" fmla="*/ 37 h 89"/>
                <a:gd name="T8" fmla="*/ 35 w 232"/>
                <a:gd name="T9" fmla="*/ 45 h 89"/>
                <a:gd name="T10" fmla="*/ 52 w 232"/>
                <a:gd name="T11" fmla="*/ 57 h 89"/>
                <a:gd name="T12" fmla="*/ 70 w 232"/>
                <a:gd name="T13" fmla="*/ 68 h 89"/>
                <a:gd name="T14" fmla="*/ 79 w 232"/>
                <a:gd name="T15" fmla="*/ 72 h 89"/>
                <a:gd name="T16" fmla="*/ 99 w 232"/>
                <a:gd name="T17" fmla="*/ 77 h 89"/>
                <a:gd name="T18" fmla="*/ 110 w 232"/>
                <a:gd name="T19" fmla="*/ 78 h 89"/>
                <a:gd name="T20" fmla="*/ 130 w 232"/>
                <a:gd name="T21" fmla="*/ 78 h 89"/>
                <a:gd name="T22" fmla="*/ 151 w 232"/>
                <a:gd name="T23" fmla="*/ 72 h 89"/>
                <a:gd name="T24" fmla="*/ 160 w 232"/>
                <a:gd name="T25" fmla="*/ 68 h 89"/>
                <a:gd name="T26" fmla="*/ 178 w 232"/>
                <a:gd name="T27" fmla="*/ 59 h 89"/>
                <a:gd name="T28" fmla="*/ 186 w 232"/>
                <a:gd name="T29" fmla="*/ 52 h 89"/>
                <a:gd name="T30" fmla="*/ 200 w 232"/>
                <a:gd name="T31" fmla="*/ 37 h 89"/>
                <a:gd name="T32" fmla="*/ 213 w 232"/>
                <a:gd name="T33" fmla="*/ 20 h 89"/>
                <a:gd name="T34" fmla="*/ 217 w 232"/>
                <a:gd name="T35" fmla="*/ 9 h 89"/>
                <a:gd name="T36" fmla="*/ 232 w 232"/>
                <a:gd name="T37" fmla="*/ 0 h 89"/>
                <a:gd name="T38" fmla="*/ 228 w 232"/>
                <a:gd name="T39" fmla="*/ 12 h 89"/>
                <a:gd name="T40" fmla="*/ 221 w 232"/>
                <a:gd name="T41" fmla="*/ 24 h 89"/>
                <a:gd name="T42" fmla="*/ 208 w 232"/>
                <a:gd name="T43" fmla="*/ 44 h 89"/>
                <a:gd name="T44" fmla="*/ 193 w 232"/>
                <a:gd name="T45" fmla="*/ 60 h 89"/>
                <a:gd name="T46" fmla="*/ 184 w 232"/>
                <a:gd name="T47" fmla="*/ 67 h 89"/>
                <a:gd name="T48" fmla="*/ 164 w 232"/>
                <a:gd name="T49" fmla="*/ 78 h 89"/>
                <a:gd name="T50" fmla="*/ 153 w 232"/>
                <a:gd name="T51" fmla="*/ 82 h 89"/>
                <a:gd name="T52" fmla="*/ 131 w 232"/>
                <a:gd name="T53" fmla="*/ 88 h 89"/>
                <a:gd name="T54" fmla="*/ 110 w 232"/>
                <a:gd name="T55" fmla="*/ 89 h 89"/>
                <a:gd name="T56" fmla="*/ 97 w 232"/>
                <a:gd name="T57" fmla="*/ 88 h 89"/>
                <a:gd name="T58" fmla="*/ 75 w 232"/>
                <a:gd name="T59" fmla="*/ 82 h 89"/>
                <a:gd name="T60" fmla="*/ 66 w 232"/>
                <a:gd name="T61" fmla="*/ 78 h 89"/>
                <a:gd name="T62" fmla="*/ 45 w 232"/>
                <a:gd name="T63" fmla="*/ 67 h 89"/>
                <a:gd name="T64" fmla="*/ 28 w 232"/>
                <a:gd name="T65" fmla="*/ 52 h 89"/>
                <a:gd name="T66" fmla="*/ 20 w 232"/>
                <a:gd name="T67" fmla="*/ 44 h 89"/>
                <a:gd name="T68" fmla="*/ 8 w 232"/>
                <a:gd name="T69" fmla="*/ 24 h 89"/>
                <a:gd name="T70" fmla="*/ 4 w 232"/>
                <a:gd name="T71" fmla="*/ 13 h 89"/>
                <a:gd name="T72" fmla="*/ 0 w 232"/>
                <a:gd name="T7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89">
                  <a:moveTo>
                    <a:pt x="0" y="0"/>
                  </a:moveTo>
                  <a:lnTo>
                    <a:pt x="11" y="0"/>
                  </a:lnTo>
                  <a:lnTo>
                    <a:pt x="11" y="0"/>
                  </a:lnTo>
                  <a:lnTo>
                    <a:pt x="13" y="9"/>
                  </a:lnTo>
                  <a:lnTo>
                    <a:pt x="13" y="9"/>
                  </a:lnTo>
                  <a:lnTo>
                    <a:pt x="17" y="19"/>
                  </a:lnTo>
                  <a:lnTo>
                    <a:pt x="23" y="28"/>
                  </a:lnTo>
                  <a:lnTo>
                    <a:pt x="28" y="37"/>
                  </a:lnTo>
                  <a:lnTo>
                    <a:pt x="35" y="45"/>
                  </a:lnTo>
                  <a:lnTo>
                    <a:pt x="35" y="45"/>
                  </a:lnTo>
                  <a:lnTo>
                    <a:pt x="44" y="52"/>
                  </a:lnTo>
                  <a:lnTo>
                    <a:pt x="52" y="57"/>
                  </a:lnTo>
                  <a:lnTo>
                    <a:pt x="60" y="64"/>
                  </a:lnTo>
                  <a:lnTo>
                    <a:pt x="70" y="68"/>
                  </a:lnTo>
                  <a:lnTo>
                    <a:pt x="70" y="68"/>
                  </a:lnTo>
                  <a:lnTo>
                    <a:pt x="79" y="72"/>
                  </a:lnTo>
                  <a:lnTo>
                    <a:pt x="89" y="75"/>
                  </a:lnTo>
                  <a:lnTo>
                    <a:pt x="99" y="77"/>
                  </a:lnTo>
                  <a:lnTo>
                    <a:pt x="110" y="78"/>
                  </a:lnTo>
                  <a:lnTo>
                    <a:pt x="110" y="78"/>
                  </a:lnTo>
                  <a:lnTo>
                    <a:pt x="121" y="78"/>
                  </a:lnTo>
                  <a:lnTo>
                    <a:pt x="130" y="78"/>
                  </a:lnTo>
                  <a:lnTo>
                    <a:pt x="140" y="75"/>
                  </a:lnTo>
                  <a:lnTo>
                    <a:pt x="151" y="72"/>
                  </a:lnTo>
                  <a:lnTo>
                    <a:pt x="151" y="72"/>
                  </a:lnTo>
                  <a:lnTo>
                    <a:pt x="160" y="68"/>
                  </a:lnTo>
                  <a:lnTo>
                    <a:pt x="170" y="64"/>
                  </a:lnTo>
                  <a:lnTo>
                    <a:pt x="178" y="59"/>
                  </a:lnTo>
                  <a:lnTo>
                    <a:pt x="186" y="52"/>
                  </a:lnTo>
                  <a:lnTo>
                    <a:pt x="186" y="52"/>
                  </a:lnTo>
                  <a:lnTo>
                    <a:pt x="193" y="45"/>
                  </a:lnTo>
                  <a:lnTo>
                    <a:pt x="200" y="37"/>
                  </a:lnTo>
                  <a:lnTo>
                    <a:pt x="207" y="28"/>
                  </a:lnTo>
                  <a:lnTo>
                    <a:pt x="213" y="20"/>
                  </a:lnTo>
                  <a:lnTo>
                    <a:pt x="213" y="20"/>
                  </a:lnTo>
                  <a:lnTo>
                    <a:pt x="217" y="9"/>
                  </a:lnTo>
                  <a:lnTo>
                    <a:pt x="221" y="0"/>
                  </a:lnTo>
                  <a:lnTo>
                    <a:pt x="232" y="0"/>
                  </a:lnTo>
                  <a:lnTo>
                    <a:pt x="232" y="0"/>
                  </a:lnTo>
                  <a:lnTo>
                    <a:pt x="228" y="12"/>
                  </a:lnTo>
                  <a:lnTo>
                    <a:pt x="221" y="24"/>
                  </a:lnTo>
                  <a:lnTo>
                    <a:pt x="221" y="24"/>
                  </a:lnTo>
                  <a:lnTo>
                    <a:pt x="215" y="34"/>
                  </a:lnTo>
                  <a:lnTo>
                    <a:pt x="208" y="44"/>
                  </a:lnTo>
                  <a:lnTo>
                    <a:pt x="202" y="52"/>
                  </a:lnTo>
                  <a:lnTo>
                    <a:pt x="193" y="60"/>
                  </a:lnTo>
                  <a:lnTo>
                    <a:pt x="193" y="60"/>
                  </a:lnTo>
                  <a:lnTo>
                    <a:pt x="184" y="67"/>
                  </a:lnTo>
                  <a:lnTo>
                    <a:pt x="174" y="74"/>
                  </a:lnTo>
                  <a:lnTo>
                    <a:pt x="164" y="78"/>
                  </a:lnTo>
                  <a:lnTo>
                    <a:pt x="153" y="82"/>
                  </a:lnTo>
                  <a:lnTo>
                    <a:pt x="153" y="82"/>
                  </a:lnTo>
                  <a:lnTo>
                    <a:pt x="142" y="86"/>
                  </a:lnTo>
                  <a:lnTo>
                    <a:pt x="131" y="88"/>
                  </a:lnTo>
                  <a:lnTo>
                    <a:pt x="121" y="89"/>
                  </a:lnTo>
                  <a:lnTo>
                    <a:pt x="110" y="89"/>
                  </a:lnTo>
                  <a:lnTo>
                    <a:pt x="110" y="89"/>
                  </a:lnTo>
                  <a:lnTo>
                    <a:pt x="97" y="88"/>
                  </a:lnTo>
                  <a:lnTo>
                    <a:pt x="86" y="86"/>
                  </a:lnTo>
                  <a:lnTo>
                    <a:pt x="75" y="82"/>
                  </a:lnTo>
                  <a:lnTo>
                    <a:pt x="66" y="78"/>
                  </a:lnTo>
                  <a:lnTo>
                    <a:pt x="66" y="78"/>
                  </a:lnTo>
                  <a:lnTo>
                    <a:pt x="55" y="72"/>
                  </a:lnTo>
                  <a:lnTo>
                    <a:pt x="45" y="67"/>
                  </a:lnTo>
                  <a:lnTo>
                    <a:pt x="37" y="60"/>
                  </a:lnTo>
                  <a:lnTo>
                    <a:pt x="28" y="52"/>
                  </a:lnTo>
                  <a:lnTo>
                    <a:pt x="28" y="52"/>
                  </a:lnTo>
                  <a:lnTo>
                    <a:pt x="20" y="44"/>
                  </a:lnTo>
                  <a:lnTo>
                    <a:pt x="15" y="34"/>
                  </a:lnTo>
                  <a:lnTo>
                    <a:pt x="8" y="24"/>
                  </a:lnTo>
                  <a:lnTo>
                    <a:pt x="4" y="13"/>
                  </a:lnTo>
                  <a:lnTo>
                    <a:pt x="4" y="13"/>
                  </a:lnTo>
                  <a:lnTo>
                    <a:pt x="0" y="0"/>
                  </a:lnTo>
                  <a:lnTo>
                    <a:pt x="0"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37" name="Freeform 560"/>
            <p:cNvSpPr>
              <a:spLocks/>
            </p:cNvSpPr>
            <p:nvPr/>
          </p:nvSpPr>
          <p:spPr bwMode="auto">
            <a:xfrm>
              <a:off x="2573024" y="4655539"/>
              <a:ext cx="38100" cy="39688"/>
            </a:xfrm>
            <a:custGeom>
              <a:avLst/>
              <a:gdLst>
                <a:gd name="T0" fmla="*/ 12 w 24"/>
                <a:gd name="T1" fmla="*/ 0 h 25"/>
                <a:gd name="T2" fmla="*/ 12 w 24"/>
                <a:gd name="T3" fmla="*/ 0 h 25"/>
                <a:gd name="T4" fmla="*/ 16 w 24"/>
                <a:gd name="T5" fmla="*/ 1 h 25"/>
                <a:gd name="T6" fmla="*/ 20 w 24"/>
                <a:gd name="T7" fmla="*/ 4 h 25"/>
                <a:gd name="T8" fmla="*/ 23 w 24"/>
                <a:gd name="T9" fmla="*/ 8 h 25"/>
                <a:gd name="T10" fmla="*/ 24 w 24"/>
                <a:gd name="T11" fmla="*/ 12 h 25"/>
                <a:gd name="T12" fmla="*/ 24 w 24"/>
                <a:gd name="T13" fmla="*/ 12 h 25"/>
                <a:gd name="T14" fmla="*/ 23 w 24"/>
                <a:gd name="T15" fmla="*/ 18 h 25"/>
                <a:gd name="T16" fmla="*/ 20 w 24"/>
                <a:gd name="T17" fmla="*/ 22 h 25"/>
                <a:gd name="T18" fmla="*/ 16 w 24"/>
                <a:gd name="T19" fmla="*/ 25 h 25"/>
                <a:gd name="T20" fmla="*/ 12 w 24"/>
                <a:gd name="T21" fmla="*/ 25 h 25"/>
                <a:gd name="T22" fmla="*/ 12 w 24"/>
                <a:gd name="T23" fmla="*/ 25 h 25"/>
                <a:gd name="T24" fmla="*/ 6 w 24"/>
                <a:gd name="T25" fmla="*/ 25 h 25"/>
                <a:gd name="T26" fmla="*/ 4 w 24"/>
                <a:gd name="T27" fmla="*/ 22 h 25"/>
                <a:gd name="T28" fmla="*/ 1 w 24"/>
                <a:gd name="T29" fmla="*/ 18 h 25"/>
                <a:gd name="T30" fmla="*/ 0 w 24"/>
                <a:gd name="T31" fmla="*/ 12 h 25"/>
                <a:gd name="T32" fmla="*/ 0 w 24"/>
                <a:gd name="T33" fmla="*/ 12 h 25"/>
                <a:gd name="T34" fmla="*/ 1 w 24"/>
                <a:gd name="T35" fmla="*/ 8 h 25"/>
                <a:gd name="T36" fmla="*/ 4 w 24"/>
                <a:gd name="T37" fmla="*/ 4 h 25"/>
                <a:gd name="T38" fmla="*/ 6 w 24"/>
                <a:gd name="T39" fmla="*/ 1 h 25"/>
                <a:gd name="T40" fmla="*/ 12 w 24"/>
                <a:gd name="T41" fmla="*/ 0 h 25"/>
                <a:gd name="T42" fmla="*/ 12 w 2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2" y="0"/>
                  </a:moveTo>
                  <a:lnTo>
                    <a:pt x="12" y="0"/>
                  </a:lnTo>
                  <a:lnTo>
                    <a:pt x="16" y="1"/>
                  </a:lnTo>
                  <a:lnTo>
                    <a:pt x="20" y="4"/>
                  </a:lnTo>
                  <a:lnTo>
                    <a:pt x="23" y="8"/>
                  </a:lnTo>
                  <a:lnTo>
                    <a:pt x="24" y="12"/>
                  </a:lnTo>
                  <a:lnTo>
                    <a:pt x="24" y="12"/>
                  </a:lnTo>
                  <a:lnTo>
                    <a:pt x="23" y="18"/>
                  </a:lnTo>
                  <a:lnTo>
                    <a:pt x="20" y="22"/>
                  </a:lnTo>
                  <a:lnTo>
                    <a:pt x="16" y="25"/>
                  </a:lnTo>
                  <a:lnTo>
                    <a:pt x="12" y="25"/>
                  </a:lnTo>
                  <a:lnTo>
                    <a:pt x="12" y="25"/>
                  </a:lnTo>
                  <a:lnTo>
                    <a:pt x="6" y="25"/>
                  </a:lnTo>
                  <a:lnTo>
                    <a:pt x="4" y="22"/>
                  </a:lnTo>
                  <a:lnTo>
                    <a:pt x="1" y="18"/>
                  </a:lnTo>
                  <a:lnTo>
                    <a:pt x="0" y="12"/>
                  </a:lnTo>
                  <a:lnTo>
                    <a:pt x="0" y="12"/>
                  </a:lnTo>
                  <a:lnTo>
                    <a:pt x="1" y="8"/>
                  </a:lnTo>
                  <a:lnTo>
                    <a:pt x="4" y="4"/>
                  </a:lnTo>
                  <a:lnTo>
                    <a:pt x="6"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38" name="Freeform 561"/>
            <p:cNvSpPr>
              <a:spLocks/>
            </p:cNvSpPr>
            <p:nvPr/>
          </p:nvSpPr>
          <p:spPr bwMode="auto">
            <a:xfrm>
              <a:off x="2522224" y="4655539"/>
              <a:ext cx="39688" cy="39688"/>
            </a:xfrm>
            <a:custGeom>
              <a:avLst/>
              <a:gdLst>
                <a:gd name="T0" fmla="*/ 12 w 25"/>
                <a:gd name="T1" fmla="*/ 0 h 25"/>
                <a:gd name="T2" fmla="*/ 12 w 25"/>
                <a:gd name="T3" fmla="*/ 0 h 25"/>
                <a:gd name="T4" fmla="*/ 18 w 25"/>
                <a:gd name="T5" fmla="*/ 1 h 25"/>
                <a:gd name="T6" fmla="*/ 22 w 25"/>
                <a:gd name="T7" fmla="*/ 4 h 25"/>
                <a:gd name="T8" fmla="*/ 25 w 25"/>
                <a:gd name="T9" fmla="*/ 8 h 25"/>
                <a:gd name="T10" fmla="*/ 25 w 25"/>
                <a:gd name="T11" fmla="*/ 12 h 25"/>
                <a:gd name="T12" fmla="*/ 25 w 25"/>
                <a:gd name="T13" fmla="*/ 12 h 25"/>
                <a:gd name="T14" fmla="*/ 25 w 25"/>
                <a:gd name="T15" fmla="*/ 18 h 25"/>
                <a:gd name="T16" fmla="*/ 22 w 25"/>
                <a:gd name="T17" fmla="*/ 22 h 25"/>
                <a:gd name="T18" fmla="*/ 18 w 25"/>
                <a:gd name="T19" fmla="*/ 25 h 25"/>
                <a:gd name="T20" fmla="*/ 12 w 25"/>
                <a:gd name="T21" fmla="*/ 25 h 25"/>
                <a:gd name="T22" fmla="*/ 12 w 25"/>
                <a:gd name="T23" fmla="*/ 25 h 25"/>
                <a:gd name="T24" fmla="*/ 8 w 25"/>
                <a:gd name="T25" fmla="*/ 25 h 25"/>
                <a:gd name="T26" fmla="*/ 4 w 25"/>
                <a:gd name="T27" fmla="*/ 22 h 25"/>
                <a:gd name="T28" fmla="*/ 1 w 25"/>
                <a:gd name="T29" fmla="*/ 18 h 25"/>
                <a:gd name="T30" fmla="*/ 0 w 25"/>
                <a:gd name="T31" fmla="*/ 12 h 25"/>
                <a:gd name="T32" fmla="*/ 0 w 25"/>
                <a:gd name="T33" fmla="*/ 12 h 25"/>
                <a:gd name="T34" fmla="*/ 1 w 25"/>
                <a:gd name="T35" fmla="*/ 8 h 25"/>
                <a:gd name="T36" fmla="*/ 4 w 25"/>
                <a:gd name="T37" fmla="*/ 4 h 25"/>
                <a:gd name="T38" fmla="*/ 8 w 25"/>
                <a:gd name="T39" fmla="*/ 1 h 25"/>
                <a:gd name="T40" fmla="*/ 12 w 25"/>
                <a:gd name="T41" fmla="*/ 0 h 25"/>
                <a:gd name="T42" fmla="*/ 12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2" y="0"/>
                  </a:moveTo>
                  <a:lnTo>
                    <a:pt x="12" y="0"/>
                  </a:lnTo>
                  <a:lnTo>
                    <a:pt x="18" y="1"/>
                  </a:lnTo>
                  <a:lnTo>
                    <a:pt x="22" y="4"/>
                  </a:lnTo>
                  <a:lnTo>
                    <a:pt x="25" y="8"/>
                  </a:lnTo>
                  <a:lnTo>
                    <a:pt x="25" y="12"/>
                  </a:lnTo>
                  <a:lnTo>
                    <a:pt x="25" y="12"/>
                  </a:lnTo>
                  <a:lnTo>
                    <a:pt x="25" y="18"/>
                  </a:lnTo>
                  <a:lnTo>
                    <a:pt x="22" y="22"/>
                  </a:lnTo>
                  <a:lnTo>
                    <a:pt x="18" y="25"/>
                  </a:lnTo>
                  <a:lnTo>
                    <a:pt x="12" y="25"/>
                  </a:lnTo>
                  <a:lnTo>
                    <a:pt x="12" y="25"/>
                  </a:lnTo>
                  <a:lnTo>
                    <a:pt x="8" y="25"/>
                  </a:lnTo>
                  <a:lnTo>
                    <a:pt x="4" y="22"/>
                  </a:lnTo>
                  <a:lnTo>
                    <a:pt x="1" y="18"/>
                  </a:lnTo>
                  <a:lnTo>
                    <a:pt x="0" y="12"/>
                  </a:lnTo>
                  <a:lnTo>
                    <a:pt x="0" y="12"/>
                  </a:lnTo>
                  <a:lnTo>
                    <a:pt x="1" y="8"/>
                  </a:lnTo>
                  <a:lnTo>
                    <a:pt x="4" y="4"/>
                  </a:lnTo>
                  <a:lnTo>
                    <a:pt x="8"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39" name="Freeform 562"/>
            <p:cNvSpPr>
              <a:spLocks/>
            </p:cNvSpPr>
            <p:nvPr/>
          </p:nvSpPr>
          <p:spPr bwMode="auto">
            <a:xfrm>
              <a:off x="2495236" y="4696814"/>
              <a:ext cx="38100" cy="39688"/>
            </a:xfrm>
            <a:custGeom>
              <a:avLst/>
              <a:gdLst>
                <a:gd name="T0" fmla="*/ 11 w 24"/>
                <a:gd name="T1" fmla="*/ 0 h 25"/>
                <a:gd name="T2" fmla="*/ 11 w 24"/>
                <a:gd name="T3" fmla="*/ 0 h 25"/>
                <a:gd name="T4" fmla="*/ 17 w 24"/>
                <a:gd name="T5" fmla="*/ 2 h 25"/>
                <a:gd name="T6" fmla="*/ 21 w 24"/>
                <a:gd name="T7" fmla="*/ 4 h 25"/>
                <a:gd name="T8" fmla="*/ 24 w 24"/>
                <a:gd name="T9" fmla="*/ 7 h 25"/>
                <a:gd name="T10" fmla="*/ 24 w 24"/>
                <a:gd name="T11" fmla="*/ 13 h 25"/>
                <a:gd name="T12" fmla="*/ 24 w 24"/>
                <a:gd name="T13" fmla="*/ 13 h 25"/>
                <a:gd name="T14" fmla="*/ 24 w 24"/>
                <a:gd name="T15" fmla="*/ 17 h 25"/>
                <a:gd name="T16" fmla="*/ 21 w 24"/>
                <a:gd name="T17" fmla="*/ 21 h 25"/>
                <a:gd name="T18" fmla="*/ 17 w 24"/>
                <a:gd name="T19" fmla="*/ 24 h 25"/>
                <a:gd name="T20" fmla="*/ 11 w 24"/>
                <a:gd name="T21" fmla="*/ 25 h 25"/>
                <a:gd name="T22" fmla="*/ 11 w 24"/>
                <a:gd name="T23" fmla="*/ 25 h 25"/>
                <a:gd name="T24" fmla="*/ 7 w 24"/>
                <a:gd name="T25" fmla="*/ 24 h 25"/>
                <a:gd name="T26" fmla="*/ 3 w 24"/>
                <a:gd name="T27" fmla="*/ 21 h 25"/>
                <a:gd name="T28" fmla="*/ 0 w 24"/>
                <a:gd name="T29" fmla="*/ 17 h 25"/>
                <a:gd name="T30" fmla="*/ 0 w 24"/>
                <a:gd name="T31" fmla="*/ 13 h 25"/>
                <a:gd name="T32" fmla="*/ 0 w 24"/>
                <a:gd name="T33" fmla="*/ 13 h 25"/>
                <a:gd name="T34" fmla="*/ 0 w 24"/>
                <a:gd name="T35" fmla="*/ 7 h 25"/>
                <a:gd name="T36" fmla="*/ 3 w 24"/>
                <a:gd name="T37" fmla="*/ 4 h 25"/>
                <a:gd name="T38" fmla="*/ 7 w 24"/>
                <a:gd name="T39" fmla="*/ 2 h 25"/>
                <a:gd name="T40" fmla="*/ 11 w 24"/>
                <a:gd name="T41" fmla="*/ 0 h 25"/>
                <a:gd name="T42" fmla="*/ 11 w 2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1" y="0"/>
                  </a:moveTo>
                  <a:lnTo>
                    <a:pt x="11" y="0"/>
                  </a:lnTo>
                  <a:lnTo>
                    <a:pt x="17" y="2"/>
                  </a:lnTo>
                  <a:lnTo>
                    <a:pt x="21" y="4"/>
                  </a:lnTo>
                  <a:lnTo>
                    <a:pt x="24" y="7"/>
                  </a:lnTo>
                  <a:lnTo>
                    <a:pt x="24" y="13"/>
                  </a:lnTo>
                  <a:lnTo>
                    <a:pt x="24" y="13"/>
                  </a:lnTo>
                  <a:lnTo>
                    <a:pt x="24" y="17"/>
                  </a:lnTo>
                  <a:lnTo>
                    <a:pt x="21" y="21"/>
                  </a:lnTo>
                  <a:lnTo>
                    <a:pt x="17" y="24"/>
                  </a:lnTo>
                  <a:lnTo>
                    <a:pt x="11" y="25"/>
                  </a:lnTo>
                  <a:lnTo>
                    <a:pt x="11" y="25"/>
                  </a:lnTo>
                  <a:lnTo>
                    <a:pt x="7" y="24"/>
                  </a:lnTo>
                  <a:lnTo>
                    <a:pt x="3" y="21"/>
                  </a:lnTo>
                  <a:lnTo>
                    <a:pt x="0" y="17"/>
                  </a:lnTo>
                  <a:lnTo>
                    <a:pt x="0" y="13"/>
                  </a:lnTo>
                  <a:lnTo>
                    <a:pt x="0" y="13"/>
                  </a:lnTo>
                  <a:lnTo>
                    <a:pt x="0" y="7"/>
                  </a:lnTo>
                  <a:lnTo>
                    <a:pt x="3" y="4"/>
                  </a:lnTo>
                  <a:lnTo>
                    <a:pt x="7" y="2"/>
                  </a:lnTo>
                  <a:lnTo>
                    <a:pt x="11" y="0"/>
                  </a:lnTo>
                  <a:lnTo>
                    <a:pt x="11"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40" name="Freeform 563"/>
            <p:cNvSpPr>
              <a:spLocks/>
            </p:cNvSpPr>
            <p:nvPr/>
          </p:nvSpPr>
          <p:spPr bwMode="auto">
            <a:xfrm>
              <a:off x="2468249" y="4738089"/>
              <a:ext cx="38100" cy="39688"/>
            </a:xfrm>
            <a:custGeom>
              <a:avLst/>
              <a:gdLst>
                <a:gd name="T0" fmla="*/ 12 w 24"/>
                <a:gd name="T1" fmla="*/ 0 h 25"/>
                <a:gd name="T2" fmla="*/ 12 w 24"/>
                <a:gd name="T3" fmla="*/ 0 h 25"/>
                <a:gd name="T4" fmla="*/ 17 w 24"/>
                <a:gd name="T5" fmla="*/ 2 h 25"/>
                <a:gd name="T6" fmla="*/ 20 w 24"/>
                <a:gd name="T7" fmla="*/ 3 h 25"/>
                <a:gd name="T8" fmla="*/ 23 w 24"/>
                <a:gd name="T9" fmla="*/ 7 h 25"/>
                <a:gd name="T10" fmla="*/ 24 w 24"/>
                <a:gd name="T11" fmla="*/ 13 h 25"/>
                <a:gd name="T12" fmla="*/ 24 w 24"/>
                <a:gd name="T13" fmla="*/ 13 h 25"/>
                <a:gd name="T14" fmla="*/ 23 w 24"/>
                <a:gd name="T15" fmla="*/ 17 h 25"/>
                <a:gd name="T16" fmla="*/ 20 w 24"/>
                <a:gd name="T17" fmla="*/ 21 h 25"/>
                <a:gd name="T18" fmla="*/ 17 w 24"/>
                <a:gd name="T19" fmla="*/ 24 h 25"/>
                <a:gd name="T20" fmla="*/ 12 w 24"/>
                <a:gd name="T21" fmla="*/ 25 h 25"/>
                <a:gd name="T22" fmla="*/ 12 w 24"/>
                <a:gd name="T23" fmla="*/ 25 h 25"/>
                <a:gd name="T24" fmla="*/ 8 w 24"/>
                <a:gd name="T25" fmla="*/ 24 h 25"/>
                <a:gd name="T26" fmla="*/ 4 w 24"/>
                <a:gd name="T27" fmla="*/ 21 h 25"/>
                <a:gd name="T28" fmla="*/ 1 w 24"/>
                <a:gd name="T29" fmla="*/ 17 h 25"/>
                <a:gd name="T30" fmla="*/ 0 w 24"/>
                <a:gd name="T31" fmla="*/ 13 h 25"/>
                <a:gd name="T32" fmla="*/ 0 w 24"/>
                <a:gd name="T33" fmla="*/ 13 h 25"/>
                <a:gd name="T34" fmla="*/ 1 w 24"/>
                <a:gd name="T35" fmla="*/ 7 h 25"/>
                <a:gd name="T36" fmla="*/ 4 w 24"/>
                <a:gd name="T37" fmla="*/ 3 h 25"/>
                <a:gd name="T38" fmla="*/ 8 w 24"/>
                <a:gd name="T39" fmla="*/ 2 h 25"/>
                <a:gd name="T40" fmla="*/ 12 w 24"/>
                <a:gd name="T41" fmla="*/ 0 h 25"/>
                <a:gd name="T42" fmla="*/ 12 w 2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2" y="0"/>
                  </a:moveTo>
                  <a:lnTo>
                    <a:pt x="12" y="0"/>
                  </a:lnTo>
                  <a:lnTo>
                    <a:pt x="17" y="2"/>
                  </a:lnTo>
                  <a:lnTo>
                    <a:pt x="20" y="3"/>
                  </a:lnTo>
                  <a:lnTo>
                    <a:pt x="23" y="7"/>
                  </a:lnTo>
                  <a:lnTo>
                    <a:pt x="24" y="13"/>
                  </a:lnTo>
                  <a:lnTo>
                    <a:pt x="24" y="13"/>
                  </a:lnTo>
                  <a:lnTo>
                    <a:pt x="23" y="17"/>
                  </a:lnTo>
                  <a:lnTo>
                    <a:pt x="20" y="21"/>
                  </a:lnTo>
                  <a:lnTo>
                    <a:pt x="17" y="24"/>
                  </a:lnTo>
                  <a:lnTo>
                    <a:pt x="12" y="25"/>
                  </a:lnTo>
                  <a:lnTo>
                    <a:pt x="12" y="25"/>
                  </a:lnTo>
                  <a:lnTo>
                    <a:pt x="8" y="24"/>
                  </a:lnTo>
                  <a:lnTo>
                    <a:pt x="4" y="21"/>
                  </a:lnTo>
                  <a:lnTo>
                    <a:pt x="1" y="17"/>
                  </a:lnTo>
                  <a:lnTo>
                    <a:pt x="0" y="13"/>
                  </a:lnTo>
                  <a:lnTo>
                    <a:pt x="0" y="13"/>
                  </a:lnTo>
                  <a:lnTo>
                    <a:pt x="1" y="7"/>
                  </a:lnTo>
                  <a:lnTo>
                    <a:pt x="4" y="3"/>
                  </a:lnTo>
                  <a:lnTo>
                    <a:pt x="8" y="2"/>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41" name="Freeform 564"/>
            <p:cNvSpPr>
              <a:spLocks/>
            </p:cNvSpPr>
            <p:nvPr/>
          </p:nvSpPr>
          <p:spPr bwMode="auto">
            <a:xfrm>
              <a:off x="2434911" y="4769839"/>
              <a:ext cx="39688" cy="38100"/>
            </a:xfrm>
            <a:custGeom>
              <a:avLst/>
              <a:gdLst>
                <a:gd name="T0" fmla="*/ 25 w 25"/>
                <a:gd name="T1" fmla="*/ 12 h 24"/>
                <a:gd name="T2" fmla="*/ 25 w 25"/>
                <a:gd name="T3" fmla="*/ 12 h 24"/>
                <a:gd name="T4" fmla="*/ 23 w 25"/>
                <a:gd name="T5" fmla="*/ 17 h 24"/>
                <a:gd name="T6" fmla="*/ 21 w 25"/>
                <a:gd name="T7" fmla="*/ 22 h 24"/>
                <a:gd name="T8" fmla="*/ 18 w 25"/>
                <a:gd name="T9" fmla="*/ 24 h 24"/>
                <a:gd name="T10" fmla="*/ 12 w 25"/>
                <a:gd name="T11" fmla="*/ 24 h 24"/>
                <a:gd name="T12" fmla="*/ 12 w 25"/>
                <a:gd name="T13" fmla="*/ 24 h 24"/>
                <a:gd name="T14" fmla="*/ 8 w 25"/>
                <a:gd name="T15" fmla="*/ 24 h 24"/>
                <a:gd name="T16" fmla="*/ 4 w 25"/>
                <a:gd name="T17" fmla="*/ 22 h 24"/>
                <a:gd name="T18" fmla="*/ 1 w 25"/>
                <a:gd name="T19" fmla="*/ 17 h 24"/>
                <a:gd name="T20" fmla="*/ 0 w 25"/>
                <a:gd name="T21" fmla="*/ 12 h 24"/>
                <a:gd name="T22" fmla="*/ 0 w 25"/>
                <a:gd name="T23" fmla="*/ 12 h 24"/>
                <a:gd name="T24" fmla="*/ 1 w 25"/>
                <a:gd name="T25" fmla="*/ 8 h 24"/>
                <a:gd name="T26" fmla="*/ 4 w 25"/>
                <a:gd name="T27" fmla="*/ 4 h 24"/>
                <a:gd name="T28" fmla="*/ 8 w 25"/>
                <a:gd name="T29" fmla="*/ 1 h 24"/>
                <a:gd name="T30" fmla="*/ 12 w 25"/>
                <a:gd name="T31" fmla="*/ 0 h 24"/>
                <a:gd name="T32" fmla="*/ 12 w 25"/>
                <a:gd name="T33" fmla="*/ 0 h 24"/>
                <a:gd name="T34" fmla="*/ 18 w 25"/>
                <a:gd name="T35" fmla="*/ 1 h 24"/>
                <a:gd name="T36" fmla="*/ 21 w 25"/>
                <a:gd name="T37" fmla="*/ 4 h 24"/>
                <a:gd name="T38" fmla="*/ 23 w 25"/>
                <a:gd name="T39" fmla="*/ 8 h 24"/>
                <a:gd name="T40" fmla="*/ 25 w 25"/>
                <a:gd name="T41" fmla="*/ 12 h 24"/>
                <a:gd name="T42" fmla="*/ 25 w 2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25" y="12"/>
                  </a:moveTo>
                  <a:lnTo>
                    <a:pt x="25" y="12"/>
                  </a:lnTo>
                  <a:lnTo>
                    <a:pt x="23" y="17"/>
                  </a:lnTo>
                  <a:lnTo>
                    <a:pt x="21" y="22"/>
                  </a:lnTo>
                  <a:lnTo>
                    <a:pt x="18" y="24"/>
                  </a:lnTo>
                  <a:lnTo>
                    <a:pt x="12" y="24"/>
                  </a:lnTo>
                  <a:lnTo>
                    <a:pt x="12" y="24"/>
                  </a:lnTo>
                  <a:lnTo>
                    <a:pt x="8" y="24"/>
                  </a:lnTo>
                  <a:lnTo>
                    <a:pt x="4" y="22"/>
                  </a:lnTo>
                  <a:lnTo>
                    <a:pt x="1" y="17"/>
                  </a:lnTo>
                  <a:lnTo>
                    <a:pt x="0" y="12"/>
                  </a:lnTo>
                  <a:lnTo>
                    <a:pt x="0" y="12"/>
                  </a:lnTo>
                  <a:lnTo>
                    <a:pt x="1" y="8"/>
                  </a:lnTo>
                  <a:lnTo>
                    <a:pt x="4" y="4"/>
                  </a:lnTo>
                  <a:lnTo>
                    <a:pt x="8" y="1"/>
                  </a:lnTo>
                  <a:lnTo>
                    <a:pt x="12" y="0"/>
                  </a:lnTo>
                  <a:lnTo>
                    <a:pt x="12" y="0"/>
                  </a:lnTo>
                  <a:lnTo>
                    <a:pt x="18" y="1"/>
                  </a:lnTo>
                  <a:lnTo>
                    <a:pt x="21" y="4"/>
                  </a:lnTo>
                  <a:lnTo>
                    <a:pt x="23" y="8"/>
                  </a:lnTo>
                  <a:lnTo>
                    <a:pt x="25" y="12"/>
                  </a:lnTo>
                  <a:lnTo>
                    <a:pt x="25" y="12"/>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42" name="Freeform 565"/>
            <p:cNvSpPr>
              <a:spLocks/>
            </p:cNvSpPr>
            <p:nvPr/>
          </p:nvSpPr>
          <p:spPr bwMode="auto">
            <a:xfrm>
              <a:off x="2417449" y="4719039"/>
              <a:ext cx="39688" cy="39688"/>
            </a:xfrm>
            <a:custGeom>
              <a:avLst/>
              <a:gdLst>
                <a:gd name="T0" fmla="*/ 25 w 25"/>
                <a:gd name="T1" fmla="*/ 12 h 25"/>
                <a:gd name="T2" fmla="*/ 25 w 25"/>
                <a:gd name="T3" fmla="*/ 12 h 25"/>
                <a:gd name="T4" fmla="*/ 23 w 25"/>
                <a:gd name="T5" fmla="*/ 16 h 25"/>
                <a:gd name="T6" fmla="*/ 22 w 25"/>
                <a:gd name="T7" fmla="*/ 21 h 25"/>
                <a:gd name="T8" fmla="*/ 18 w 25"/>
                <a:gd name="T9" fmla="*/ 23 h 25"/>
                <a:gd name="T10" fmla="*/ 12 w 25"/>
                <a:gd name="T11" fmla="*/ 25 h 25"/>
                <a:gd name="T12" fmla="*/ 12 w 25"/>
                <a:gd name="T13" fmla="*/ 25 h 25"/>
                <a:gd name="T14" fmla="*/ 8 w 25"/>
                <a:gd name="T15" fmla="*/ 23 h 25"/>
                <a:gd name="T16" fmla="*/ 4 w 25"/>
                <a:gd name="T17" fmla="*/ 21 h 25"/>
                <a:gd name="T18" fmla="*/ 1 w 25"/>
                <a:gd name="T19" fmla="*/ 16 h 25"/>
                <a:gd name="T20" fmla="*/ 0 w 25"/>
                <a:gd name="T21" fmla="*/ 12 h 25"/>
                <a:gd name="T22" fmla="*/ 0 w 25"/>
                <a:gd name="T23" fmla="*/ 12 h 25"/>
                <a:gd name="T24" fmla="*/ 1 w 25"/>
                <a:gd name="T25" fmla="*/ 7 h 25"/>
                <a:gd name="T26" fmla="*/ 4 w 25"/>
                <a:gd name="T27" fmla="*/ 4 h 25"/>
                <a:gd name="T28" fmla="*/ 8 w 25"/>
                <a:gd name="T29" fmla="*/ 1 h 25"/>
                <a:gd name="T30" fmla="*/ 12 w 25"/>
                <a:gd name="T31" fmla="*/ 0 h 25"/>
                <a:gd name="T32" fmla="*/ 12 w 25"/>
                <a:gd name="T33" fmla="*/ 0 h 25"/>
                <a:gd name="T34" fmla="*/ 18 w 25"/>
                <a:gd name="T35" fmla="*/ 1 h 25"/>
                <a:gd name="T36" fmla="*/ 22 w 25"/>
                <a:gd name="T37" fmla="*/ 4 h 25"/>
                <a:gd name="T38" fmla="*/ 23 w 25"/>
                <a:gd name="T39" fmla="*/ 7 h 25"/>
                <a:gd name="T40" fmla="*/ 25 w 25"/>
                <a:gd name="T41" fmla="*/ 12 h 25"/>
                <a:gd name="T42" fmla="*/ 25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2"/>
                  </a:moveTo>
                  <a:lnTo>
                    <a:pt x="25" y="12"/>
                  </a:lnTo>
                  <a:lnTo>
                    <a:pt x="23" y="16"/>
                  </a:lnTo>
                  <a:lnTo>
                    <a:pt x="22" y="21"/>
                  </a:lnTo>
                  <a:lnTo>
                    <a:pt x="18" y="23"/>
                  </a:lnTo>
                  <a:lnTo>
                    <a:pt x="12" y="25"/>
                  </a:lnTo>
                  <a:lnTo>
                    <a:pt x="12" y="25"/>
                  </a:lnTo>
                  <a:lnTo>
                    <a:pt x="8" y="23"/>
                  </a:lnTo>
                  <a:lnTo>
                    <a:pt x="4" y="21"/>
                  </a:lnTo>
                  <a:lnTo>
                    <a:pt x="1" y="16"/>
                  </a:lnTo>
                  <a:lnTo>
                    <a:pt x="0" y="12"/>
                  </a:lnTo>
                  <a:lnTo>
                    <a:pt x="0" y="12"/>
                  </a:lnTo>
                  <a:lnTo>
                    <a:pt x="1" y="7"/>
                  </a:lnTo>
                  <a:lnTo>
                    <a:pt x="4" y="4"/>
                  </a:lnTo>
                  <a:lnTo>
                    <a:pt x="8" y="1"/>
                  </a:lnTo>
                  <a:lnTo>
                    <a:pt x="12" y="0"/>
                  </a:lnTo>
                  <a:lnTo>
                    <a:pt x="12" y="0"/>
                  </a:lnTo>
                  <a:lnTo>
                    <a:pt x="18" y="1"/>
                  </a:lnTo>
                  <a:lnTo>
                    <a:pt x="22" y="4"/>
                  </a:lnTo>
                  <a:lnTo>
                    <a:pt x="23" y="7"/>
                  </a:lnTo>
                  <a:lnTo>
                    <a:pt x="25" y="12"/>
                  </a:lnTo>
                  <a:lnTo>
                    <a:pt x="25" y="12"/>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43" name="Freeform 566"/>
            <p:cNvSpPr>
              <a:spLocks/>
            </p:cNvSpPr>
            <p:nvPr/>
          </p:nvSpPr>
          <p:spPr bwMode="auto">
            <a:xfrm>
              <a:off x="2230124" y="4476152"/>
              <a:ext cx="377825" cy="163513"/>
            </a:xfrm>
            <a:custGeom>
              <a:avLst/>
              <a:gdLst>
                <a:gd name="T0" fmla="*/ 0 w 238"/>
                <a:gd name="T1" fmla="*/ 103 h 103"/>
                <a:gd name="T2" fmla="*/ 3 w 238"/>
                <a:gd name="T3" fmla="*/ 90 h 103"/>
                <a:gd name="T4" fmla="*/ 7 w 238"/>
                <a:gd name="T5" fmla="*/ 76 h 103"/>
                <a:gd name="T6" fmla="*/ 18 w 238"/>
                <a:gd name="T7" fmla="*/ 57 h 103"/>
                <a:gd name="T8" fmla="*/ 31 w 238"/>
                <a:gd name="T9" fmla="*/ 39 h 103"/>
                <a:gd name="T10" fmla="*/ 40 w 238"/>
                <a:gd name="T11" fmla="*/ 31 h 103"/>
                <a:gd name="T12" fmla="*/ 58 w 238"/>
                <a:gd name="T13" fmla="*/ 17 h 103"/>
                <a:gd name="T14" fmla="*/ 69 w 238"/>
                <a:gd name="T15" fmla="*/ 11 h 103"/>
                <a:gd name="T16" fmla="*/ 89 w 238"/>
                <a:gd name="T17" fmla="*/ 5 h 103"/>
                <a:gd name="T18" fmla="*/ 113 w 238"/>
                <a:gd name="T19" fmla="*/ 0 h 103"/>
                <a:gd name="T20" fmla="*/ 124 w 238"/>
                <a:gd name="T21" fmla="*/ 0 h 103"/>
                <a:gd name="T22" fmla="*/ 145 w 238"/>
                <a:gd name="T23" fmla="*/ 5 h 103"/>
                <a:gd name="T24" fmla="*/ 156 w 238"/>
                <a:gd name="T25" fmla="*/ 7 h 103"/>
                <a:gd name="T26" fmla="*/ 177 w 238"/>
                <a:gd name="T27" fmla="*/ 17 h 103"/>
                <a:gd name="T28" fmla="*/ 196 w 238"/>
                <a:gd name="T29" fmla="*/ 29 h 103"/>
                <a:gd name="T30" fmla="*/ 205 w 238"/>
                <a:gd name="T31" fmla="*/ 38 h 103"/>
                <a:gd name="T32" fmla="*/ 218 w 238"/>
                <a:gd name="T33" fmla="*/ 55 h 103"/>
                <a:gd name="T34" fmla="*/ 224 w 238"/>
                <a:gd name="T35" fmla="*/ 65 h 103"/>
                <a:gd name="T36" fmla="*/ 232 w 238"/>
                <a:gd name="T37" fmla="*/ 84 h 103"/>
                <a:gd name="T38" fmla="*/ 238 w 238"/>
                <a:gd name="T39" fmla="*/ 103 h 103"/>
                <a:gd name="T40" fmla="*/ 227 w 238"/>
                <a:gd name="T41" fmla="*/ 103 h 103"/>
                <a:gd name="T42" fmla="*/ 216 w 238"/>
                <a:gd name="T43" fmla="*/ 71 h 103"/>
                <a:gd name="T44" fmla="*/ 210 w 238"/>
                <a:gd name="T45" fmla="*/ 61 h 103"/>
                <a:gd name="T46" fmla="*/ 196 w 238"/>
                <a:gd name="T47" fmla="*/ 44 h 103"/>
                <a:gd name="T48" fmla="*/ 189 w 238"/>
                <a:gd name="T49" fmla="*/ 38 h 103"/>
                <a:gd name="T50" fmla="*/ 173 w 238"/>
                <a:gd name="T51" fmla="*/ 25 h 103"/>
                <a:gd name="T52" fmla="*/ 154 w 238"/>
                <a:gd name="T53" fmla="*/ 17 h 103"/>
                <a:gd name="T54" fmla="*/ 143 w 238"/>
                <a:gd name="T55" fmla="*/ 14 h 103"/>
                <a:gd name="T56" fmla="*/ 124 w 238"/>
                <a:gd name="T57" fmla="*/ 11 h 103"/>
                <a:gd name="T58" fmla="*/ 113 w 238"/>
                <a:gd name="T59" fmla="*/ 11 h 103"/>
                <a:gd name="T60" fmla="*/ 92 w 238"/>
                <a:gd name="T61" fmla="*/ 14 h 103"/>
                <a:gd name="T62" fmla="*/ 73 w 238"/>
                <a:gd name="T63" fmla="*/ 21 h 103"/>
                <a:gd name="T64" fmla="*/ 63 w 238"/>
                <a:gd name="T65" fmla="*/ 27 h 103"/>
                <a:gd name="T66" fmla="*/ 47 w 238"/>
                <a:gd name="T67" fmla="*/ 39 h 103"/>
                <a:gd name="T68" fmla="*/ 38 w 238"/>
                <a:gd name="T69" fmla="*/ 46 h 103"/>
                <a:gd name="T70" fmla="*/ 26 w 238"/>
                <a:gd name="T71" fmla="*/ 62 h 103"/>
                <a:gd name="T72" fmla="*/ 16 w 238"/>
                <a:gd name="T73" fmla="*/ 80 h 103"/>
                <a:gd name="T74" fmla="*/ 12 w 238"/>
                <a:gd name="T75" fmla="*/ 92 h 103"/>
                <a:gd name="T76" fmla="*/ 9 w 238"/>
                <a:gd name="T7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 h="103">
                  <a:moveTo>
                    <a:pt x="9" y="103"/>
                  </a:moveTo>
                  <a:lnTo>
                    <a:pt x="0" y="103"/>
                  </a:lnTo>
                  <a:lnTo>
                    <a:pt x="0" y="103"/>
                  </a:lnTo>
                  <a:lnTo>
                    <a:pt x="3" y="90"/>
                  </a:lnTo>
                  <a:lnTo>
                    <a:pt x="7" y="76"/>
                  </a:lnTo>
                  <a:lnTo>
                    <a:pt x="7" y="76"/>
                  </a:lnTo>
                  <a:lnTo>
                    <a:pt x="11" y="66"/>
                  </a:lnTo>
                  <a:lnTo>
                    <a:pt x="18" y="57"/>
                  </a:lnTo>
                  <a:lnTo>
                    <a:pt x="23" y="47"/>
                  </a:lnTo>
                  <a:lnTo>
                    <a:pt x="31" y="39"/>
                  </a:lnTo>
                  <a:lnTo>
                    <a:pt x="31" y="39"/>
                  </a:lnTo>
                  <a:lnTo>
                    <a:pt x="40" y="31"/>
                  </a:lnTo>
                  <a:lnTo>
                    <a:pt x="48" y="24"/>
                  </a:lnTo>
                  <a:lnTo>
                    <a:pt x="58" y="17"/>
                  </a:lnTo>
                  <a:lnTo>
                    <a:pt x="69" y="11"/>
                  </a:lnTo>
                  <a:lnTo>
                    <a:pt x="69" y="11"/>
                  </a:lnTo>
                  <a:lnTo>
                    <a:pt x="78" y="7"/>
                  </a:lnTo>
                  <a:lnTo>
                    <a:pt x="89" y="5"/>
                  </a:lnTo>
                  <a:lnTo>
                    <a:pt x="100" y="2"/>
                  </a:lnTo>
                  <a:lnTo>
                    <a:pt x="113" y="0"/>
                  </a:lnTo>
                  <a:lnTo>
                    <a:pt x="113" y="0"/>
                  </a:lnTo>
                  <a:lnTo>
                    <a:pt x="124" y="0"/>
                  </a:lnTo>
                  <a:lnTo>
                    <a:pt x="134" y="2"/>
                  </a:lnTo>
                  <a:lnTo>
                    <a:pt x="145" y="5"/>
                  </a:lnTo>
                  <a:lnTo>
                    <a:pt x="156" y="7"/>
                  </a:lnTo>
                  <a:lnTo>
                    <a:pt x="156" y="7"/>
                  </a:lnTo>
                  <a:lnTo>
                    <a:pt x="167" y="11"/>
                  </a:lnTo>
                  <a:lnTo>
                    <a:pt x="177" y="17"/>
                  </a:lnTo>
                  <a:lnTo>
                    <a:pt x="187" y="22"/>
                  </a:lnTo>
                  <a:lnTo>
                    <a:pt x="196" y="29"/>
                  </a:lnTo>
                  <a:lnTo>
                    <a:pt x="196" y="29"/>
                  </a:lnTo>
                  <a:lnTo>
                    <a:pt x="205" y="38"/>
                  </a:lnTo>
                  <a:lnTo>
                    <a:pt x="211" y="46"/>
                  </a:lnTo>
                  <a:lnTo>
                    <a:pt x="218" y="55"/>
                  </a:lnTo>
                  <a:lnTo>
                    <a:pt x="224" y="65"/>
                  </a:lnTo>
                  <a:lnTo>
                    <a:pt x="224" y="65"/>
                  </a:lnTo>
                  <a:lnTo>
                    <a:pt x="229" y="75"/>
                  </a:lnTo>
                  <a:lnTo>
                    <a:pt x="232" y="84"/>
                  </a:lnTo>
                  <a:lnTo>
                    <a:pt x="235" y="94"/>
                  </a:lnTo>
                  <a:lnTo>
                    <a:pt x="238" y="103"/>
                  </a:lnTo>
                  <a:lnTo>
                    <a:pt x="227" y="103"/>
                  </a:lnTo>
                  <a:lnTo>
                    <a:pt x="227" y="103"/>
                  </a:lnTo>
                  <a:lnTo>
                    <a:pt x="222" y="87"/>
                  </a:lnTo>
                  <a:lnTo>
                    <a:pt x="216" y="71"/>
                  </a:lnTo>
                  <a:lnTo>
                    <a:pt x="216" y="71"/>
                  </a:lnTo>
                  <a:lnTo>
                    <a:pt x="210" y="61"/>
                  </a:lnTo>
                  <a:lnTo>
                    <a:pt x="203" y="53"/>
                  </a:lnTo>
                  <a:lnTo>
                    <a:pt x="196" y="44"/>
                  </a:lnTo>
                  <a:lnTo>
                    <a:pt x="189" y="38"/>
                  </a:lnTo>
                  <a:lnTo>
                    <a:pt x="189" y="38"/>
                  </a:lnTo>
                  <a:lnTo>
                    <a:pt x="181" y="32"/>
                  </a:lnTo>
                  <a:lnTo>
                    <a:pt x="173" y="25"/>
                  </a:lnTo>
                  <a:lnTo>
                    <a:pt x="163" y="21"/>
                  </a:lnTo>
                  <a:lnTo>
                    <a:pt x="154" y="17"/>
                  </a:lnTo>
                  <a:lnTo>
                    <a:pt x="154" y="17"/>
                  </a:lnTo>
                  <a:lnTo>
                    <a:pt x="143" y="14"/>
                  </a:lnTo>
                  <a:lnTo>
                    <a:pt x="133" y="13"/>
                  </a:lnTo>
                  <a:lnTo>
                    <a:pt x="124" y="11"/>
                  </a:lnTo>
                  <a:lnTo>
                    <a:pt x="113" y="11"/>
                  </a:lnTo>
                  <a:lnTo>
                    <a:pt x="113" y="11"/>
                  </a:lnTo>
                  <a:lnTo>
                    <a:pt x="102" y="13"/>
                  </a:lnTo>
                  <a:lnTo>
                    <a:pt x="92" y="14"/>
                  </a:lnTo>
                  <a:lnTo>
                    <a:pt x="82" y="18"/>
                  </a:lnTo>
                  <a:lnTo>
                    <a:pt x="73" y="21"/>
                  </a:lnTo>
                  <a:lnTo>
                    <a:pt x="73" y="21"/>
                  </a:lnTo>
                  <a:lnTo>
                    <a:pt x="63" y="27"/>
                  </a:lnTo>
                  <a:lnTo>
                    <a:pt x="55" y="32"/>
                  </a:lnTo>
                  <a:lnTo>
                    <a:pt x="47" y="39"/>
                  </a:lnTo>
                  <a:lnTo>
                    <a:pt x="38" y="46"/>
                  </a:lnTo>
                  <a:lnTo>
                    <a:pt x="38" y="46"/>
                  </a:lnTo>
                  <a:lnTo>
                    <a:pt x="31" y="54"/>
                  </a:lnTo>
                  <a:lnTo>
                    <a:pt x="26" y="62"/>
                  </a:lnTo>
                  <a:lnTo>
                    <a:pt x="20" y="71"/>
                  </a:lnTo>
                  <a:lnTo>
                    <a:pt x="16" y="80"/>
                  </a:lnTo>
                  <a:lnTo>
                    <a:pt x="16" y="80"/>
                  </a:lnTo>
                  <a:lnTo>
                    <a:pt x="12" y="92"/>
                  </a:lnTo>
                  <a:lnTo>
                    <a:pt x="9" y="103"/>
                  </a:lnTo>
                  <a:lnTo>
                    <a:pt x="9" y="103"/>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44" name="Freeform 567"/>
            <p:cNvSpPr>
              <a:spLocks/>
            </p:cNvSpPr>
            <p:nvPr/>
          </p:nvSpPr>
          <p:spPr bwMode="auto">
            <a:xfrm>
              <a:off x="2399986" y="4671414"/>
              <a:ext cx="39688" cy="38100"/>
            </a:xfrm>
            <a:custGeom>
              <a:avLst/>
              <a:gdLst>
                <a:gd name="T0" fmla="*/ 12 w 25"/>
                <a:gd name="T1" fmla="*/ 0 h 24"/>
                <a:gd name="T2" fmla="*/ 12 w 25"/>
                <a:gd name="T3" fmla="*/ 0 h 24"/>
                <a:gd name="T4" fmla="*/ 18 w 25"/>
                <a:gd name="T5" fmla="*/ 1 h 24"/>
                <a:gd name="T6" fmla="*/ 22 w 25"/>
                <a:gd name="T7" fmla="*/ 4 h 24"/>
                <a:gd name="T8" fmla="*/ 23 w 25"/>
                <a:gd name="T9" fmla="*/ 7 h 24"/>
                <a:gd name="T10" fmla="*/ 25 w 25"/>
                <a:gd name="T11" fmla="*/ 12 h 24"/>
                <a:gd name="T12" fmla="*/ 25 w 25"/>
                <a:gd name="T13" fmla="*/ 12 h 24"/>
                <a:gd name="T14" fmla="*/ 23 w 25"/>
                <a:gd name="T15" fmla="*/ 16 h 24"/>
                <a:gd name="T16" fmla="*/ 22 w 25"/>
                <a:gd name="T17" fmla="*/ 20 h 24"/>
                <a:gd name="T18" fmla="*/ 18 w 25"/>
                <a:gd name="T19" fmla="*/ 23 h 24"/>
                <a:gd name="T20" fmla="*/ 12 w 25"/>
                <a:gd name="T21" fmla="*/ 24 h 24"/>
                <a:gd name="T22" fmla="*/ 12 w 25"/>
                <a:gd name="T23" fmla="*/ 24 h 24"/>
                <a:gd name="T24" fmla="*/ 8 w 25"/>
                <a:gd name="T25" fmla="*/ 23 h 24"/>
                <a:gd name="T26" fmla="*/ 4 w 25"/>
                <a:gd name="T27" fmla="*/ 20 h 24"/>
                <a:gd name="T28" fmla="*/ 1 w 25"/>
                <a:gd name="T29" fmla="*/ 16 h 24"/>
                <a:gd name="T30" fmla="*/ 0 w 25"/>
                <a:gd name="T31" fmla="*/ 12 h 24"/>
                <a:gd name="T32" fmla="*/ 0 w 25"/>
                <a:gd name="T33" fmla="*/ 12 h 24"/>
                <a:gd name="T34" fmla="*/ 1 w 25"/>
                <a:gd name="T35" fmla="*/ 7 h 24"/>
                <a:gd name="T36" fmla="*/ 4 w 25"/>
                <a:gd name="T37" fmla="*/ 4 h 24"/>
                <a:gd name="T38" fmla="*/ 8 w 25"/>
                <a:gd name="T39" fmla="*/ 1 h 24"/>
                <a:gd name="T40" fmla="*/ 12 w 25"/>
                <a:gd name="T41" fmla="*/ 0 h 24"/>
                <a:gd name="T42" fmla="*/ 12 w 25"/>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12" y="0"/>
                  </a:moveTo>
                  <a:lnTo>
                    <a:pt x="12" y="0"/>
                  </a:lnTo>
                  <a:lnTo>
                    <a:pt x="18" y="1"/>
                  </a:lnTo>
                  <a:lnTo>
                    <a:pt x="22" y="4"/>
                  </a:lnTo>
                  <a:lnTo>
                    <a:pt x="23" y="7"/>
                  </a:lnTo>
                  <a:lnTo>
                    <a:pt x="25" y="12"/>
                  </a:lnTo>
                  <a:lnTo>
                    <a:pt x="25" y="12"/>
                  </a:lnTo>
                  <a:lnTo>
                    <a:pt x="23" y="16"/>
                  </a:lnTo>
                  <a:lnTo>
                    <a:pt x="22" y="20"/>
                  </a:lnTo>
                  <a:lnTo>
                    <a:pt x="18" y="23"/>
                  </a:lnTo>
                  <a:lnTo>
                    <a:pt x="12" y="24"/>
                  </a:lnTo>
                  <a:lnTo>
                    <a:pt x="12" y="24"/>
                  </a:lnTo>
                  <a:lnTo>
                    <a:pt x="8" y="23"/>
                  </a:lnTo>
                  <a:lnTo>
                    <a:pt x="4" y="20"/>
                  </a:lnTo>
                  <a:lnTo>
                    <a:pt x="1" y="16"/>
                  </a:lnTo>
                  <a:lnTo>
                    <a:pt x="0" y="12"/>
                  </a:lnTo>
                  <a:lnTo>
                    <a:pt x="0" y="12"/>
                  </a:lnTo>
                  <a:lnTo>
                    <a:pt x="1" y="7"/>
                  </a:lnTo>
                  <a:lnTo>
                    <a:pt x="4" y="4"/>
                  </a:lnTo>
                  <a:lnTo>
                    <a:pt x="8"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45" name="Freeform 568"/>
            <p:cNvSpPr>
              <a:spLocks/>
            </p:cNvSpPr>
            <p:nvPr/>
          </p:nvSpPr>
          <p:spPr bwMode="auto">
            <a:xfrm>
              <a:off x="2382524" y="4620614"/>
              <a:ext cx="39688" cy="39688"/>
            </a:xfrm>
            <a:custGeom>
              <a:avLst/>
              <a:gdLst>
                <a:gd name="T0" fmla="*/ 12 w 25"/>
                <a:gd name="T1" fmla="*/ 0 h 25"/>
                <a:gd name="T2" fmla="*/ 12 w 25"/>
                <a:gd name="T3" fmla="*/ 0 h 25"/>
                <a:gd name="T4" fmla="*/ 18 w 25"/>
                <a:gd name="T5" fmla="*/ 1 h 25"/>
                <a:gd name="T6" fmla="*/ 21 w 25"/>
                <a:gd name="T7" fmla="*/ 4 h 25"/>
                <a:gd name="T8" fmla="*/ 23 w 25"/>
                <a:gd name="T9" fmla="*/ 8 h 25"/>
                <a:gd name="T10" fmla="*/ 25 w 25"/>
                <a:gd name="T11" fmla="*/ 12 h 25"/>
                <a:gd name="T12" fmla="*/ 25 w 25"/>
                <a:gd name="T13" fmla="*/ 12 h 25"/>
                <a:gd name="T14" fmla="*/ 23 w 25"/>
                <a:gd name="T15" fmla="*/ 18 h 25"/>
                <a:gd name="T16" fmla="*/ 21 w 25"/>
                <a:gd name="T17" fmla="*/ 22 h 25"/>
                <a:gd name="T18" fmla="*/ 18 w 25"/>
                <a:gd name="T19" fmla="*/ 23 h 25"/>
                <a:gd name="T20" fmla="*/ 12 w 25"/>
                <a:gd name="T21" fmla="*/ 25 h 25"/>
                <a:gd name="T22" fmla="*/ 12 w 25"/>
                <a:gd name="T23" fmla="*/ 25 h 25"/>
                <a:gd name="T24" fmla="*/ 8 w 25"/>
                <a:gd name="T25" fmla="*/ 23 h 25"/>
                <a:gd name="T26" fmla="*/ 4 w 25"/>
                <a:gd name="T27" fmla="*/ 22 h 25"/>
                <a:gd name="T28" fmla="*/ 1 w 25"/>
                <a:gd name="T29" fmla="*/ 18 h 25"/>
                <a:gd name="T30" fmla="*/ 0 w 25"/>
                <a:gd name="T31" fmla="*/ 12 h 25"/>
                <a:gd name="T32" fmla="*/ 0 w 25"/>
                <a:gd name="T33" fmla="*/ 12 h 25"/>
                <a:gd name="T34" fmla="*/ 1 w 25"/>
                <a:gd name="T35" fmla="*/ 8 h 25"/>
                <a:gd name="T36" fmla="*/ 4 w 25"/>
                <a:gd name="T37" fmla="*/ 4 h 25"/>
                <a:gd name="T38" fmla="*/ 8 w 25"/>
                <a:gd name="T39" fmla="*/ 1 h 25"/>
                <a:gd name="T40" fmla="*/ 12 w 25"/>
                <a:gd name="T41" fmla="*/ 0 h 25"/>
                <a:gd name="T42" fmla="*/ 12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2" y="0"/>
                  </a:moveTo>
                  <a:lnTo>
                    <a:pt x="12" y="0"/>
                  </a:lnTo>
                  <a:lnTo>
                    <a:pt x="18" y="1"/>
                  </a:lnTo>
                  <a:lnTo>
                    <a:pt x="21" y="4"/>
                  </a:lnTo>
                  <a:lnTo>
                    <a:pt x="23" y="8"/>
                  </a:lnTo>
                  <a:lnTo>
                    <a:pt x="25" y="12"/>
                  </a:lnTo>
                  <a:lnTo>
                    <a:pt x="25" y="12"/>
                  </a:lnTo>
                  <a:lnTo>
                    <a:pt x="23" y="18"/>
                  </a:lnTo>
                  <a:lnTo>
                    <a:pt x="21" y="22"/>
                  </a:lnTo>
                  <a:lnTo>
                    <a:pt x="18" y="23"/>
                  </a:lnTo>
                  <a:lnTo>
                    <a:pt x="12" y="25"/>
                  </a:lnTo>
                  <a:lnTo>
                    <a:pt x="12" y="25"/>
                  </a:lnTo>
                  <a:lnTo>
                    <a:pt x="8" y="23"/>
                  </a:lnTo>
                  <a:lnTo>
                    <a:pt x="4" y="22"/>
                  </a:lnTo>
                  <a:lnTo>
                    <a:pt x="1" y="18"/>
                  </a:lnTo>
                  <a:lnTo>
                    <a:pt x="0" y="12"/>
                  </a:lnTo>
                  <a:lnTo>
                    <a:pt x="0" y="12"/>
                  </a:lnTo>
                  <a:lnTo>
                    <a:pt x="1" y="8"/>
                  </a:lnTo>
                  <a:lnTo>
                    <a:pt x="4" y="4"/>
                  </a:lnTo>
                  <a:lnTo>
                    <a:pt x="8"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46" name="Freeform 569"/>
            <p:cNvSpPr>
              <a:spLocks/>
            </p:cNvSpPr>
            <p:nvPr/>
          </p:nvSpPr>
          <p:spPr bwMode="auto">
            <a:xfrm>
              <a:off x="2365061" y="4572989"/>
              <a:ext cx="39688" cy="39688"/>
            </a:xfrm>
            <a:custGeom>
              <a:avLst/>
              <a:gdLst>
                <a:gd name="T0" fmla="*/ 12 w 25"/>
                <a:gd name="T1" fmla="*/ 0 h 25"/>
                <a:gd name="T2" fmla="*/ 12 w 25"/>
                <a:gd name="T3" fmla="*/ 0 h 25"/>
                <a:gd name="T4" fmla="*/ 18 w 25"/>
                <a:gd name="T5" fmla="*/ 1 h 25"/>
                <a:gd name="T6" fmla="*/ 21 w 25"/>
                <a:gd name="T7" fmla="*/ 3 h 25"/>
                <a:gd name="T8" fmla="*/ 23 w 25"/>
                <a:gd name="T9" fmla="*/ 7 h 25"/>
                <a:gd name="T10" fmla="*/ 25 w 25"/>
                <a:gd name="T11" fmla="*/ 12 h 25"/>
                <a:gd name="T12" fmla="*/ 25 w 25"/>
                <a:gd name="T13" fmla="*/ 12 h 25"/>
                <a:gd name="T14" fmla="*/ 23 w 25"/>
                <a:gd name="T15" fmla="*/ 16 h 25"/>
                <a:gd name="T16" fmla="*/ 21 w 25"/>
                <a:gd name="T17" fmla="*/ 21 h 25"/>
                <a:gd name="T18" fmla="*/ 18 w 25"/>
                <a:gd name="T19" fmla="*/ 23 h 25"/>
                <a:gd name="T20" fmla="*/ 12 w 25"/>
                <a:gd name="T21" fmla="*/ 25 h 25"/>
                <a:gd name="T22" fmla="*/ 12 w 25"/>
                <a:gd name="T23" fmla="*/ 25 h 25"/>
                <a:gd name="T24" fmla="*/ 8 w 25"/>
                <a:gd name="T25" fmla="*/ 23 h 25"/>
                <a:gd name="T26" fmla="*/ 4 w 25"/>
                <a:gd name="T27" fmla="*/ 21 h 25"/>
                <a:gd name="T28" fmla="*/ 1 w 25"/>
                <a:gd name="T29" fmla="*/ 16 h 25"/>
                <a:gd name="T30" fmla="*/ 0 w 25"/>
                <a:gd name="T31" fmla="*/ 12 h 25"/>
                <a:gd name="T32" fmla="*/ 0 w 25"/>
                <a:gd name="T33" fmla="*/ 12 h 25"/>
                <a:gd name="T34" fmla="*/ 1 w 25"/>
                <a:gd name="T35" fmla="*/ 7 h 25"/>
                <a:gd name="T36" fmla="*/ 4 w 25"/>
                <a:gd name="T37" fmla="*/ 3 h 25"/>
                <a:gd name="T38" fmla="*/ 8 w 25"/>
                <a:gd name="T39" fmla="*/ 1 h 25"/>
                <a:gd name="T40" fmla="*/ 12 w 25"/>
                <a:gd name="T41" fmla="*/ 0 h 25"/>
                <a:gd name="T42" fmla="*/ 12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2" y="0"/>
                  </a:moveTo>
                  <a:lnTo>
                    <a:pt x="12" y="0"/>
                  </a:lnTo>
                  <a:lnTo>
                    <a:pt x="18" y="1"/>
                  </a:lnTo>
                  <a:lnTo>
                    <a:pt x="21" y="3"/>
                  </a:lnTo>
                  <a:lnTo>
                    <a:pt x="23" y="7"/>
                  </a:lnTo>
                  <a:lnTo>
                    <a:pt x="25" y="12"/>
                  </a:lnTo>
                  <a:lnTo>
                    <a:pt x="25" y="12"/>
                  </a:lnTo>
                  <a:lnTo>
                    <a:pt x="23" y="16"/>
                  </a:lnTo>
                  <a:lnTo>
                    <a:pt x="21" y="21"/>
                  </a:lnTo>
                  <a:lnTo>
                    <a:pt x="18" y="23"/>
                  </a:lnTo>
                  <a:lnTo>
                    <a:pt x="12" y="25"/>
                  </a:lnTo>
                  <a:lnTo>
                    <a:pt x="12" y="25"/>
                  </a:lnTo>
                  <a:lnTo>
                    <a:pt x="8" y="23"/>
                  </a:lnTo>
                  <a:lnTo>
                    <a:pt x="4" y="21"/>
                  </a:lnTo>
                  <a:lnTo>
                    <a:pt x="1" y="16"/>
                  </a:lnTo>
                  <a:lnTo>
                    <a:pt x="0" y="12"/>
                  </a:lnTo>
                  <a:lnTo>
                    <a:pt x="0" y="12"/>
                  </a:lnTo>
                  <a:lnTo>
                    <a:pt x="1" y="7"/>
                  </a:lnTo>
                  <a:lnTo>
                    <a:pt x="4" y="3"/>
                  </a:lnTo>
                  <a:lnTo>
                    <a:pt x="8"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47" name="Freeform 570"/>
            <p:cNvSpPr>
              <a:spLocks/>
            </p:cNvSpPr>
            <p:nvPr/>
          </p:nvSpPr>
          <p:spPr bwMode="auto">
            <a:xfrm>
              <a:off x="2342836" y="4522189"/>
              <a:ext cx="39688" cy="39688"/>
            </a:xfrm>
            <a:custGeom>
              <a:avLst/>
              <a:gdLst>
                <a:gd name="T0" fmla="*/ 25 w 25"/>
                <a:gd name="T1" fmla="*/ 13 h 25"/>
                <a:gd name="T2" fmla="*/ 25 w 25"/>
                <a:gd name="T3" fmla="*/ 13 h 25"/>
                <a:gd name="T4" fmla="*/ 24 w 25"/>
                <a:gd name="T5" fmla="*/ 18 h 25"/>
                <a:gd name="T6" fmla="*/ 21 w 25"/>
                <a:gd name="T7" fmla="*/ 21 h 25"/>
                <a:gd name="T8" fmla="*/ 18 w 25"/>
                <a:gd name="T9" fmla="*/ 24 h 25"/>
                <a:gd name="T10" fmla="*/ 13 w 25"/>
                <a:gd name="T11" fmla="*/ 25 h 25"/>
                <a:gd name="T12" fmla="*/ 13 w 25"/>
                <a:gd name="T13" fmla="*/ 25 h 25"/>
                <a:gd name="T14" fmla="*/ 9 w 25"/>
                <a:gd name="T15" fmla="*/ 24 h 25"/>
                <a:gd name="T16" fmla="*/ 4 w 25"/>
                <a:gd name="T17" fmla="*/ 21 h 25"/>
                <a:gd name="T18" fmla="*/ 2 w 25"/>
                <a:gd name="T19" fmla="*/ 18 h 25"/>
                <a:gd name="T20" fmla="*/ 0 w 25"/>
                <a:gd name="T21" fmla="*/ 13 h 25"/>
                <a:gd name="T22" fmla="*/ 0 w 25"/>
                <a:gd name="T23" fmla="*/ 13 h 25"/>
                <a:gd name="T24" fmla="*/ 2 w 25"/>
                <a:gd name="T25" fmla="*/ 9 h 25"/>
                <a:gd name="T26" fmla="*/ 4 w 25"/>
                <a:gd name="T27" fmla="*/ 4 h 25"/>
                <a:gd name="T28" fmla="*/ 9 w 25"/>
                <a:gd name="T29" fmla="*/ 2 h 25"/>
                <a:gd name="T30" fmla="*/ 13 w 25"/>
                <a:gd name="T31" fmla="*/ 0 h 25"/>
                <a:gd name="T32" fmla="*/ 13 w 25"/>
                <a:gd name="T33" fmla="*/ 0 h 25"/>
                <a:gd name="T34" fmla="*/ 18 w 25"/>
                <a:gd name="T35" fmla="*/ 2 h 25"/>
                <a:gd name="T36" fmla="*/ 21 w 25"/>
                <a:gd name="T37" fmla="*/ 4 h 25"/>
                <a:gd name="T38" fmla="*/ 24 w 25"/>
                <a:gd name="T39" fmla="*/ 9 h 25"/>
                <a:gd name="T40" fmla="*/ 25 w 25"/>
                <a:gd name="T41" fmla="*/ 13 h 25"/>
                <a:gd name="T42" fmla="*/ 25 w 25"/>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3"/>
                  </a:moveTo>
                  <a:lnTo>
                    <a:pt x="25" y="13"/>
                  </a:lnTo>
                  <a:lnTo>
                    <a:pt x="24" y="18"/>
                  </a:lnTo>
                  <a:lnTo>
                    <a:pt x="21" y="21"/>
                  </a:lnTo>
                  <a:lnTo>
                    <a:pt x="18" y="24"/>
                  </a:lnTo>
                  <a:lnTo>
                    <a:pt x="13" y="25"/>
                  </a:lnTo>
                  <a:lnTo>
                    <a:pt x="13" y="25"/>
                  </a:lnTo>
                  <a:lnTo>
                    <a:pt x="9" y="24"/>
                  </a:lnTo>
                  <a:lnTo>
                    <a:pt x="4" y="21"/>
                  </a:lnTo>
                  <a:lnTo>
                    <a:pt x="2" y="18"/>
                  </a:lnTo>
                  <a:lnTo>
                    <a:pt x="0" y="13"/>
                  </a:lnTo>
                  <a:lnTo>
                    <a:pt x="0" y="13"/>
                  </a:lnTo>
                  <a:lnTo>
                    <a:pt x="2" y="9"/>
                  </a:lnTo>
                  <a:lnTo>
                    <a:pt x="4" y="4"/>
                  </a:lnTo>
                  <a:lnTo>
                    <a:pt x="9" y="2"/>
                  </a:lnTo>
                  <a:lnTo>
                    <a:pt x="13" y="0"/>
                  </a:lnTo>
                  <a:lnTo>
                    <a:pt x="13" y="0"/>
                  </a:lnTo>
                  <a:lnTo>
                    <a:pt x="18" y="2"/>
                  </a:lnTo>
                  <a:lnTo>
                    <a:pt x="21" y="4"/>
                  </a:lnTo>
                  <a:lnTo>
                    <a:pt x="24" y="9"/>
                  </a:lnTo>
                  <a:lnTo>
                    <a:pt x="25" y="13"/>
                  </a:lnTo>
                  <a:lnTo>
                    <a:pt x="25" y="13"/>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48" name="Freeform 571"/>
            <p:cNvSpPr>
              <a:spLocks/>
            </p:cNvSpPr>
            <p:nvPr/>
          </p:nvSpPr>
          <p:spPr bwMode="auto">
            <a:xfrm>
              <a:off x="2314261" y="4563464"/>
              <a:ext cx="39688" cy="39688"/>
            </a:xfrm>
            <a:custGeom>
              <a:avLst/>
              <a:gdLst>
                <a:gd name="T0" fmla="*/ 25 w 25"/>
                <a:gd name="T1" fmla="*/ 13 h 25"/>
                <a:gd name="T2" fmla="*/ 25 w 25"/>
                <a:gd name="T3" fmla="*/ 13 h 25"/>
                <a:gd name="T4" fmla="*/ 24 w 25"/>
                <a:gd name="T5" fmla="*/ 17 h 25"/>
                <a:gd name="T6" fmla="*/ 21 w 25"/>
                <a:gd name="T7" fmla="*/ 21 h 25"/>
                <a:gd name="T8" fmla="*/ 18 w 25"/>
                <a:gd name="T9" fmla="*/ 24 h 25"/>
                <a:gd name="T10" fmla="*/ 13 w 25"/>
                <a:gd name="T11" fmla="*/ 25 h 25"/>
                <a:gd name="T12" fmla="*/ 13 w 25"/>
                <a:gd name="T13" fmla="*/ 25 h 25"/>
                <a:gd name="T14" fmla="*/ 9 w 25"/>
                <a:gd name="T15" fmla="*/ 24 h 25"/>
                <a:gd name="T16" fmla="*/ 5 w 25"/>
                <a:gd name="T17" fmla="*/ 21 h 25"/>
                <a:gd name="T18" fmla="*/ 2 w 25"/>
                <a:gd name="T19" fmla="*/ 17 h 25"/>
                <a:gd name="T20" fmla="*/ 0 w 25"/>
                <a:gd name="T21" fmla="*/ 13 h 25"/>
                <a:gd name="T22" fmla="*/ 0 w 25"/>
                <a:gd name="T23" fmla="*/ 13 h 25"/>
                <a:gd name="T24" fmla="*/ 2 w 25"/>
                <a:gd name="T25" fmla="*/ 7 h 25"/>
                <a:gd name="T26" fmla="*/ 5 w 25"/>
                <a:gd name="T27" fmla="*/ 3 h 25"/>
                <a:gd name="T28" fmla="*/ 9 w 25"/>
                <a:gd name="T29" fmla="*/ 0 h 25"/>
                <a:gd name="T30" fmla="*/ 13 w 25"/>
                <a:gd name="T31" fmla="*/ 0 h 25"/>
                <a:gd name="T32" fmla="*/ 13 w 25"/>
                <a:gd name="T33" fmla="*/ 0 h 25"/>
                <a:gd name="T34" fmla="*/ 18 w 25"/>
                <a:gd name="T35" fmla="*/ 0 h 25"/>
                <a:gd name="T36" fmla="*/ 21 w 25"/>
                <a:gd name="T37" fmla="*/ 3 h 25"/>
                <a:gd name="T38" fmla="*/ 24 w 25"/>
                <a:gd name="T39" fmla="*/ 7 h 25"/>
                <a:gd name="T40" fmla="*/ 25 w 25"/>
                <a:gd name="T41" fmla="*/ 13 h 25"/>
                <a:gd name="T42" fmla="*/ 25 w 25"/>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3"/>
                  </a:moveTo>
                  <a:lnTo>
                    <a:pt x="25" y="13"/>
                  </a:lnTo>
                  <a:lnTo>
                    <a:pt x="24" y="17"/>
                  </a:lnTo>
                  <a:lnTo>
                    <a:pt x="21" y="21"/>
                  </a:lnTo>
                  <a:lnTo>
                    <a:pt x="18" y="24"/>
                  </a:lnTo>
                  <a:lnTo>
                    <a:pt x="13" y="25"/>
                  </a:lnTo>
                  <a:lnTo>
                    <a:pt x="13" y="25"/>
                  </a:lnTo>
                  <a:lnTo>
                    <a:pt x="9" y="24"/>
                  </a:lnTo>
                  <a:lnTo>
                    <a:pt x="5" y="21"/>
                  </a:lnTo>
                  <a:lnTo>
                    <a:pt x="2" y="17"/>
                  </a:lnTo>
                  <a:lnTo>
                    <a:pt x="0" y="13"/>
                  </a:lnTo>
                  <a:lnTo>
                    <a:pt x="0" y="13"/>
                  </a:lnTo>
                  <a:lnTo>
                    <a:pt x="2" y="7"/>
                  </a:lnTo>
                  <a:lnTo>
                    <a:pt x="5" y="3"/>
                  </a:lnTo>
                  <a:lnTo>
                    <a:pt x="9" y="0"/>
                  </a:lnTo>
                  <a:lnTo>
                    <a:pt x="13" y="0"/>
                  </a:lnTo>
                  <a:lnTo>
                    <a:pt x="13" y="0"/>
                  </a:lnTo>
                  <a:lnTo>
                    <a:pt x="18" y="0"/>
                  </a:lnTo>
                  <a:lnTo>
                    <a:pt x="21" y="3"/>
                  </a:lnTo>
                  <a:lnTo>
                    <a:pt x="24" y="7"/>
                  </a:lnTo>
                  <a:lnTo>
                    <a:pt x="25" y="13"/>
                  </a:lnTo>
                  <a:lnTo>
                    <a:pt x="25" y="13"/>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49" name="Freeform 572"/>
            <p:cNvSpPr>
              <a:spLocks/>
            </p:cNvSpPr>
            <p:nvPr/>
          </p:nvSpPr>
          <p:spPr bwMode="auto">
            <a:xfrm>
              <a:off x="2287274" y="4609502"/>
              <a:ext cx="38100" cy="39688"/>
            </a:xfrm>
            <a:custGeom>
              <a:avLst/>
              <a:gdLst>
                <a:gd name="T0" fmla="*/ 12 w 24"/>
                <a:gd name="T1" fmla="*/ 0 h 25"/>
                <a:gd name="T2" fmla="*/ 12 w 24"/>
                <a:gd name="T3" fmla="*/ 0 h 25"/>
                <a:gd name="T4" fmla="*/ 16 w 24"/>
                <a:gd name="T5" fmla="*/ 0 h 25"/>
                <a:gd name="T6" fmla="*/ 20 w 24"/>
                <a:gd name="T7" fmla="*/ 3 h 25"/>
                <a:gd name="T8" fmla="*/ 23 w 24"/>
                <a:gd name="T9" fmla="*/ 7 h 25"/>
                <a:gd name="T10" fmla="*/ 24 w 24"/>
                <a:gd name="T11" fmla="*/ 13 h 25"/>
                <a:gd name="T12" fmla="*/ 24 w 24"/>
                <a:gd name="T13" fmla="*/ 13 h 25"/>
                <a:gd name="T14" fmla="*/ 23 w 24"/>
                <a:gd name="T15" fmla="*/ 17 h 25"/>
                <a:gd name="T16" fmla="*/ 20 w 24"/>
                <a:gd name="T17" fmla="*/ 21 h 25"/>
                <a:gd name="T18" fmla="*/ 16 w 24"/>
                <a:gd name="T19" fmla="*/ 24 h 25"/>
                <a:gd name="T20" fmla="*/ 12 w 24"/>
                <a:gd name="T21" fmla="*/ 25 h 25"/>
                <a:gd name="T22" fmla="*/ 12 w 24"/>
                <a:gd name="T23" fmla="*/ 25 h 25"/>
                <a:gd name="T24" fmla="*/ 6 w 24"/>
                <a:gd name="T25" fmla="*/ 24 h 25"/>
                <a:gd name="T26" fmla="*/ 4 w 24"/>
                <a:gd name="T27" fmla="*/ 21 h 25"/>
                <a:gd name="T28" fmla="*/ 1 w 24"/>
                <a:gd name="T29" fmla="*/ 17 h 25"/>
                <a:gd name="T30" fmla="*/ 0 w 24"/>
                <a:gd name="T31" fmla="*/ 13 h 25"/>
                <a:gd name="T32" fmla="*/ 0 w 24"/>
                <a:gd name="T33" fmla="*/ 13 h 25"/>
                <a:gd name="T34" fmla="*/ 1 w 24"/>
                <a:gd name="T35" fmla="*/ 7 h 25"/>
                <a:gd name="T36" fmla="*/ 4 w 24"/>
                <a:gd name="T37" fmla="*/ 3 h 25"/>
                <a:gd name="T38" fmla="*/ 6 w 24"/>
                <a:gd name="T39" fmla="*/ 0 h 25"/>
                <a:gd name="T40" fmla="*/ 12 w 24"/>
                <a:gd name="T41" fmla="*/ 0 h 25"/>
                <a:gd name="T42" fmla="*/ 12 w 2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2" y="0"/>
                  </a:moveTo>
                  <a:lnTo>
                    <a:pt x="12" y="0"/>
                  </a:lnTo>
                  <a:lnTo>
                    <a:pt x="16" y="0"/>
                  </a:lnTo>
                  <a:lnTo>
                    <a:pt x="20" y="3"/>
                  </a:lnTo>
                  <a:lnTo>
                    <a:pt x="23" y="7"/>
                  </a:lnTo>
                  <a:lnTo>
                    <a:pt x="24" y="13"/>
                  </a:lnTo>
                  <a:lnTo>
                    <a:pt x="24" y="13"/>
                  </a:lnTo>
                  <a:lnTo>
                    <a:pt x="23" y="17"/>
                  </a:lnTo>
                  <a:lnTo>
                    <a:pt x="20" y="21"/>
                  </a:lnTo>
                  <a:lnTo>
                    <a:pt x="16" y="24"/>
                  </a:lnTo>
                  <a:lnTo>
                    <a:pt x="12" y="25"/>
                  </a:lnTo>
                  <a:lnTo>
                    <a:pt x="12" y="25"/>
                  </a:lnTo>
                  <a:lnTo>
                    <a:pt x="6" y="24"/>
                  </a:lnTo>
                  <a:lnTo>
                    <a:pt x="4" y="21"/>
                  </a:lnTo>
                  <a:lnTo>
                    <a:pt x="1" y="17"/>
                  </a:lnTo>
                  <a:lnTo>
                    <a:pt x="0" y="13"/>
                  </a:lnTo>
                  <a:lnTo>
                    <a:pt x="0" y="13"/>
                  </a:lnTo>
                  <a:lnTo>
                    <a:pt x="1" y="7"/>
                  </a:lnTo>
                  <a:lnTo>
                    <a:pt x="4" y="3"/>
                  </a:lnTo>
                  <a:lnTo>
                    <a:pt x="6" y="0"/>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50" name="Freeform 573"/>
            <p:cNvSpPr>
              <a:spLocks/>
            </p:cNvSpPr>
            <p:nvPr/>
          </p:nvSpPr>
          <p:spPr bwMode="auto">
            <a:xfrm>
              <a:off x="2258699" y="4657127"/>
              <a:ext cx="36513" cy="39688"/>
            </a:xfrm>
            <a:custGeom>
              <a:avLst/>
              <a:gdLst>
                <a:gd name="T0" fmla="*/ 23 w 23"/>
                <a:gd name="T1" fmla="*/ 13 h 25"/>
                <a:gd name="T2" fmla="*/ 23 w 23"/>
                <a:gd name="T3" fmla="*/ 13 h 25"/>
                <a:gd name="T4" fmla="*/ 23 w 23"/>
                <a:gd name="T5" fmla="*/ 18 h 25"/>
                <a:gd name="T6" fmla="*/ 20 w 23"/>
                <a:gd name="T7" fmla="*/ 22 h 25"/>
                <a:gd name="T8" fmla="*/ 16 w 23"/>
                <a:gd name="T9" fmla="*/ 25 h 25"/>
                <a:gd name="T10" fmla="*/ 12 w 23"/>
                <a:gd name="T11" fmla="*/ 25 h 25"/>
                <a:gd name="T12" fmla="*/ 12 w 23"/>
                <a:gd name="T13" fmla="*/ 25 h 25"/>
                <a:gd name="T14" fmla="*/ 7 w 23"/>
                <a:gd name="T15" fmla="*/ 25 h 25"/>
                <a:gd name="T16" fmla="*/ 2 w 23"/>
                <a:gd name="T17" fmla="*/ 22 h 25"/>
                <a:gd name="T18" fmla="*/ 0 w 23"/>
                <a:gd name="T19" fmla="*/ 18 h 25"/>
                <a:gd name="T20" fmla="*/ 0 w 23"/>
                <a:gd name="T21" fmla="*/ 13 h 25"/>
                <a:gd name="T22" fmla="*/ 0 w 23"/>
                <a:gd name="T23" fmla="*/ 13 h 25"/>
                <a:gd name="T24" fmla="*/ 0 w 23"/>
                <a:gd name="T25" fmla="*/ 9 h 25"/>
                <a:gd name="T26" fmla="*/ 2 w 23"/>
                <a:gd name="T27" fmla="*/ 5 h 25"/>
                <a:gd name="T28" fmla="*/ 7 w 23"/>
                <a:gd name="T29" fmla="*/ 2 h 25"/>
                <a:gd name="T30" fmla="*/ 12 w 23"/>
                <a:gd name="T31" fmla="*/ 0 h 25"/>
                <a:gd name="T32" fmla="*/ 12 w 23"/>
                <a:gd name="T33" fmla="*/ 0 h 25"/>
                <a:gd name="T34" fmla="*/ 16 w 23"/>
                <a:gd name="T35" fmla="*/ 2 h 25"/>
                <a:gd name="T36" fmla="*/ 20 w 23"/>
                <a:gd name="T37" fmla="*/ 5 h 25"/>
                <a:gd name="T38" fmla="*/ 23 w 23"/>
                <a:gd name="T39" fmla="*/ 9 h 25"/>
                <a:gd name="T40" fmla="*/ 23 w 23"/>
                <a:gd name="T41" fmla="*/ 13 h 25"/>
                <a:gd name="T42" fmla="*/ 23 w 23"/>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5">
                  <a:moveTo>
                    <a:pt x="23" y="13"/>
                  </a:moveTo>
                  <a:lnTo>
                    <a:pt x="23" y="13"/>
                  </a:lnTo>
                  <a:lnTo>
                    <a:pt x="23" y="18"/>
                  </a:lnTo>
                  <a:lnTo>
                    <a:pt x="20" y="22"/>
                  </a:lnTo>
                  <a:lnTo>
                    <a:pt x="16" y="25"/>
                  </a:lnTo>
                  <a:lnTo>
                    <a:pt x="12" y="25"/>
                  </a:lnTo>
                  <a:lnTo>
                    <a:pt x="12" y="25"/>
                  </a:lnTo>
                  <a:lnTo>
                    <a:pt x="7" y="25"/>
                  </a:lnTo>
                  <a:lnTo>
                    <a:pt x="2" y="22"/>
                  </a:lnTo>
                  <a:lnTo>
                    <a:pt x="0" y="18"/>
                  </a:lnTo>
                  <a:lnTo>
                    <a:pt x="0" y="13"/>
                  </a:lnTo>
                  <a:lnTo>
                    <a:pt x="0" y="13"/>
                  </a:lnTo>
                  <a:lnTo>
                    <a:pt x="0" y="9"/>
                  </a:lnTo>
                  <a:lnTo>
                    <a:pt x="2" y="5"/>
                  </a:lnTo>
                  <a:lnTo>
                    <a:pt x="7" y="2"/>
                  </a:lnTo>
                  <a:lnTo>
                    <a:pt x="12" y="0"/>
                  </a:lnTo>
                  <a:lnTo>
                    <a:pt x="12" y="0"/>
                  </a:lnTo>
                  <a:lnTo>
                    <a:pt x="16" y="2"/>
                  </a:lnTo>
                  <a:lnTo>
                    <a:pt x="20" y="5"/>
                  </a:lnTo>
                  <a:lnTo>
                    <a:pt x="23" y="9"/>
                  </a:lnTo>
                  <a:lnTo>
                    <a:pt x="23" y="13"/>
                  </a:lnTo>
                  <a:lnTo>
                    <a:pt x="23" y="13"/>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51" name="Freeform 574"/>
            <p:cNvSpPr>
              <a:spLocks/>
            </p:cNvSpPr>
            <p:nvPr/>
          </p:nvSpPr>
          <p:spPr bwMode="auto">
            <a:xfrm>
              <a:off x="2209486" y="4657127"/>
              <a:ext cx="39688" cy="39688"/>
            </a:xfrm>
            <a:custGeom>
              <a:avLst/>
              <a:gdLst>
                <a:gd name="T0" fmla="*/ 13 w 25"/>
                <a:gd name="T1" fmla="*/ 0 h 25"/>
                <a:gd name="T2" fmla="*/ 13 w 25"/>
                <a:gd name="T3" fmla="*/ 0 h 25"/>
                <a:gd name="T4" fmla="*/ 17 w 25"/>
                <a:gd name="T5" fmla="*/ 2 h 25"/>
                <a:gd name="T6" fmla="*/ 21 w 25"/>
                <a:gd name="T7" fmla="*/ 5 h 25"/>
                <a:gd name="T8" fmla="*/ 24 w 25"/>
                <a:gd name="T9" fmla="*/ 9 h 25"/>
                <a:gd name="T10" fmla="*/ 25 w 25"/>
                <a:gd name="T11" fmla="*/ 13 h 25"/>
                <a:gd name="T12" fmla="*/ 25 w 25"/>
                <a:gd name="T13" fmla="*/ 13 h 25"/>
                <a:gd name="T14" fmla="*/ 24 w 25"/>
                <a:gd name="T15" fmla="*/ 18 h 25"/>
                <a:gd name="T16" fmla="*/ 21 w 25"/>
                <a:gd name="T17" fmla="*/ 22 h 25"/>
                <a:gd name="T18" fmla="*/ 17 w 25"/>
                <a:gd name="T19" fmla="*/ 25 h 25"/>
                <a:gd name="T20" fmla="*/ 13 w 25"/>
                <a:gd name="T21" fmla="*/ 25 h 25"/>
                <a:gd name="T22" fmla="*/ 13 w 25"/>
                <a:gd name="T23" fmla="*/ 25 h 25"/>
                <a:gd name="T24" fmla="*/ 7 w 25"/>
                <a:gd name="T25" fmla="*/ 25 h 25"/>
                <a:gd name="T26" fmla="*/ 3 w 25"/>
                <a:gd name="T27" fmla="*/ 22 h 25"/>
                <a:gd name="T28" fmla="*/ 2 w 25"/>
                <a:gd name="T29" fmla="*/ 18 h 25"/>
                <a:gd name="T30" fmla="*/ 0 w 25"/>
                <a:gd name="T31" fmla="*/ 13 h 25"/>
                <a:gd name="T32" fmla="*/ 0 w 25"/>
                <a:gd name="T33" fmla="*/ 13 h 25"/>
                <a:gd name="T34" fmla="*/ 2 w 25"/>
                <a:gd name="T35" fmla="*/ 9 h 25"/>
                <a:gd name="T36" fmla="*/ 3 w 25"/>
                <a:gd name="T37" fmla="*/ 5 h 25"/>
                <a:gd name="T38" fmla="*/ 7 w 25"/>
                <a:gd name="T39" fmla="*/ 2 h 25"/>
                <a:gd name="T40" fmla="*/ 13 w 25"/>
                <a:gd name="T41" fmla="*/ 0 h 25"/>
                <a:gd name="T42" fmla="*/ 13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3" y="0"/>
                  </a:moveTo>
                  <a:lnTo>
                    <a:pt x="13" y="0"/>
                  </a:lnTo>
                  <a:lnTo>
                    <a:pt x="17" y="2"/>
                  </a:lnTo>
                  <a:lnTo>
                    <a:pt x="21" y="5"/>
                  </a:lnTo>
                  <a:lnTo>
                    <a:pt x="24" y="9"/>
                  </a:lnTo>
                  <a:lnTo>
                    <a:pt x="25" y="13"/>
                  </a:lnTo>
                  <a:lnTo>
                    <a:pt x="25" y="13"/>
                  </a:lnTo>
                  <a:lnTo>
                    <a:pt x="24" y="18"/>
                  </a:lnTo>
                  <a:lnTo>
                    <a:pt x="21" y="22"/>
                  </a:lnTo>
                  <a:lnTo>
                    <a:pt x="17" y="25"/>
                  </a:lnTo>
                  <a:lnTo>
                    <a:pt x="13" y="25"/>
                  </a:lnTo>
                  <a:lnTo>
                    <a:pt x="13" y="25"/>
                  </a:lnTo>
                  <a:lnTo>
                    <a:pt x="7" y="25"/>
                  </a:lnTo>
                  <a:lnTo>
                    <a:pt x="3" y="22"/>
                  </a:lnTo>
                  <a:lnTo>
                    <a:pt x="2" y="18"/>
                  </a:lnTo>
                  <a:lnTo>
                    <a:pt x="0" y="13"/>
                  </a:lnTo>
                  <a:lnTo>
                    <a:pt x="0" y="13"/>
                  </a:lnTo>
                  <a:lnTo>
                    <a:pt x="2" y="9"/>
                  </a:lnTo>
                  <a:lnTo>
                    <a:pt x="3" y="5"/>
                  </a:lnTo>
                  <a:lnTo>
                    <a:pt x="7" y="2"/>
                  </a:lnTo>
                  <a:lnTo>
                    <a:pt x="13" y="0"/>
                  </a:lnTo>
                  <a:lnTo>
                    <a:pt x="13"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52" name="Freeform 575"/>
            <p:cNvSpPr>
              <a:spLocks/>
            </p:cNvSpPr>
            <p:nvPr/>
          </p:nvSpPr>
          <p:spPr bwMode="auto">
            <a:xfrm>
              <a:off x="2161861" y="4657127"/>
              <a:ext cx="39688" cy="39688"/>
            </a:xfrm>
            <a:custGeom>
              <a:avLst/>
              <a:gdLst>
                <a:gd name="T0" fmla="*/ 13 w 25"/>
                <a:gd name="T1" fmla="*/ 0 h 25"/>
                <a:gd name="T2" fmla="*/ 13 w 25"/>
                <a:gd name="T3" fmla="*/ 0 h 25"/>
                <a:gd name="T4" fmla="*/ 17 w 25"/>
                <a:gd name="T5" fmla="*/ 2 h 25"/>
                <a:gd name="T6" fmla="*/ 21 w 25"/>
                <a:gd name="T7" fmla="*/ 5 h 25"/>
                <a:gd name="T8" fmla="*/ 24 w 25"/>
                <a:gd name="T9" fmla="*/ 9 h 25"/>
                <a:gd name="T10" fmla="*/ 25 w 25"/>
                <a:gd name="T11" fmla="*/ 13 h 25"/>
                <a:gd name="T12" fmla="*/ 25 w 25"/>
                <a:gd name="T13" fmla="*/ 13 h 25"/>
                <a:gd name="T14" fmla="*/ 24 w 25"/>
                <a:gd name="T15" fmla="*/ 18 h 25"/>
                <a:gd name="T16" fmla="*/ 21 w 25"/>
                <a:gd name="T17" fmla="*/ 22 h 25"/>
                <a:gd name="T18" fmla="*/ 17 w 25"/>
                <a:gd name="T19" fmla="*/ 25 h 25"/>
                <a:gd name="T20" fmla="*/ 13 w 25"/>
                <a:gd name="T21" fmla="*/ 25 h 25"/>
                <a:gd name="T22" fmla="*/ 13 w 25"/>
                <a:gd name="T23" fmla="*/ 25 h 25"/>
                <a:gd name="T24" fmla="*/ 7 w 25"/>
                <a:gd name="T25" fmla="*/ 25 h 25"/>
                <a:gd name="T26" fmla="*/ 3 w 25"/>
                <a:gd name="T27" fmla="*/ 22 h 25"/>
                <a:gd name="T28" fmla="*/ 0 w 25"/>
                <a:gd name="T29" fmla="*/ 18 h 25"/>
                <a:gd name="T30" fmla="*/ 0 w 25"/>
                <a:gd name="T31" fmla="*/ 13 h 25"/>
                <a:gd name="T32" fmla="*/ 0 w 25"/>
                <a:gd name="T33" fmla="*/ 13 h 25"/>
                <a:gd name="T34" fmla="*/ 0 w 25"/>
                <a:gd name="T35" fmla="*/ 9 h 25"/>
                <a:gd name="T36" fmla="*/ 3 w 25"/>
                <a:gd name="T37" fmla="*/ 5 h 25"/>
                <a:gd name="T38" fmla="*/ 7 w 25"/>
                <a:gd name="T39" fmla="*/ 2 h 25"/>
                <a:gd name="T40" fmla="*/ 13 w 25"/>
                <a:gd name="T41" fmla="*/ 0 h 25"/>
                <a:gd name="T42" fmla="*/ 13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3" y="0"/>
                  </a:moveTo>
                  <a:lnTo>
                    <a:pt x="13" y="0"/>
                  </a:lnTo>
                  <a:lnTo>
                    <a:pt x="17" y="2"/>
                  </a:lnTo>
                  <a:lnTo>
                    <a:pt x="21" y="5"/>
                  </a:lnTo>
                  <a:lnTo>
                    <a:pt x="24" y="9"/>
                  </a:lnTo>
                  <a:lnTo>
                    <a:pt x="25" y="13"/>
                  </a:lnTo>
                  <a:lnTo>
                    <a:pt x="25" y="13"/>
                  </a:lnTo>
                  <a:lnTo>
                    <a:pt x="24" y="18"/>
                  </a:lnTo>
                  <a:lnTo>
                    <a:pt x="21" y="22"/>
                  </a:lnTo>
                  <a:lnTo>
                    <a:pt x="17" y="25"/>
                  </a:lnTo>
                  <a:lnTo>
                    <a:pt x="13" y="25"/>
                  </a:lnTo>
                  <a:lnTo>
                    <a:pt x="13" y="25"/>
                  </a:lnTo>
                  <a:lnTo>
                    <a:pt x="7" y="25"/>
                  </a:lnTo>
                  <a:lnTo>
                    <a:pt x="3" y="22"/>
                  </a:lnTo>
                  <a:lnTo>
                    <a:pt x="0" y="18"/>
                  </a:lnTo>
                  <a:lnTo>
                    <a:pt x="0" y="13"/>
                  </a:lnTo>
                  <a:lnTo>
                    <a:pt x="0" y="13"/>
                  </a:lnTo>
                  <a:lnTo>
                    <a:pt x="0" y="9"/>
                  </a:lnTo>
                  <a:lnTo>
                    <a:pt x="3" y="5"/>
                  </a:lnTo>
                  <a:lnTo>
                    <a:pt x="7" y="2"/>
                  </a:lnTo>
                  <a:lnTo>
                    <a:pt x="13" y="0"/>
                  </a:lnTo>
                  <a:lnTo>
                    <a:pt x="13"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53" name="Freeform 576"/>
            <p:cNvSpPr>
              <a:spLocks/>
            </p:cNvSpPr>
            <p:nvPr/>
          </p:nvSpPr>
          <p:spPr bwMode="auto">
            <a:xfrm>
              <a:off x="2114236" y="4657127"/>
              <a:ext cx="39688" cy="39688"/>
            </a:xfrm>
            <a:custGeom>
              <a:avLst/>
              <a:gdLst>
                <a:gd name="T0" fmla="*/ 12 w 25"/>
                <a:gd name="T1" fmla="*/ 0 h 25"/>
                <a:gd name="T2" fmla="*/ 12 w 25"/>
                <a:gd name="T3" fmla="*/ 0 h 25"/>
                <a:gd name="T4" fmla="*/ 18 w 25"/>
                <a:gd name="T5" fmla="*/ 2 h 25"/>
                <a:gd name="T6" fmla="*/ 22 w 25"/>
                <a:gd name="T7" fmla="*/ 5 h 25"/>
                <a:gd name="T8" fmla="*/ 25 w 25"/>
                <a:gd name="T9" fmla="*/ 9 h 25"/>
                <a:gd name="T10" fmla="*/ 25 w 25"/>
                <a:gd name="T11" fmla="*/ 13 h 25"/>
                <a:gd name="T12" fmla="*/ 25 w 25"/>
                <a:gd name="T13" fmla="*/ 13 h 25"/>
                <a:gd name="T14" fmla="*/ 25 w 25"/>
                <a:gd name="T15" fmla="*/ 18 h 25"/>
                <a:gd name="T16" fmla="*/ 22 w 25"/>
                <a:gd name="T17" fmla="*/ 22 h 25"/>
                <a:gd name="T18" fmla="*/ 18 w 25"/>
                <a:gd name="T19" fmla="*/ 25 h 25"/>
                <a:gd name="T20" fmla="*/ 12 w 25"/>
                <a:gd name="T21" fmla="*/ 25 h 25"/>
                <a:gd name="T22" fmla="*/ 12 w 25"/>
                <a:gd name="T23" fmla="*/ 25 h 25"/>
                <a:gd name="T24" fmla="*/ 8 w 25"/>
                <a:gd name="T25" fmla="*/ 25 h 25"/>
                <a:gd name="T26" fmla="*/ 4 w 25"/>
                <a:gd name="T27" fmla="*/ 22 h 25"/>
                <a:gd name="T28" fmla="*/ 1 w 25"/>
                <a:gd name="T29" fmla="*/ 18 h 25"/>
                <a:gd name="T30" fmla="*/ 0 w 25"/>
                <a:gd name="T31" fmla="*/ 13 h 25"/>
                <a:gd name="T32" fmla="*/ 0 w 25"/>
                <a:gd name="T33" fmla="*/ 13 h 25"/>
                <a:gd name="T34" fmla="*/ 1 w 25"/>
                <a:gd name="T35" fmla="*/ 9 h 25"/>
                <a:gd name="T36" fmla="*/ 4 w 25"/>
                <a:gd name="T37" fmla="*/ 5 h 25"/>
                <a:gd name="T38" fmla="*/ 8 w 25"/>
                <a:gd name="T39" fmla="*/ 2 h 25"/>
                <a:gd name="T40" fmla="*/ 12 w 25"/>
                <a:gd name="T41" fmla="*/ 0 h 25"/>
                <a:gd name="T42" fmla="*/ 12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2" y="0"/>
                  </a:moveTo>
                  <a:lnTo>
                    <a:pt x="12" y="0"/>
                  </a:lnTo>
                  <a:lnTo>
                    <a:pt x="18" y="2"/>
                  </a:lnTo>
                  <a:lnTo>
                    <a:pt x="22" y="5"/>
                  </a:lnTo>
                  <a:lnTo>
                    <a:pt x="25" y="9"/>
                  </a:lnTo>
                  <a:lnTo>
                    <a:pt x="25" y="13"/>
                  </a:lnTo>
                  <a:lnTo>
                    <a:pt x="25" y="13"/>
                  </a:lnTo>
                  <a:lnTo>
                    <a:pt x="25" y="18"/>
                  </a:lnTo>
                  <a:lnTo>
                    <a:pt x="22" y="22"/>
                  </a:lnTo>
                  <a:lnTo>
                    <a:pt x="18" y="25"/>
                  </a:lnTo>
                  <a:lnTo>
                    <a:pt x="12" y="25"/>
                  </a:lnTo>
                  <a:lnTo>
                    <a:pt x="12" y="25"/>
                  </a:lnTo>
                  <a:lnTo>
                    <a:pt x="8" y="25"/>
                  </a:lnTo>
                  <a:lnTo>
                    <a:pt x="4" y="22"/>
                  </a:lnTo>
                  <a:lnTo>
                    <a:pt x="1" y="18"/>
                  </a:lnTo>
                  <a:lnTo>
                    <a:pt x="0" y="13"/>
                  </a:lnTo>
                  <a:lnTo>
                    <a:pt x="0" y="13"/>
                  </a:lnTo>
                  <a:lnTo>
                    <a:pt x="1" y="9"/>
                  </a:lnTo>
                  <a:lnTo>
                    <a:pt x="4" y="5"/>
                  </a:lnTo>
                  <a:lnTo>
                    <a:pt x="8" y="2"/>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grpSp>
      <p:grpSp>
        <p:nvGrpSpPr>
          <p:cNvPr id="54" name="Group 53"/>
          <p:cNvGrpSpPr/>
          <p:nvPr/>
        </p:nvGrpSpPr>
        <p:grpSpPr>
          <a:xfrm>
            <a:off x="8117490" y="3578334"/>
            <a:ext cx="214482" cy="342086"/>
            <a:chOff x="10306050" y="4459288"/>
            <a:chExt cx="250825" cy="400050"/>
          </a:xfrm>
          <a:solidFill>
            <a:srgbClr val="201F5C"/>
          </a:solidFill>
        </p:grpSpPr>
        <p:sp>
          <p:nvSpPr>
            <p:cNvPr id="55" name="Freeform 147"/>
            <p:cNvSpPr>
              <a:spLocks/>
            </p:cNvSpPr>
            <p:nvPr/>
          </p:nvSpPr>
          <p:spPr bwMode="auto">
            <a:xfrm>
              <a:off x="10306050" y="4684713"/>
              <a:ext cx="98425" cy="174625"/>
            </a:xfrm>
            <a:custGeom>
              <a:avLst/>
              <a:gdLst>
                <a:gd name="T0" fmla="*/ 0 w 62"/>
                <a:gd name="T1" fmla="*/ 110 h 110"/>
                <a:gd name="T2" fmla="*/ 0 w 62"/>
                <a:gd name="T3" fmla="*/ 110 h 110"/>
                <a:gd name="T4" fmla="*/ 2 w 62"/>
                <a:gd name="T5" fmla="*/ 92 h 110"/>
                <a:gd name="T6" fmla="*/ 6 w 62"/>
                <a:gd name="T7" fmla="*/ 74 h 110"/>
                <a:gd name="T8" fmla="*/ 10 w 62"/>
                <a:gd name="T9" fmla="*/ 58 h 110"/>
                <a:gd name="T10" fmla="*/ 18 w 62"/>
                <a:gd name="T11" fmla="*/ 44 h 110"/>
                <a:gd name="T12" fmla="*/ 28 w 62"/>
                <a:gd name="T13" fmla="*/ 32 h 110"/>
                <a:gd name="T14" fmla="*/ 38 w 62"/>
                <a:gd name="T15" fmla="*/ 20 h 110"/>
                <a:gd name="T16" fmla="*/ 62 w 62"/>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10">
                  <a:moveTo>
                    <a:pt x="0" y="110"/>
                  </a:moveTo>
                  <a:lnTo>
                    <a:pt x="0" y="110"/>
                  </a:lnTo>
                  <a:lnTo>
                    <a:pt x="2" y="92"/>
                  </a:lnTo>
                  <a:lnTo>
                    <a:pt x="6" y="74"/>
                  </a:lnTo>
                  <a:lnTo>
                    <a:pt x="10" y="58"/>
                  </a:lnTo>
                  <a:lnTo>
                    <a:pt x="18" y="44"/>
                  </a:lnTo>
                  <a:lnTo>
                    <a:pt x="28" y="32"/>
                  </a:lnTo>
                  <a:lnTo>
                    <a:pt x="38" y="20"/>
                  </a:lnTo>
                  <a:lnTo>
                    <a:pt x="62" y="0"/>
                  </a:lnTo>
                </a:path>
              </a:pathLst>
            </a:cu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56" name="Freeform 148"/>
            <p:cNvSpPr>
              <a:spLocks/>
            </p:cNvSpPr>
            <p:nvPr/>
          </p:nvSpPr>
          <p:spPr bwMode="auto">
            <a:xfrm>
              <a:off x="10464800" y="4459288"/>
              <a:ext cx="92075" cy="177800"/>
            </a:xfrm>
            <a:custGeom>
              <a:avLst/>
              <a:gdLst>
                <a:gd name="T0" fmla="*/ 0 w 58"/>
                <a:gd name="T1" fmla="*/ 112 h 112"/>
                <a:gd name="T2" fmla="*/ 0 w 58"/>
                <a:gd name="T3" fmla="*/ 112 h 112"/>
                <a:gd name="T4" fmla="*/ 22 w 58"/>
                <a:gd name="T5" fmla="*/ 90 h 112"/>
                <a:gd name="T6" fmla="*/ 32 w 58"/>
                <a:gd name="T7" fmla="*/ 78 h 112"/>
                <a:gd name="T8" fmla="*/ 40 w 58"/>
                <a:gd name="T9" fmla="*/ 66 h 112"/>
                <a:gd name="T10" fmla="*/ 48 w 58"/>
                <a:gd name="T11" fmla="*/ 52 h 112"/>
                <a:gd name="T12" fmla="*/ 54 w 58"/>
                <a:gd name="T13" fmla="*/ 36 h 112"/>
                <a:gd name="T14" fmla="*/ 58 w 58"/>
                <a:gd name="T15" fmla="*/ 18 h 112"/>
                <a:gd name="T16" fmla="*/ 58 w 58"/>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12">
                  <a:moveTo>
                    <a:pt x="0" y="112"/>
                  </a:moveTo>
                  <a:lnTo>
                    <a:pt x="0" y="112"/>
                  </a:lnTo>
                  <a:lnTo>
                    <a:pt x="22" y="90"/>
                  </a:lnTo>
                  <a:lnTo>
                    <a:pt x="32" y="78"/>
                  </a:lnTo>
                  <a:lnTo>
                    <a:pt x="40" y="66"/>
                  </a:lnTo>
                  <a:lnTo>
                    <a:pt x="48" y="52"/>
                  </a:lnTo>
                  <a:lnTo>
                    <a:pt x="54" y="36"/>
                  </a:lnTo>
                  <a:lnTo>
                    <a:pt x="58" y="18"/>
                  </a:lnTo>
                  <a:lnTo>
                    <a:pt x="58" y="0"/>
                  </a:lnTo>
                </a:path>
              </a:pathLst>
            </a:cu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57" name="Freeform 149"/>
            <p:cNvSpPr>
              <a:spLocks/>
            </p:cNvSpPr>
            <p:nvPr/>
          </p:nvSpPr>
          <p:spPr bwMode="auto">
            <a:xfrm>
              <a:off x="10306050" y="4459288"/>
              <a:ext cx="250825" cy="400050"/>
            </a:xfrm>
            <a:custGeom>
              <a:avLst/>
              <a:gdLst>
                <a:gd name="T0" fmla="*/ 158 w 158"/>
                <a:gd name="T1" fmla="*/ 252 h 252"/>
                <a:gd name="T2" fmla="*/ 158 w 158"/>
                <a:gd name="T3" fmla="*/ 252 h 252"/>
                <a:gd name="T4" fmla="*/ 158 w 158"/>
                <a:gd name="T5" fmla="*/ 230 h 252"/>
                <a:gd name="T6" fmla="*/ 152 w 158"/>
                <a:gd name="T7" fmla="*/ 210 h 252"/>
                <a:gd name="T8" fmla="*/ 144 w 158"/>
                <a:gd name="T9" fmla="*/ 194 h 252"/>
                <a:gd name="T10" fmla="*/ 134 w 158"/>
                <a:gd name="T11" fmla="*/ 178 h 252"/>
                <a:gd name="T12" fmla="*/ 122 w 158"/>
                <a:gd name="T13" fmla="*/ 164 h 252"/>
                <a:gd name="T14" fmla="*/ 108 w 158"/>
                <a:gd name="T15" fmla="*/ 150 h 252"/>
                <a:gd name="T16" fmla="*/ 80 w 158"/>
                <a:gd name="T17" fmla="*/ 126 h 252"/>
                <a:gd name="T18" fmla="*/ 50 w 158"/>
                <a:gd name="T19" fmla="*/ 102 h 252"/>
                <a:gd name="T20" fmla="*/ 38 w 158"/>
                <a:gd name="T21" fmla="*/ 90 h 252"/>
                <a:gd name="T22" fmla="*/ 26 w 158"/>
                <a:gd name="T23" fmla="*/ 76 h 252"/>
                <a:gd name="T24" fmla="*/ 16 w 158"/>
                <a:gd name="T25" fmla="*/ 60 h 252"/>
                <a:gd name="T26" fmla="*/ 8 w 158"/>
                <a:gd name="T27" fmla="*/ 42 h 252"/>
                <a:gd name="T28" fmla="*/ 2 w 158"/>
                <a:gd name="T29" fmla="*/ 22 h 252"/>
                <a:gd name="T30" fmla="*/ 0 w 158"/>
                <a:gd name="T3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252">
                  <a:moveTo>
                    <a:pt x="158" y="252"/>
                  </a:moveTo>
                  <a:lnTo>
                    <a:pt x="158" y="252"/>
                  </a:lnTo>
                  <a:lnTo>
                    <a:pt x="158" y="230"/>
                  </a:lnTo>
                  <a:lnTo>
                    <a:pt x="152" y="210"/>
                  </a:lnTo>
                  <a:lnTo>
                    <a:pt x="144" y="194"/>
                  </a:lnTo>
                  <a:lnTo>
                    <a:pt x="134" y="178"/>
                  </a:lnTo>
                  <a:lnTo>
                    <a:pt x="122" y="164"/>
                  </a:lnTo>
                  <a:lnTo>
                    <a:pt x="108" y="150"/>
                  </a:lnTo>
                  <a:lnTo>
                    <a:pt x="80" y="126"/>
                  </a:lnTo>
                  <a:lnTo>
                    <a:pt x="50" y="102"/>
                  </a:lnTo>
                  <a:lnTo>
                    <a:pt x="38" y="90"/>
                  </a:lnTo>
                  <a:lnTo>
                    <a:pt x="26" y="76"/>
                  </a:lnTo>
                  <a:lnTo>
                    <a:pt x="16" y="60"/>
                  </a:lnTo>
                  <a:lnTo>
                    <a:pt x="8" y="42"/>
                  </a:lnTo>
                  <a:lnTo>
                    <a:pt x="2" y="22"/>
                  </a:lnTo>
                  <a:lnTo>
                    <a:pt x="0" y="0"/>
                  </a:lnTo>
                </a:path>
              </a:pathLst>
            </a:cu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58" name="Line 150"/>
            <p:cNvSpPr>
              <a:spLocks noChangeShapeType="1"/>
            </p:cNvSpPr>
            <p:nvPr/>
          </p:nvSpPr>
          <p:spPr bwMode="auto">
            <a:xfrm>
              <a:off x="10321925" y="4830763"/>
              <a:ext cx="184150" cy="0"/>
            </a:xfrm>
            <a:prstGeom prst="line">
              <a:avLst/>
            </a:pr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59" name="Line 151"/>
            <p:cNvSpPr>
              <a:spLocks noChangeShapeType="1"/>
            </p:cNvSpPr>
            <p:nvPr/>
          </p:nvSpPr>
          <p:spPr bwMode="auto">
            <a:xfrm>
              <a:off x="10328275" y="4776788"/>
              <a:ext cx="158750" cy="0"/>
            </a:xfrm>
            <a:prstGeom prst="line">
              <a:avLst/>
            </a:pr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60" name="Line 152"/>
            <p:cNvSpPr>
              <a:spLocks noChangeShapeType="1"/>
            </p:cNvSpPr>
            <p:nvPr/>
          </p:nvSpPr>
          <p:spPr bwMode="auto">
            <a:xfrm>
              <a:off x="10369550" y="4722813"/>
              <a:ext cx="66675" cy="0"/>
            </a:xfrm>
            <a:prstGeom prst="line">
              <a:avLst/>
            </a:pr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61" name="Line 153"/>
            <p:cNvSpPr>
              <a:spLocks noChangeShapeType="1"/>
            </p:cNvSpPr>
            <p:nvPr/>
          </p:nvSpPr>
          <p:spPr bwMode="auto">
            <a:xfrm>
              <a:off x="10426700" y="4598988"/>
              <a:ext cx="66675" cy="0"/>
            </a:xfrm>
            <a:prstGeom prst="line">
              <a:avLst/>
            </a:pr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62" name="Line 154"/>
            <p:cNvSpPr>
              <a:spLocks noChangeShapeType="1"/>
            </p:cNvSpPr>
            <p:nvPr/>
          </p:nvSpPr>
          <p:spPr bwMode="auto">
            <a:xfrm>
              <a:off x="10379075" y="4545013"/>
              <a:ext cx="155575" cy="0"/>
            </a:xfrm>
            <a:prstGeom prst="line">
              <a:avLst/>
            </a:pr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sp>
          <p:nvSpPr>
            <p:cNvPr id="63" name="Line 155"/>
            <p:cNvSpPr>
              <a:spLocks noChangeShapeType="1"/>
            </p:cNvSpPr>
            <p:nvPr/>
          </p:nvSpPr>
          <p:spPr bwMode="auto">
            <a:xfrm>
              <a:off x="10356850" y="4491038"/>
              <a:ext cx="184150" cy="0"/>
            </a:xfrm>
            <a:prstGeom prst="line">
              <a:avLst/>
            </a:pr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368">
                <a:solidFill>
                  <a:srgbClr val="646464"/>
                </a:solidFill>
              </a:endParaRPr>
            </a:p>
          </p:txBody>
        </p:sp>
      </p:grpSp>
      <p:sp>
        <p:nvSpPr>
          <p:cNvPr id="64" name="Freeform 63"/>
          <p:cNvSpPr>
            <a:spLocks noEditPoints="1"/>
          </p:cNvSpPr>
          <p:nvPr/>
        </p:nvSpPr>
        <p:spPr bwMode="auto">
          <a:xfrm>
            <a:off x="8480861" y="3834150"/>
            <a:ext cx="411619" cy="411006"/>
          </a:xfrm>
          <a:custGeom>
            <a:avLst/>
            <a:gdLst>
              <a:gd name="T0" fmla="*/ 129 w 281"/>
              <a:gd name="T1" fmla="*/ 158 h 281"/>
              <a:gd name="T2" fmla="*/ 155 w 281"/>
              <a:gd name="T3" fmla="*/ 164 h 281"/>
              <a:gd name="T4" fmla="*/ 140 w 281"/>
              <a:gd name="T5" fmla="*/ 131 h 281"/>
              <a:gd name="T6" fmla="*/ 134 w 281"/>
              <a:gd name="T7" fmla="*/ 105 h 281"/>
              <a:gd name="T8" fmla="*/ 140 w 281"/>
              <a:gd name="T9" fmla="*/ 131 h 281"/>
              <a:gd name="T10" fmla="*/ 158 w 281"/>
              <a:gd name="T11" fmla="*/ 129 h 281"/>
              <a:gd name="T12" fmla="*/ 164 w 281"/>
              <a:gd name="T13" fmla="*/ 155 h 281"/>
              <a:gd name="T14" fmla="*/ 131 w 281"/>
              <a:gd name="T15" fmla="*/ 140 h 281"/>
              <a:gd name="T16" fmla="*/ 105 w 281"/>
              <a:gd name="T17" fmla="*/ 134 h 281"/>
              <a:gd name="T18" fmla="*/ 131 w 281"/>
              <a:gd name="T19" fmla="*/ 140 h 281"/>
              <a:gd name="T20" fmla="*/ 245 w 281"/>
              <a:gd name="T21" fmla="*/ 249 h 281"/>
              <a:gd name="T22" fmla="*/ 31 w 281"/>
              <a:gd name="T23" fmla="*/ 97 h 281"/>
              <a:gd name="T24" fmla="*/ 35 w 281"/>
              <a:gd name="T25" fmla="*/ 31 h 281"/>
              <a:gd name="T26" fmla="*/ 140 w 281"/>
              <a:gd name="T27" fmla="*/ 74 h 281"/>
              <a:gd name="T28" fmla="*/ 89 w 281"/>
              <a:gd name="T29" fmla="*/ 135 h 281"/>
              <a:gd name="T30" fmla="*/ 200 w 281"/>
              <a:gd name="T31" fmla="*/ 135 h 281"/>
              <a:gd name="T32" fmla="*/ 150 w 281"/>
              <a:gd name="T33" fmla="*/ 195 h 281"/>
              <a:gd name="T34" fmla="*/ 250 w 281"/>
              <a:gd name="T35" fmla="*/ 184 h 281"/>
              <a:gd name="T36" fmla="*/ 97 w 281"/>
              <a:gd name="T37" fmla="*/ 249 h 281"/>
              <a:gd name="T38" fmla="*/ 31 w 281"/>
              <a:gd name="T39" fmla="*/ 245 h 281"/>
              <a:gd name="T40" fmla="*/ 65 w 281"/>
              <a:gd name="T41" fmla="*/ 150 h 281"/>
              <a:gd name="T42" fmla="*/ 97 w 281"/>
              <a:gd name="T43" fmla="*/ 249 h 281"/>
              <a:gd name="T44" fmla="*/ 245 w 281"/>
              <a:gd name="T45" fmla="*/ 31 h 281"/>
              <a:gd name="T46" fmla="*/ 250 w 281"/>
              <a:gd name="T47" fmla="*/ 97 h 281"/>
              <a:gd name="T48" fmla="*/ 150 w 281"/>
              <a:gd name="T49" fmla="*/ 65 h 281"/>
              <a:gd name="T50" fmla="*/ 259 w 281"/>
              <a:gd name="T51" fmla="*/ 174 h 281"/>
              <a:gd name="T52" fmla="*/ 259 w 281"/>
              <a:gd name="T53" fmla="*/ 106 h 281"/>
              <a:gd name="T54" fmla="*/ 255 w 281"/>
              <a:gd name="T55" fmla="*/ 22 h 281"/>
              <a:gd name="T56" fmla="*/ 140 w 281"/>
              <a:gd name="T57" fmla="*/ 56 h 281"/>
              <a:gd name="T58" fmla="*/ 26 w 281"/>
              <a:gd name="T59" fmla="*/ 22 h 281"/>
              <a:gd name="T60" fmla="*/ 22 w 281"/>
              <a:gd name="T61" fmla="*/ 106 h 281"/>
              <a:gd name="T62" fmla="*/ 22 w 281"/>
              <a:gd name="T63" fmla="*/ 174 h 281"/>
              <a:gd name="T64" fmla="*/ 26 w 281"/>
              <a:gd name="T65" fmla="*/ 259 h 281"/>
              <a:gd name="T66" fmla="*/ 140 w 281"/>
              <a:gd name="T67" fmla="*/ 225 h 281"/>
              <a:gd name="T68" fmla="*/ 255 w 281"/>
              <a:gd name="T69" fmla="*/ 259 h 281"/>
              <a:gd name="T70" fmla="*/ 259 w 281"/>
              <a:gd name="T71" fmla="*/ 17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281">
                <a:moveTo>
                  <a:pt x="145" y="174"/>
                </a:moveTo>
                <a:cubicBezTo>
                  <a:pt x="129" y="158"/>
                  <a:pt x="129" y="158"/>
                  <a:pt x="129" y="158"/>
                </a:cubicBezTo>
                <a:cubicBezTo>
                  <a:pt x="139" y="148"/>
                  <a:pt x="139" y="148"/>
                  <a:pt x="139" y="148"/>
                </a:cubicBezTo>
                <a:cubicBezTo>
                  <a:pt x="155" y="164"/>
                  <a:pt x="155" y="164"/>
                  <a:pt x="155" y="164"/>
                </a:cubicBezTo>
                <a:lnTo>
                  <a:pt x="145" y="174"/>
                </a:lnTo>
                <a:close/>
                <a:moveTo>
                  <a:pt x="140" y="131"/>
                </a:moveTo>
                <a:cubicBezTo>
                  <a:pt x="124" y="115"/>
                  <a:pt x="124" y="115"/>
                  <a:pt x="124" y="115"/>
                </a:cubicBezTo>
                <a:cubicBezTo>
                  <a:pt x="134" y="105"/>
                  <a:pt x="134" y="105"/>
                  <a:pt x="134" y="105"/>
                </a:cubicBezTo>
                <a:cubicBezTo>
                  <a:pt x="150" y="121"/>
                  <a:pt x="150" y="121"/>
                  <a:pt x="150" y="121"/>
                </a:cubicBezTo>
                <a:lnTo>
                  <a:pt x="140" y="131"/>
                </a:lnTo>
                <a:close/>
                <a:moveTo>
                  <a:pt x="148" y="139"/>
                </a:moveTo>
                <a:cubicBezTo>
                  <a:pt x="158" y="129"/>
                  <a:pt x="158" y="129"/>
                  <a:pt x="158" y="129"/>
                </a:cubicBezTo>
                <a:cubicBezTo>
                  <a:pt x="174" y="145"/>
                  <a:pt x="174" y="145"/>
                  <a:pt x="174" y="145"/>
                </a:cubicBezTo>
                <a:cubicBezTo>
                  <a:pt x="164" y="155"/>
                  <a:pt x="164" y="155"/>
                  <a:pt x="164" y="155"/>
                </a:cubicBezTo>
                <a:lnTo>
                  <a:pt x="148" y="139"/>
                </a:lnTo>
                <a:close/>
                <a:moveTo>
                  <a:pt x="131" y="140"/>
                </a:moveTo>
                <a:cubicBezTo>
                  <a:pt x="121" y="150"/>
                  <a:pt x="121" y="150"/>
                  <a:pt x="121" y="150"/>
                </a:cubicBezTo>
                <a:cubicBezTo>
                  <a:pt x="105" y="134"/>
                  <a:pt x="105" y="134"/>
                  <a:pt x="105" y="134"/>
                </a:cubicBezTo>
                <a:cubicBezTo>
                  <a:pt x="115" y="124"/>
                  <a:pt x="115" y="124"/>
                  <a:pt x="115" y="124"/>
                </a:cubicBezTo>
                <a:lnTo>
                  <a:pt x="131" y="140"/>
                </a:lnTo>
                <a:close/>
                <a:moveTo>
                  <a:pt x="249" y="245"/>
                </a:moveTo>
                <a:cubicBezTo>
                  <a:pt x="245" y="249"/>
                  <a:pt x="245" y="249"/>
                  <a:pt x="245" y="249"/>
                </a:cubicBezTo>
                <a:cubicBezTo>
                  <a:pt x="228" y="266"/>
                  <a:pt x="201" y="266"/>
                  <a:pt x="184" y="249"/>
                </a:cubicBezTo>
                <a:cubicBezTo>
                  <a:pt x="31" y="97"/>
                  <a:pt x="31" y="97"/>
                  <a:pt x="31" y="97"/>
                </a:cubicBezTo>
                <a:cubicBezTo>
                  <a:pt x="14" y="80"/>
                  <a:pt x="14" y="52"/>
                  <a:pt x="31" y="35"/>
                </a:cubicBezTo>
                <a:cubicBezTo>
                  <a:pt x="35" y="31"/>
                  <a:pt x="35" y="31"/>
                  <a:pt x="35" y="31"/>
                </a:cubicBezTo>
                <a:cubicBezTo>
                  <a:pt x="52" y="14"/>
                  <a:pt x="80" y="14"/>
                  <a:pt x="97" y="31"/>
                </a:cubicBezTo>
                <a:cubicBezTo>
                  <a:pt x="140" y="74"/>
                  <a:pt x="140" y="74"/>
                  <a:pt x="140" y="74"/>
                </a:cubicBezTo>
                <a:cubicBezTo>
                  <a:pt x="87" y="127"/>
                  <a:pt x="87" y="127"/>
                  <a:pt x="87" y="127"/>
                </a:cubicBezTo>
                <a:cubicBezTo>
                  <a:pt x="89" y="135"/>
                  <a:pt x="89" y="135"/>
                  <a:pt x="89" y="135"/>
                </a:cubicBezTo>
                <a:cubicBezTo>
                  <a:pt x="145" y="79"/>
                  <a:pt x="145" y="79"/>
                  <a:pt x="145" y="79"/>
                </a:cubicBezTo>
                <a:cubicBezTo>
                  <a:pt x="200" y="135"/>
                  <a:pt x="200" y="135"/>
                  <a:pt x="200" y="135"/>
                </a:cubicBezTo>
                <a:cubicBezTo>
                  <a:pt x="148" y="187"/>
                  <a:pt x="148" y="187"/>
                  <a:pt x="148" y="187"/>
                </a:cubicBezTo>
                <a:cubicBezTo>
                  <a:pt x="150" y="195"/>
                  <a:pt x="150" y="195"/>
                  <a:pt x="150" y="195"/>
                </a:cubicBezTo>
                <a:cubicBezTo>
                  <a:pt x="205" y="140"/>
                  <a:pt x="205" y="140"/>
                  <a:pt x="205" y="140"/>
                </a:cubicBezTo>
                <a:cubicBezTo>
                  <a:pt x="250" y="184"/>
                  <a:pt x="250" y="184"/>
                  <a:pt x="250" y="184"/>
                </a:cubicBezTo>
                <a:cubicBezTo>
                  <a:pt x="266" y="201"/>
                  <a:pt x="266" y="228"/>
                  <a:pt x="249" y="245"/>
                </a:cubicBezTo>
                <a:moveTo>
                  <a:pt x="97" y="249"/>
                </a:moveTo>
                <a:cubicBezTo>
                  <a:pt x="80" y="266"/>
                  <a:pt x="52" y="266"/>
                  <a:pt x="35" y="249"/>
                </a:cubicBezTo>
                <a:cubicBezTo>
                  <a:pt x="31" y="245"/>
                  <a:pt x="31" y="245"/>
                  <a:pt x="31" y="245"/>
                </a:cubicBezTo>
                <a:cubicBezTo>
                  <a:pt x="14" y="228"/>
                  <a:pt x="14" y="201"/>
                  <a:pt x="31" y="184"/>
                </a:cubicBezTo>
                <a:cubicBezTo>
                  <a:pt x="65" y="150"/>
                  <a:pt x="65" y="150"/>
                  <a:pt x="65" y="150"/>
                </a:cubicBezTo>
                <a:cubicBezTo>
                  <a:pt x="131" y="215"/>
                  <a:pt x="131" y="215"/>
                  <a:pt x="131" y="215"/>
                </a:cubicBezTo>
                <a:lnTo>
                  <a:pt x="97" y="249"/>
                </a:lnTo>
                <a:close/>
                <a:moveTo>
                  <a:pt x="184" y="31"/>
                </a:moveTo>
                <a:cubicBezTo>
                  <a:pt x="201" y="14"/>
                  <a:pt x="228" y="14"/>
                  <a:pt x="245" y="31"/>
                </a:cubicBezTo>
                <a:cubicBezTo>
                  <a:pt x="250" y="35"/>
                  <a:pt x="250" y="35"/>
                  <a:pt x="250" y="35"/>
                </a:cubicBezTo>
                <a:cubicBezTo>
                  <a:pt x="266" y="52"/>
                  <a:pt x="266" y="80"/>
                  <a:pt x="250" y="97"/>
                </a:cubicBezTo>
                <a:cubicBezTo>
                  <a:pt x="216" y="131"/>
                  <a:pt x="216" y="131"/>
                  <a:pt x="216" y="131"/>
                </a:cubicBezTo>
                <a:cubicBezTo>
                  <a:pt x="150" y="65"/>
                  <a:pt x="150" y="65"/>
                  <a:pt x="150" y="65"/>
                </a:cubicBezTo>
                <a:lnTo>
                  <a:pt x="184" y="31"/>
                </a:lnTo>
                <a:close/>
                <a:moveTo>
                  <a:pt x="259" y="174"/>
                </a:moveTo>
                <a:cubicBezTo>
                  <a:pt x="225" y="140"/>
                  <a:pt x="225" y="140"/>
                  <a:pt x="225" y="140"/>
                </a:cubicBezTo>
                <a:cubicBezTo>
                  <a:pt x="259" y="106"/>
                  <a:pt x="259" y="106"/>
                  <a:pt x="259" y="106"/>
                </a:cubicBezTo>
                <a:cubicBezTo>
                  <a:pt x="281" y="84"/>
                  <a:pt x="281" y="48"/>
                  <a:pt x="259" y="26"/>
                </a:cubicBezTo>
                <a:cubicBezTo>
                  <a:pt x="255" y="22"/>
                  <a:pt x="255" y="22"/>
                  <a:pt x="255" y="22"/>
                </a:cubicBezTo>
                <a:cubicBezTo>
                  <a:pt x="233" y="0"/>
                  <a:pt x="196" y="0"/>
                  <a:pt x="174" y="22"/>
                </a:cubicBezTo>
                <a:cubicBezTo>
                  <a:pt x="140" y="56"/>
                  <a:pt x="140" y="56"/>
                  <a:pt x="140" y="56"/>
                </a:cubicBezTo>
                <a:cubicBezTo>
                  <a:pt x="107" y="22"/>
                  <a:pt x="107" y="22"/>
                  <a:pt x="107" y="22"/>
                </a:cubicBezTo>
                <a:cubicBezTo>
                  <a:pt x="84" y="0"/>
                  <a:pt x="48" y="0"/>
                  <a:pt x="26" y="22"/>
                </a:cubicBezTo>
                <a:cubicBezTo>
                  <a:pt x="22" y="26"/>
                  <a:pt x="22" y="26"/>
                  <a:pt x="22" y="26"/>
                </a:cubicBezTo>
                <a:cubicBezTo>
                  <a:pt x="0" y="48"/>
                  <a:pt x="0" y="84"/>
                  <a:pt x="22" y="106"/>
                </a:cubicBezTo>
                <a:cubicBezTo>
                  <a:pt x="56" y="140"/>
                  <a:pt x="56" y="140"/>
                  <a:pt x="56" y="140"/>
                </a:cubicBezTo>
                <a:cubicBezTo>
                  <a:pt x="22" y="174"/>
                  <a:pt x="22" y="174"/>
                  <a:pt x="22" y="174"/>
                </a:cubicBezTo>
                <a:cubicBezTo>
                  <a:pt x="0" y="196"/>
                  <a:pt x="0" y="232"/>
                  <a:pt x="22" y="255"/>
                </a:cubicBezTo>
                <a:cubicBezTo>
                  <a:pt x="26" y="259"/>
                  <a:pt x="26" y="259"/>
                  <a:pt x="26" y="259"/>
                </a:cubicBezTo>
                <a:cubicBezTo>
                  <a:pt x="48" y="281"/>
                  <a:pt x="84" y="281"/>
                  <a:pt x="107" y="259"/>
                </a:cubicBezTo>
                <a:cubicBezTo>
                  <a:pt x="140" y="225"/>
                  <a:pt x="140" y="225"/>
                  <a:pt x="140" y="225"/>
                </a:cubicBezTo>
                <a:cubicBezTo>
                  <a:pt x="174" y="259"/>
                  <a:pt x="174" y="259"/>
                  <a:pt x="174" y="259"/>
                </a:cubicBezTo>
                <a:cubicBezTo>
                  <a:pt x="196" y="281"/>
                  <a:pt x="233" y="281"/>
                  <a:pt x="255" y="259"/>
                </a:cubicBezTo>
                <a:cubicBezTo>
                  <a:pt x="259" y="255"/>
                  <a:pt x="259" y="255"/>
                  <a:pt x="259" y="255"/>
                </a:cubicBezTo>
                <a:cubicBezTo>
                  <a:pt x="281" y="232"/>
                  <a:pt x="281" y="196"/>
                  <a:pt x="259" y="174"/>
                </a:cubicBezTo>
              </a:path>
            </a:pathLst>
          </a:custGeom>
          <a:solidFill>
            <a:srgbClr val="201F5C"/>
          </a:solidFill>
          <a:ln>
            <a:noFill/>
          </a:ln>
        </p:spPr>
        <p:txBody>
          <a:bodyPr vert="horz" wrap="square" lIns="84406" tIns="42203" rIns="84406" bIns="42203" numCol="1" anchor="t" anchorCtr="0" compatLnSpc="1">
            <a:prstTxWarp prst="textNoShape">
              <a:avLst/>
            </a:prstTxWarp>
          </a:bodyPr>
          <a:lstStyle/>
          <a:p>
            <a:pPr algn="ctr" fontAlgn="base">
              <a:spcBef>
                <a:spcPct val="0"/>
              </a:spcBef>
              <a:spcAft>
                <a:spcPct val="0"/>
              </a:spcAft>
            </a:pPr>
            <a:endParaRPr lang="de-DE" sz="1939">
              <a:solidFill>
                <a:srgbClr val="646464"/>
              </a:solidFill>
            </a:endParaRPr>
          </a:p>
        </p:txBody>
      </p:sp>
      <p:pic>
        <p:nvPicPr>
          <p:cNvPr id="65" name="Picture 64"/>
          <p:cNvPicPr>
            <a:picLocks noChangeAspect="1"/>
          </p:cNvPicPr>
          <p:nvPr/>
        </p:nvPicPr>
        <p:blipFill>
          <a:blip r:embed="rId2"/>
          <a:stretch>
            <a:fillRect/>
          </a:stretch>
        </p:blipFill>
        <p:spPr>
          <a:xfrm>
            <a:off x="958380" y="2497575"/>
            <a:ext cx="391266" cy="659728"/>
          </a:xfrm>
          <a:prstGeom prst="rect">
            <a:avLst/>
          </a:prstGeom>
        </p:spPr>
      </p:pic>
      <p:pic>
        <p:nvPicPr>
          <p:cNvPr id="66" name="Picture 65"/>
          <p:cNvPicPr>
            <a:picLocks noChangeAspect="1"/>
          </p:cNvPicPr>
          <p:nvPr/>
        </p:nvPicPr>
        <p:blipFill>
          <a:blip r:embed="rId2"/>
          <a:stretch>
            <a:fillRect/>
          </a:stretch>
        </p:blipFill>
        <p:spPr>
          <a:xfrm>
            <a:off x="615544" y="3244450"/>
            <a:ext cx="391266" cy="659728"/>
          </a:xfrm>
          <a:prstGeom prst="rect">
            <a:avLst/>
          </a:prstGeom>
        </p:spPr>
      </p:pic>
      <p:pic>
        <p:nvPicPr>
          <p:cNvPr id="67" name="Picture 66"/>
          <p:cNvPicPr>
            <a:picLocks noChangeAspect="1"/>
          </p:cNvPicPr>
          <p:nvPr/>
        </p:nvPicPr>
        <p:blipFill>
          <a:blip r:embed="rId2"/>
          <a:stretch>
            <a:fillRect/>
          </a:stretch>
        </p:blipFill>
        <p:spPr>
          <a:xfrm>
            <a:off x="1720168" y="3186030"/>
            <a:ext cx="391266" cy="659728"/>
          </a:xfrm>
          <a:prstGeom prst="rect">
            <a:avLst/>
          </a:prstGeom>
        </p:spPr>
      </p:pic>
      <p:pic>
        <p:nvPicPr>
          <p:cNvPr id="68" name="Picture 67"/>
          <p:cNvPicPr>
            <a:picLocks noChangeAspect="1"/>
          </p:cNvPicPr>
          <p:nvPr/>
        </p:nvPicPr>
        <p:blipFill>
          <a:blip r:embed="rId2"/>
          <a:stretch>
            <a:fillRect/>
          </a:stretch>
        </p:blipFill>
        <p:spPr>
          <a:xfrm>
            <a:off x="1608276" y="4839167"/>
            <a:ext cx="391266" cy="659728"/>
          </a:xfrm>
          <a:prstGeom prst="rect">
            <a:avLst/>
          </a:prstGeom>
        </p:spPr>
      </p:pic>
      <p:pic>
        <p:nvPicPr>
          <p:cNvPr id="69" name="Picture 68"/>
          <p:cNvPicPr>
            <a:picLocks noChangeAspect="1"/>
          </p:cNvPicPr>
          <p:nvPr/>
        </p:nvPicPr>
        <p:blipFill>
          <a:blip r:embed="rId2"/>
          <a:stretch>
            <a:fillRect/>
          </a:stretch>
        </p:blipFill>
        <p:spPr>
          <a:xfrm>
            <a:off x="779843" y="4223624"/>
            <a:ext cx="391266" cy="659728"/>
          </a:xfrm>
          <a:prstGeom prst="rect">
            <a:avLst/>
          </a:prstGeom>
        </p:spPr>
      </p:pic>
      <p:pic>
        <p:nvPicPr>
          <p:cNvPr id="70" name="Picture 69"/>
          <p:cNvPicPr>
            <a:picLocks noChangeAspect="1"/>
          </p:cNvPicPr>
          <p:nvPr/>
        </p:nvPicPr>
        <p:blipFill>
          <a:blip r:embed="rId2"/>
          <a:stretch>
            <a:fillRect/>
          </a:stretch>
        </p:blipFill>
        <p:spPr>
          <a:xfrm>
            <a:off x="1338590" y="3883613"/>
            <a:ext cx="227284" cy="383232"/>
          </a:xfrm>
          <a:prstGeom prst="rect">
            <a:avLst/>
          </a:prstGeom>
        </p:spPr>
      </p:pic>
      <p:pic>
        <p:nvPicPr>
          <p:cNvPr id="71" name="Picture 70"/>
          <p:cNvPicPr>
            <a:picLocks noChangeAspect="1"/>
          </p:cNvPicPr>
          <p:nvPr/>
        </p:nvPicPr>
        <p:blipFill>
          <a:blip r:embed="rId2"/>
          <a:stretch>
            <a:fillRect/>
          </a:stretch>
        </p:blipFill>
        <p:spPr>
          <a:xfrm>
            <a:off x="1048767" y="5066389"/>
            <a:ext cx="227284" cy="383232"/>
          </a:xfrm>
          <a:prstGeom prst="rect">
            <a:avLst/>
          </a:prstGeom>
        </p:spPr>
      </p:pic>
      <p:pic>
        <p:nvPicPr>
          <p:cNvPr id="72" name="Picture 71"/>
          <p:cNvPicPr>
            <a:picLocks noChangeAspect="1"/>
          </p:cNvPicPr>
          <p:nvPr/>
        </p:nvPicPr>
        <p:blipFill>
          <a:blip r:embed="rId2"/>
          <a:stretch>
            <a:fillRect/>
          </a:stretch>
        </p:blipFill>
        <p:spPr>
          <a:xfrm>
            <a:off x="1731000" y="3973912"/>
            <a:ext cx="227284" cy="383232"/>
          </a:xfrm>
          <a:prstGeom prst="rect">
            <a:avLst/>
          </a:prstGeom>
        </p:spPr>
      </p:pic>
      <p:pic>
        <p:nvPicPr>
          <p:cNvPr id="73" name="Picture 72"/>
          <p:cNvPicPr>
            <a:picLocks noChangeAspect="1"/>
          </p:cNvPicPr>
          <p:nvPr/>
        </p:nvPicPr>
        <p:blipFill>
          <a:blip r:embed="rId2"/>
          <a:stretch>
            <a:fillRect/>
          </a:stretch>
        </p:blipFill>
        <p:spPr>
          <a:xfrm>
            <a:off x="1835159" y="2497575"/>
            <a:ext cx="227284" cy="383232"/>
          </a:xfrm>
          <a:prstGeom prst="rect">
            <a:avLst/>
          </a:prstGeom>
        </p:spPr>
      </p:pic>
      <p:pic>
        <p:nvPicPr>
          <p:cNvPr id="74" name="Picture 73"/>
          <p:cNvPicPr>
            <a:picLocks noChangeAspect="1"/>
          </p:cNvPicPr>
          <p:nvPr/>
        </p:nvPicPr>
        <p:blipFill>
          <a:blip r:embed="rId2"/>
          <a:stretch>
            <a:fillRect/>
          </a:stretch>
        </p:blipFill>
        <p:spPr>
          <a:xfrm>
            <a:off x="1464314" y="2815867"/>
            <a:ext cx="227284" cy="383232"/>
          </a:xfrm>
          <a:prstGeom prst="rect">
            <a:avLst/>
          </a:prstGeom>
        </p:spPr>
      </p:pic>
      <p:pic>
        <p:nvPicPr>
          <p:cNvPr id="75" name="Picture 74"/>
          <p:cNvPicPr>
            <a:picLocks noChangeAspect="1"/>
          </p:cNvPicPr>
          <p:nvPr/>
        </p:nvPicPr>
        <p:blipFill>
          <a:blip r:embed="rId2"/>
          <a:stretch>
            <a:fillRect/>
          </a:stretch>
        </p:blipFill>
        <p:spPr>
          <a:xfrm>
            <a:off x="655032" y="2678181"/>
            <a:ext cx="227284" cy="383232"/>
          </a:xfrm>
          <a:prstGeom prst="rect">
            <a:avLst/>
          </a:prstGeom>
        </p:spPr>
      </p:pic>
      <p:pic>
        <p:nvPicPr>
          <p:cNvPr id="76" name="Picture 75"/>
          <p:cNvPicPr>
            <a:picLocks noChangeAspect="1"/>
          </p:cNvPicPr>
          <p:nvPr/>
        </p:nvPicPr>
        <p:blipFill>
          <a:blip r:embed="rId2"/>
          <a:stretch>
            <a:fillRect/>
          </a:stretch>
        </p:blipFill>
        <p:spPr>
          <a:xfrm>
            <a:off x="1300446" y="4496944"/>
            <a:ext cx="227284" cy="383232"/>
          </a:xfrm>
          <a:prstGeom prst="rect">
            <a:avLst/>
          </a:prstGeom>
        </p:spPr>
      </p:pic>
      <p:pic>
        <p:nvPicPr>
          <p:cNvPr id="77" name="Picture 76"/>
          <p:cNvPicPr>
            <a:picLocks noChangeAspect="1"/>
          </p:cNvPicPr>
          <p:nvPr/>
        </p:nvPicPr>
        <p:blipFill>
          <a:blip r:embed="rId2"/>
          <a:stretch>
            <a:fillRect/>
          </a:stretch>
        </p:blipFill>
        <p:spPr>
          <a:xfrm>
            <a:off x="1350672" y="5282542"/>
            <a:ext cx="227284" cy="383232"/>
          </a:xfrm>
          <a:prstGeom prst="rect">
            <a:avLst/>
          </a:prstGeom>
        </p:spPr>
      </p:pic>
      <p:pic>
        <p:nvPicPr>
          <p:cNvPr id="78" name="Picture 77"/>
          <p:cNvPicPr>
            <a:picLocks noChangeAspect="1"/>
          </p:cNvPicPr>
          <p:nvPr/>
        </p:nvPicPr>
        <p:blipFill>
          <a:blip r:embed="rId2"/>
          <a:stretch>
            <a:fillRect/>
          </a:stretch>
        </p:blipFill>
        <p:spPr>
          <a:xfrm>
            <a:off x="2038083" y="4431374"/>
            <a:ext cx="136900" cy="230832"/>
          </a:xfrm>
          <a:prstGeom prst="rect">
            <a:avLst/>
          </a:prstGeom>
        </p:spPr>
      </p:pic>
      <p:pic>
        <p:nvPicPr>
          <p:cNvPr id="79" name="Picture 78"/>
          <p:cNvPicPr>
            <a:picLocks noChangeAspect="1"/>
          </p:cNvPicPr>
          <p:nvPr/>
        </p:nvPicPr>
        <p:blipFill>
          <a:blip r:embed="rId2"/>
          <a:stretch>
            <a:fillRect/>
          </a:stretch>
        </p:blipFill>
        <p:spPr>
          <a:xfrm>
            <a:off x="1718877" y="4520875"/>
            <a:ext cx="136900" cy="230832"/>
          </a:xfrm>
          <a:prstGeom prst="rect">
            <a:avLst/>
          </a:prstGeom>
        </p:spPr>
      </p:pic>
      <p:pic>
        <p:nvPicPr>
          <p:cNvPr id="80" name="Picture 79"/>
          <p:cNvPicPr>
            <a:picLocks noChangeAspect="1"/>
          </p:cNvPicPr>
          <p:nvPr/>
        </p:nvPicPr>
        <p:blipFill>
          <a:blip r:embed="rId2"/>
          <a:stretch>
            <a:fillRect/>
          </a:stretch>
        </p:blipFill>
        <p:spPr>
          <a:xfrm>
            <a:off x="2038083" y="5218789"/>
            <a:ext cx="136900" cy="230832"/>
          </a:xfrm>
          <a:prstGeom prst="rect">
            <a:avLst/>
          </a:prstGeom>
        </p:spPr>
      </p:pic>
      <p:pic>
        <p:nvPicPr>
          <p:cNvPr id="81" name="Picture 80"/>
          <p:cNvPicPr>
            <a:picLocks noChangeAspect="1"/>
          </p:cNvPicPr>
          <p:nvPr/>
        </p:nvPicPr>
        <p:blipFill>
          <a:blip r:embed="rId2"/>
          <a:stretch>
            <a:fillRect/>
          </a:stretch>
        </p:blipFill>
        <p:spPr>
          <a:xfrm>
            <a:off x="1036305" y="3873531"/>
            <a:ext cx="136900" cy="230832"/>
          </a:xfrm>
          <a:prstGeom prst="rect">
            <a:avLst/>
          </a:prstGeom>
        </p:spPr>
      </p:pic>
      <p:pic>
        <p:nvPicPr>
          <p:cNvPr id="82" name="Picture 81"/>
          <p:cNvPicPr>
            <a:picLocks noChangeAspect="1"/>
          </p:cNvPicPr>
          <p:nvPr/>
        </p:nvPicPr>
        <p:blipFill>
          <a:blip r:embed="rId2"/>
          <a:stretch>
            <a:fillRect/>
          </a:stretch>
        </p:blipFill>
        <p:spPr>
          <a:xfrm>
            <a:off x="1491403" y="3542969"/>
            <a:ext cx="136900" cy="230832"/>
          </a:xfrm>
          <a:prstGeom prst="rect">
            <a:avLst/>
          </a:prstGeom>
        </p:spPr>
      </p:pic>
      <p:pic>
        <p:nvPicPr>
          <p:cNvPr id="83" name="Picture 82"/>
          <p:cNvPicPr>
            <a:picLocks noChangeAspect="1"/>
          </p:cNvPicPr>
          <p:nvPr/>
        </p:nvPicPr>
        <p:blipFill>
          <a:blip r:embed="rId2"/>
          <a:stretch>
            <a:fillRect/>
          </a:stretch>
        </p:blipFill>
        <p:spPr>
          <a:xfrm>
            <a:off x="1139151" y="3325947"/>
            <a:ext cx="136900" cy="230832"/>
          </a:xfrm>
          <a:prstGeom prst="rect">
            <a:avLst/>
          </a:prstGeom>
        </p:spPr>
      </p:pic>
      <p:pic>
        <p:nvPicPr>
          <p:cNvPr id="84" name="Picture 83"/>
          <p:cNvPicPr>
            <a:picLocks noChangeAspect="1"/>
          </p:cNvPicPr>
          <p:nvPr/>
        </p:nvPicPr>
        <p:blipFill>
          <a:blip r:embed="rId2"/>
          <a:stretch>
            <a:fillRect/>
          </a:stretch>
        </p:blipFill>
        <p:spPr>
          <a:xfrm>
            <a:off x="1455502" y="2475223"/>
            <a:ext cx="136900" cy="230832"/>
          </a:xfrm>
          <a:prstGeom prst="rect">
            <a:avLst/>
          </a:prstGeom>
        </p:spPr>
      </p:pic>
      <p:pic>
        <p:nvPicPr>
          <p:cNvPr id="85" name="Picture 84"/>
          <p:cNvPicPr>
            <a:picLocks noChangeAspect="1"/>
          </p:cNvPicPr>
          <p:nvPr/>
        </p:nvPicPr>
        <p:blipFill>
          <a:blip r:embed="rId2"/>
          <a:stretch>
            <a:fillRect/>
          </a:stretch>
        </p:blipFill>
        <p:spPr>
          <a:xfrm>
            <a:off x="791585" y="4990962"/>
            <a:ext cx="136900" cy="230832"/>
          </a:xfrm>
          <a:prstGeom prst="rect">
            <a:avLst/>
          </a:prstGeom>
        </p:spPr>
      </p:pic>
      <p:sp>
        <p:nvSpPr>
          <p:cNvPr id="86" name="Oval 85"/>
          <p:cNvSpPr/>
          <p:nvPr/>
        </p:nvSpPr>
        <p:spPr>
          <a:xfrm>
            <a:off x="2379024" y="2759923"/>
            <a:ext cx="495300" cy="4953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2314704" y="4131288"/>
            <a:ext cx="495300" cy="4953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2609517" y="4839167"/>
            <a:ext cx="495300" cy="4953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2901762" y="4546543"/>
            <a:ext cx="243217" cy="243217"/>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2342930" y="3250655"/>
            <a:ext cx="243217" cy="243217"/>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2811845" y="3162172"/>
            <a:ext cx="243217" cy="243217"/>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2368348" y="4647671"/>
            <a:ext cx="243217" cy="243217"/>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2319069" y="5310236"/>
            <a:ext cx="243217" cy="243217"/>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2319069" y="4965208"/>
            <a:ext cx="243217" cy="243217"/>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2711399" y="3861750"/>
            <a:ext cx="243217" cy="243217"/>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2800079" y="3555557"/>
            <a:ext cx="243217" cy="243217"/>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2368348" y="3860972"/>
            <a:ext cx="243217" cy="243217"/>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a:spLocks noChangeAspect="1"/>
          </p:cNvSpPr>
          <p:nvPr/>
        </p:nvSpPr>
        <p:spPr>
          <a:xfrm>
            <a:off x="2456289" y="3504393"/>
            <a:ext cx="324000" cy="3240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a:spLocks noChangeAspect="1"/>
          </p:cNvSpPr>
          <p:nvPr/>
        </p:nvSpPr>
        <p:spPr>
          <a:xfrm>
            <a:off x="2848788" y="4126223"/>
            <a:ext cx="324000" cy="324000"/>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3357603" y="3052286"/>
            <a:ext cx="495300" cy="4953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3468224" y="4713006"/>
            <a:ext cx="495300" cy="495300"/>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4182473" y="3243267"/>
            <a:ext cx="495300" cy="495300"/>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4574090" y="4202954"/>
            <a:ext cx="495300" cy="4953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5430320" y="3447897"/>
            <a:ext cx="495300" cy="495300"/>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5567952" y="4271344"/>
            <a:ext cx="495300" cy="4953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6862263" y="3534490"/>
            <a:ext cx="495300" cy="4953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6417097" y="4210883"/>
            <a:ext cx="495300" cy="4953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a:spLocks noChangeAspect="1"/>
          </p:cNvSpPr>
          <p:nvPr/>
        </p:nvSpPr>
        <p:spPr>
          <a:xfrm>
            <a:off x="3661803" y="3592466"/>
            <a:ext cx="324000" cy="324000"/>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a:spLocks noChangeAspect="1"/>
          </p:cNvSpPr>
          <p:nvPr/>
        </p:nvSpPr>
        <p:spPr>
          <a:xfrm>
            <a:off x="3216804" y="4338206"/>
            <a:ext cx="324000" cy="3240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a:spLocks noChangeAspect="1"/>
          </p:cNvSpPr>
          <p:nvPr/>
        </p:nvSpPr>
        <p:spPr>
          <a:xfrm>
            <a:off x="3166093" y="5066389"/>
            <a:ext cx="324000" cy="3240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a:spLocks noChangeAspect="1"/>
          </p:cNvSpPr>
          <p:nvPr/>
        </p:nvSpPr>
        <p:spPr>
          <a:xfrm>
            <a:off x="4071161" y="4845031"/>
            <a:ext cx="324000" cy="3240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a:spLocks noChangeAspect="1"/>
          </p:cNvSpPr>
          <p:nvPr/>
        </p:nvSpPr>
        <p:spPr>
          <a:xfrm>
            <a:off x="4780870" y="3299390"/>
            <a:ext cx="324000" cy="3240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a:spLocks noChangeAspect="1"/>
          </p:cNvSpPr>
          <p:nvPr/>
        </p:nvSpPr>
        <p:spPr>
          <a:xfrm>
            <a:off x="4131393" y="3895985"/>
            <a:ext cx="324000" cy="3240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a:spLocks noChangeAspect="1"/>
          </p:cNvSpPr>
          <p:nvPr/>
        </p:nvSpPr>
        <p:spPr>
          <a:xfrm>
            <a:off x="4550007" y="4760049"/>
            <a:ext cx="324000" cy="324000"/>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a:spLocks noChangeAspect="1"/>
          </p:cNvSpPr>
          <p:nvPr/>
        </p:nvSpPr>
        <p:spPr>
          <a:xfrm>
            <a:off x="5220287" y="4144143"/>
            <a:ext cx="324000" cy="3240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a:spLocks noChangeAspect="1"/>
          </p:cNvSpPr>
          <p:nvPr/>
        </p:nvSpPr>
        <p:spPr>
          <a:xfrm>
            <a:off x="5924169" y="3784037"/>
            <a:ext cx="324000" cy="324000"/>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a:spLocks noChangeAspect="1"/>
          </p:cNvSpPr>
          <p:nvPr/>
        </p:nvSpPr>
        <p:spPr>
          <a:xfrm>
            <a:off x="5961284" y="3425466"/>
            <a:ext cx="324000" cy="3240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a:spLocks noChangeAspect="1"/>
          </p:cNvSpPr>
          <p:nvPr/>
        </p:nvSpPr>
        <p:spPr>
          <a:xfrm>
            <a:off x="5235468" y="4634354"/>
            <a:ext cx="324000" cy="324000"/>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a:spLocks noChangeAspect="1"/>
          </p:cNvSpPr>
          <p:nvPr/>
        </p:nvSpPr>
        <p:spPr>
          <a:xfrm>
            <a:off x="6365677" y="3490495"/>
            <a:ext cx="324000" cy="3240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a:spLocks noChangeAspect="1"/>
          </p:cNvSpPr>
          <p:nvPr/>
        </p:nvSpPr>
        <p:spPr>
          <a:xfrm>
            <a:off x="7065649" y="4287406"/>
            <a:ext cx="324000" cy="324000"/>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p:nvPr/>
        </p:nvSpPr>
        <p:spPr>
          <a:xfrm>
            <a:off x="3231686" y="3580859"/>
            <a:ext cx="243217" cy="243217"/>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3206561" y="2881052"/>
            <a:ext cx="243217" cy="243217"/>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3244897" y="3934023"/>
            <a:ext cx="243217" cy="243217"/>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3613003" y="4026449"/>
            <a:ext cx="243217" cy="243217"/>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3663870" y="4318192"/>
            <a:ext cx="243217" cy="243217"/>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4234850" y="4242004"/>
            <a:ext cx="243217" cy="243217"/>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4095180" y="4534914"/>
            <a:ext cx="243217" cy="243217"/>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4526608" y="3821561"/>
            <a:ext cx="243217" cy="243217"/>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4755227" y="3630865"/>
            <a:ext cx="243217" cy="243217"/>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4819440" y="3898032"/>
            <a:ext cx="243217" cy="243217"/>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5226037" y="3352381"/>
            <a:ext cx="243217" cy="243217"/>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6038375" y="4595950"/>
            <a:ext cx="243217" cy="243217"/>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3193862" y="4698943"/>
            <a:ext cx="243217" cy="243217"/>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5988059" y="4125349"/>
            <a:ext cx="243217" cy="243217"/>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6585022" y="3796436"/>
            <a:ext cx="243217" cy="243217"/>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6330572" y="3974152"/>
            <a:ext cx="243217" cy="243217"/>
          </a:xfrm>
          <a:prstGeom prst="ellipse">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6852996" y="4049823"/>
            <a:ext cx="243217" cy="243217"/>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7156696" y="4025355"/>
            <a:ext cx="243217" cy="243217"/>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6877313" y="4546543"/>
            <a:ext cx="243217" cy="243217"/>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5647789" y="4001939"/>
            <a:ext cx="243217" cy="243217"/>
          </a:xfrm>
          <a:prstGeom prst="ellipse">
            <a:avLst/>
          </a:prstGeom>
          <a:solidFill>
            <a:srgbClr val="EF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p:cNvSpPr/>
          <p:nvPr/>
        </p:nvSpPr>
        <p:spPr>
          <a:xfrm>
            <a:off x="5212007" y="3852543"/>
            <a:ext cx="243217" cy="243217"/>
          </a:xfrm>
          <a:prstGeom prst="ellipse">
            <a:avLst/>
          </a:prstGeom>
          <a:solidFill>
            <a:srgbClr val="F9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TextBox 141"/>
          <p:cNvSpPr txBox="1"/>
          <p:nvPr/>
        </p:nvSpPr>
        <p:spPr>
          <a:xfrm>
            <a:off x="616782" y="1973569"/>
            <a:ext cx="872415" cy="276999"/>
          </a:xfrm>
          <a:prstGeom prst="rect">
            <a:avLst/>
          </a:prstGeom>
          <a:noFill/>
        </p:spPr>
        <p:txBody>
          <a:bodyPr wrap="square" rtlCol="0">
            <a:spAutoFit/>
          </a:bodyPr>
          <a:lstStyle/>
          <a:p>
            <a:pPr algn="ctr"/>
            <a:r>
              <a:rPr lang="en-GB" sz="1200" dirty="0">
                <a:solidFill>
                  <a:srgbClr val="201F5C"/>
                </a:solidFill>
              </a:rPr>
              <a:t>P</a:t>
            </a:r>
            <a:r>
              <a:rPr lang="en-GB" sz="1200" dirty="0" smtClean="0">
                <a:solidFill>
                  <a:srgbClr val="201F5C"/>
                </a:solidFill>
              </a:rPr>
              <a:t>roblems</a:t>
            </a:r>
            <a:endParaRPr lang="en-GB" sz="1200" dirty="0">
              <a:solidFill>
                <a:srgbClr val="201F5C"/>
              </a:solidFill>
            </a:endParaRPr>
          </a:p>
        </p:txBody>
      </p:sp>
      <p:sp>
        <p:nvSpPr>
          <p:cNvPr id="143" name="TextBox 142"/>
          <p:cNvSpPr txBox="1"/>
          <p:nvPr/>
        </p:nvSpPr>
        <p:spPr>
          <a:xfrm>
            <a:off x="1424407" y="1943349"/>
            <a:ext cx="872415" cy="276999"/>
          </a:xfrm>
          <a:prstGeom prst="rect">
            <a:avLst/>
          </a:prstGeom>
          <a:noFill/>
        </p:spPr>
        <p:txBody>
          <a:bodyPr wrap="square" rtlCol="0">
            <a:spAutoFit/>
          </a:bodyPr>
          <a:lstStyle/>
          <a:p>
            <a:pPr algn="ctr"/>
            <a:r>
              <a:rPr lang="en-GB" sz="1200" dirty="0" smtClean="0">
                <a:solidFill>
                  <a:srgbClr val="201F5C"/>
                </a:solidFill>
              </a:rPr>
              <a:t>Ideas</a:t>
            </a:r>
            <a:endParaRPr lang="en-GB" sz="1200" dirty="0">
              <a:solidFill>
                <a:srgbClr val="201F5C"/>
              </a:solidFill>
            </a:endParaRPr>
          </a:p>
        </p:txBody>
      </p:sp>
      <p:cxnSp>
        <p:nvCxnSpPr>
          <p:cNvPr id="144" name="Straight Connector 143"/>
          <p:cNvCxnSpPr/>
          <p:nvPr/>
        </p:nvCxnSpPr>
        <p:spPr>
          <a:xfrm>
            <a:off x="1468583" y="1900466"/>
            <a:ext cx="0" cy="4032000"/>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
        <p:nvSpPr>
          <p:cNvPr id="2" name="Rectangle 1"/>
          <p:cNvSpPr/>
          <p:nvPr/>
        </p:nvSpPr>
        <p:spPr>
          <a:xfrm>
            <a:off x="292100" y="2250568"/>
            <a:ext cx="8712200" cy="3700246"/>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ounded Rectangle 2"/>
          <p:cNvSpPr/>
          <p:nvPr/>
        </p:nvSpPr>
        <p:spPr>
          <a:xfrm>
            <a:off x="638569" y="4464718"/>
            <a:ext cx="1551037" cy="44085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lumMod val="65000"/>
                    <a:lumOff val="35000"/>
                  </a:schemeClr>
                </a:solidFill>
                <a:latin typeface="Source Sans Pro" panose="020B0503030403020204" pitchFamily="34" charset="0"/>
                <a:ea typeface="Source Sans Pro" panose="020B0503030403020204" pitchFamily="34" charset="0"/>
              </a:rPr>
              <a:t>Providers</a:t>
            </a:r>
            <a:endParaRPr lang="en-NZ" sz="2400" b="1" dirty="0">
              <a:solidFill>
                <a:schemeClr val="tx1">
                  <a:lumMod val="65000"/>
                  <a:lumOff val="35000"/>
                </a:schemeClr>
              </a:solidFill>
              <a:latin typeface="Source Sans Pro" panose="020B0503030403020204" pitchFamily="34" charset="0"/>
              <a:ea typeface="Source Sans Pro" panose="020B0503030403020204" pitchFamily="34" charset="0"/>
            </a:endParaRPr>
          </a:p>
        </p:txBody>
      </p:sp>
      <p:sp>
        <p:nvSpPr>
          <p:cNvPr id="146" name="Rounded Rectangle 145"/>
          <p:cNvSpPr/>
          <p:nvPr/>
        </p:nvSpPr>
        <p:spPr>
          <a:xfrm>
            <a:off x="2392639" y="3447897"/>
            <a:ext cx="2652074" cy="44085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lumMod val="65000"/>
                    <a:lumOff val="35000"/>
                  </a:schemeClr>
                </a:solidFill>
                <a:latin typeface="Source Sans Pro" panose="020B0503030403020204" pitchFamily="34" charset="0"/>
                <a:ea typeface="Source Sans Pro" panose="020B0503030403020204" pitchFamily="34" charset="0"/>
              </a:rPr>
              <a:t>Researchers</a:t>
            </a:r>
            <a:endParaRPr lang="en-NZ" sz="2400" b="1" dirty="0">
              <a:solidFill>
                <a:schemeClr val="tx1">
                  <a:lumMod val="65000"/>
                  <a:lumOff val="35000"/>
                </a:schemeClr>
              </a:solidFill>
              <a:latin typeface="Source Sans Pro" panose="020B0503030403020204" pitchFamily="34" charset="0"/>
              <a:ea typeface="Source Sans Pro" panose="020B0503030403020204" pitchFamily="34" charset="0"/>
            </a:endParaRPr>
          </a:p>
        </p:txBody>
      </p:sp>
      <p:sp>
        <p:nvSpPr>
          <p:cNvPr id="147" name="Rounded Rectangle 146"/>
          <p:cNvSpPr/>
          <p:nvPr/>
        </p:nvSpPr>
        <p:spPr>
          <a:xfrm>
            <a:off x="5277976" y="4069873"/>
            <a:ext cx="3230620" cy="44085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lumMod val="65000"/>
                    <a:lumOff val="35000"/>
                  </a:schemeClr>
                </a:solidFill>
                <a:latin typeface="Source Sans Pro" panose="020B0503030403020204" pitchFamily="34" charset="0"/>
                <a:ea typeface="Source Sans Pro" panose="020B0503030403020204" pitchFamily="34" charset="0"/>
              </a:rPr>
              <a:t>Businesses</a:t>
            </a:r>
            <a:endParaRPr lang="en-NZ" sz="2400" b="1" dirty="0">
              <a:solidFill>
                <a:schemeClr val="tx1">
                  <a:lumMod val="65000"/>
                  <a:lumOff val="35000"/>
                </a:schemeClr>
              </a:solidFill>
              <a:latin typeface="Source Sans Pro" panose="020B0503030403020204" pitchFamily="34" charset="0"/>
              <a:ea typeface="Source Sans Pro" panose="020B0503030403020204" pitchFamily="34" charset="0"/>
            </a:endParaRPr>
          </a:p>
        </p:txBody>
      </p:sp>
      <p:cxnSp>
        <p:nvCxnSpPr>
          <p:cNvPr id="149" name="Elbow Connector 148"/>
          <p:cNvCxnSpPr>
            <a:stCxn id="3" idx="0"/>
            <a:endCxn id="146" idx="1"/>
          </p:cNvCxnSpPr>
          <p:nvPr/>
        </p:nvCxnSpPr>
        <p:spPr>
          <a:xfrm rot="5400000" flipH="1" flipV="1">
            <a:off x="1505167" y="3577247"/>
            <a:ext cx="796392" cy="978551"/>
          </a:xfrm>
          <a:prstGeom prst="bentConnector2">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1" name="Elbow Connector 150"/>
          <p:cNvCxnSpPr>
            <a:stCxn id="146" idx="2"/>
            <a:endCxn id="147" idx="1"/>
          </p:cNvCxnSpPr>
          <p:nvPr/>
        </p:nvCxnSpPr>
        <p:spPr>
          <a:xfrm rot="16200000" flipH="1">
            <a:off x="4297553" y="3309878"/>
            <a:ext cx="401547" cy="1559300"/>
          </a:xfrm>
          <a:prstGeom prst="bentConnector2">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02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6"/>
                                        </p:tgtEl>
                                        <p:attrNameLst>
                                          <p:attrName>style.visibility</p:attrName>
                                        </p:attrNameLst>
                                      </p:cBhvr>
                                      <p:to>
                                        <p:strVal val="visible"/>
                                      </p:to>
                                    </p:set>
                                    <p:animEffect transition="in" filter="fade">
                                      <p:cBhvr>
                                        <p:cTn id="14" dur="500"/>
                                        <p:tgtEl>
                                          <p:spTgt spid="14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par>
                                <p:cTn id="18" presetID="10" presetClass="entr" presetSubtype="0" fill="hold" nodeType="withEffect">
                                  <p:stCondLst>
                                    <p:cond delay="0"/>
                                  </p:stCondLst>
                                  <p:childTnLst>
                                    <p:set>
                                      <p:cBhvr>
                                        <p:cTn id="19" dur="1" fill="hold">
                                          <p:stCondLst>
                                            <p:cond delay="0"/>
                                          </p:stCondLst>
                                        </p:cTn>
                                        <p:tgtEl>
                                          <p:spTgt spid="149"/>
                                        </p:tgtEl>
                                        <p:attrNameLst>
                                          <p:attrName>style.visibility</p:attrName>
                                        </p:attrNameLst>
                                      </p:cBhvr>
                                      <p:to>
                                        <p:strVal val="visible"/>
                                      </p:to>
                                    </p:set>
                                    <p:animEffect transition="in" filter="fade">
                                      <p:cBhvr>
                                        <p:cTn id="20" dur="500"/>
                                        <p:tgtEl>
                                          <p:spTgt spid="149"/>
                                        </p:tgtEl>
                                      </p:cBhvr>
                                    </p:animEffect>
                                  </p:childTnLst>
                                </p:cTn>
                              </p:par>
                              <p:par>
                                <p:cTn id="21" presetID="10" presetClass="entr" presetSubtype="0" fill="hold" nodeType="with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fade">
                                      <p:cBhvr>
                                        <p:cTn id="23" dur="500"/>
                                        <p:tgtEl>
                                          <p:spTgt spid="15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9"/>
                                        </p:tgtEl>
                                        <p:attrNameLst>
                                          <p:attrName>fillcolor</p:attrName>
                                        </p:attrNameLst>
                                      </p:cBhvr>
                                      <p:to>
                                        <a:srgbClr val="FF3300"/>
                                      </p:to>
                                    </p:animClr>
                                    <p:set>
                                      <p:cBhvr>
                                        <p:cTn id="28" dur="2000" fill="hold"/>
                                        <p:tgtEl>
                                          <p:spTgt spid="149"/>
                                        </p:tgtEl>
                                        <p:attrNameLst>
                                          <p:attrName>fill.type</p:attrName>
                                        </p:attrNameLst>
                                      </p:cBhvr>
                                      <p:to>
                                        <p:strVal val="solid"/>
                                      </p:to>
                                    </p:set>
                                    <p:set>
                                      <p:cBhvr>
                                        <p:cTn id="29" dur="2000" fill="hold"/>
                                        <p:tgtEl>
                                          <p:spTgt spid="149"/>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151"/>
                                        </p:tgtEl>
                                        <p:attrNameLst>
                                          <p:attrName>fillcolor</p:attrName>
                                        </p:attrNameLst>
                                      </p:cBhvr>
                                      <p:to>
                                        <a:srgbClr val="FF3300"/>
                                      </p:to>
                                    </p:animClr>
                                    <p:set>
                                      <p:cBhvr>
                                        <p:cTn id="32" dur="2000" fill="hold"/>
                                        <p:tgtEl>
                                          <p:spTgt spid="151"/>
                                        </p:tgtEl>
                                        <p:attrNameLst>
                                          <p:attrName>fill.type</p:attrName>
                                        </p:attrNameLst>
                                      </p:cBhvr>
                                      <p:to>
                                        <p:strVal val="solid"/>
                                      </p:to>
                                    </p:set>
                                    <p:set>
                                      <p:cBhvr>
                                        <p:cTn id="33" dur="2000" fill="hold"/>
                                        <p:tgtEl>
                                          <p:spTgt spid="15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6" grpId="0" animBg="1"/>
      <p:bldP spid="1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737100" cy="4525963"/>
          </a:xfrm>
        </p:spPr>
        <p:txBody>
          <a:bodyPr/>
          <a:lstStyle/>
          <a:p>
            <a:pPr marL="457200" indent="-457200">
              <a:spcAft>
                <a:spcPts val="1200"/>
              </a:spcAft>
              <a:buFont typeface="+mj-lt"/>
              <a:buAutoNum type="arabicPeriod"/>
            </a:pPr>
            <a:r>
              <a:rPr lang="en-NZ" sz="2400" dirty="0" smtClean="0"/>
              <a:t>Emerging Health Technology has a demonstrable impact on care and service delivery</a:t>
            </a:r>
          </a:p>
          <a:p>
            <a:pPr marL="457200" indent="-457200">
              <a:spcAft>
                <a:spcPts val="1200"/>
              </a:spcAft>
              <a:buFont typeface="+mj-lt"/>
              <a:buAutoNum type="arabicPeriod"/>
            </a:pPr>
            <a:r>
              <a:rPr lang="en-NZ" sz="2400" dirty="0" smtClean="0"/>
              <a:t>Emerging Health Technology becomes available quickly across the system</a:t>
            </a:r>
          </a:p>
          <a:p>
            <a:pPr marL="457200" indent="-457200">
              <a:spcAft>
                <a:spcPts val="1200"/>
              </a:spcAft>
              <a:buFont typeface="+mj-lt"/>
              <a:buAutoNum type="arabicPeriod"/>
            </a:pPr>
            <a:r>
              <a:rPr lang="en-NZ" sz="2400" dirty="0" smtClean="0"/>
              <a:t>We will create a sustainable network of people who will help deliver Emerging Health Technology</a:t>
            </a:r>
            <a:endParaRPr lang="en-NZ" sz="2400" dirty="0"/>
          </a:p>
        </p:txBody>
      </p:sp>
      <p:sp>
        <p:nvSpPr>
          <p:cNvPr id="2" name="Title 1"/>
          <p:cNvSpPr>
            <a:spLocks noGrp="1"/>
          </p:cNvSpPr>
          <p:nvPr>
            <p:ph type="title"/>
          </p:nvPr>
        </p:nvSpPr>
        <p:spPr/>
        <p:txBody>
          <a:bodyPr/>
          <a:lstStyle/>
          <a:p>
            <a:r>
              <a:rPr lang="en-NZ" dirty="0" smtClean="0"/>
              <a:t>What </a:t>
            </a:r>
            <a:r>
              <a:rPr lang="en-NZ" dirty="0" smtClean="0"/>
              <a:t>could success </a:t>
            </a:r>
            <a:r>
              <a:rPr lang="en-NZ" dirty="0" smtClean="0"/>
              <a:t>look like?</a:t>
            </a:r>
            <a:endParaRPr lang="en-NZ" dirty="0"/>
          </a:p>
        </p:txBody>
      </p:sp>
      <p:sp>
        <p:nvSpPr>
          <p:cNvPr id="4" name="TextBox 3"/>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25607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Our </a:t>
            </a:r>
            <a:r>
              <a:rPr lang="en-NZ" dirty="0" smtClean="0"/>
              <a:t>Plan</a:t>
            </a:r>
            <a:endParaRPr lang="en-NZ" dirty="0"/>
          </a:p>
        </p:txBody>
      </p:sp>
      <p:sp>
        <p:nvSpPr>
          <p:cNvPr id="7" name="Title 1"/>
          <p:cNvSpPr txBox="1">
            <a:spLocks/>
          </p:cNvSpPr>
          <p:nvPr/>
        </p:nvSpPr>
        <p:spPr>
          <a:xfrm>
            <a:off x="458107" y="332656"/>
            <a:ext cx="8229600" cy="57606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NZ" sz="2000" b="1" kern="0" dirty="0">
              <a:solidFill>
                <a:schemeClr val="bg1"/>
              </a:solidFill>
            </a:endParaRPr>
          </a:p>
        </p:txBody>
      </p:sp>
      <p:sp>
        <p:nvSpPr>
          <p:cNvPr id="8" name="TextBox 7"/>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
        <p:nvSpPr>
          <p:cNvPr id="2" name="Content Placeholder 1"/>
          <p:cNvSpPr>
            <a:spLocks noGrp="1"/>
          </p:cNvSpPr>
          <p:nvPr>
            <p:ph sz="half" idx="1"/>
          </p:nvPr>
        </p:nvSpPr>
        <p:spPr>
          <a:xfrm>
            <a:off x="1343025" y="1475656"/>
            <a:ext cx="2420442" cy="570567"/>
          </a:xfrm>
        </p:spPr>
        <p:txBody>
          <a:bodyPr/>
          <a:lstStyle/>
          <a:p>
            <a:pPr marL="0" indent="0" algn="ctr">
              <a:buNone/>
            </a:pPr>
            <a:r>
              <a:rPr lang="en-NZ" b="1" dirty="0" smtClean="0"/>
              <a:t>People</a:t>
            </a:r>
          </a:p>
        </p:txBody>
      </p:sp>
      <p:grpSp>
        <p:nvGrpSpPr>
          <p:cNvPr id="4" name="Group 3"/>
          <p:cNvGrpSpPr/>
          <p:nvPr/>
        </p:nvGrpSpPr>
        <p:grpSpPr>
          <a:xfrm>
            <a:off x="876300" y="2119838"/>
            <a:ext cx="3530600" cy="3363260"/>
            <a:chOff x="1437184" y="2475565"/>
            <a:chExt cx="2088232" cy="1471760"/>
          </a:xfrm>
        </p:grpSpPr>
        <p:sp>
          <p:nvSpPr>
            <p:cNvPr id="9" name="Rectangle 8"/>
            <p:cNvSpPr/>
            <p:nvPr/>
          </p:nvSpPr>
          <p:spPr>
            <a:xfrm>
              <a:off x="1437184" y="2475565"/>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90600" algn="ctr"/>
              <a:r>
                <a:rPr lang="en-NZ" b="1" dirty="0" smtClean="0">
                  <a:solidFill>
                    <a:schemeClr val="tx1"/>
                  </a:solidFill>
                  <a:latin typeface="Source Sans Pro" panose="020B0503030403020204" pitchFamily="34" charset="0"/>
                  <a:ea typeface="Source Sans Pro" panose="020B0503030403020204" pitchFamily="34" charset="0"/>
                </a:rPr>
                <a:t>Building a sustainable network</a:t>
              </a:r>
              <a:endParaRPr lang="en-NZ" b="1" dirty="0">
                <a:solidFill>
                  <a:schemeClr val="tx1"/>
                </a:solidFill>
                <a:latin typeface="Source Sans Pro" panose="020B0503030403020204" pitchFamily="34" charset="0"/>
                <a:ea typeface="Source Sans Pro" panose="020B0503030403020204" pitchFamily="34" charset="0"/>
              </a:endParaRPr>
            </a:p>
          </p:txBody>
        </p:sp>
        <p:sp>
          <p:nvSpPr>
            <p:cNvPr id="10" name="Rectangle 9"/>
            <p:cNvSpPr/>
            <p:nvPr/>
          </p:nvSpPr>
          <p:spPr>
            <a:xfrm>
              <a:off x="1437184" y="2992713"/>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90600" algn="ctr"/>
              <a:r>
                <a:rPr lang="en-NZ" b="1" dirty="0">
                  <a:solidFill>
                    <a:schemeClr val="tx1"/>
                  </a:solidFill>
                  <a:latin typeface="Source Sans Pro" panose="020B0503030403020204" pitchFamily="34" charset="0"/>
                  <a:ea typeface="Source Sans Pro" panose="020B0503030403020204" pitchFamily="34" charset="0"/>
                </a:rPr>
                <a:t>Curating our knowledge and experience</a:t>
              </a:r>
              <a:endParaRPr lang="en-NZ" b="1" dirty="0">
                <a:solidFill>
                  <a:schemeClr val="tx1"/>
                </a:solidFill>
                <a:latin typeface="Source Sans Pro" panose="020B0503030403020204" pitchFamily="34" charset="0"/>
                <a:ea typeface="Source Sans Pro" panose="020B0503030403020204" pitchFamily="34" charset="0"/>
              </a:endParaRPr>
            </a:p>
          </p:txBody>
        </p:sp>
        <p:sp>
          <p:nvSpPr>
            <p:cNvPr id="11" name="Rectangle 10"/>
            <p:cNvSpPr/>
            <p:nvPr/>
          </p:nvSpPr>
          <p:spPr>
            <a:xfrm>
              <a:off x="1437184" y="3515277"/>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90600" algn="ctr"/>
              <a:r>
                <a:rPr lang="en-NZ" b="1" dirty="0">
                  <a:solidFill>
                    <a:schemeClr val="tx1"/>
                  </a:solidFill>
                  <a:latin typeface="Source Sans Pro" panose="020B0503030403020204" pitchFamily="34" charset="0"/>
                  <a:ea typeface="Source Sans Pro" panose="020B0503030403020204" pitchFamily="34" charset="0"/>
                </a:rPr>
                <a:t>Health Technology Literacy</a:t>
              </a:r>
              <a:endParaRPr lang="en-NZ" b="1" dirty="0">
                <a:solidFill>
                  <a:schemeClr val="tx1"/>
                </a:solidFill>
                <a:latin typeface="Source Sans Pro" panose="020B0503030403020204" pitchFamily="34" charset="0"/>
                <a:ea typeface="Source Sans Pro" panose="020B0503030403020204" pitchFamily="34" charset="0"/>
              </a:endParaRPr>
            </a:p>
          </p:txBody>
        </p:sp>
      </p:grpSp>
      <p:grpSp>
        <p:nvGrpSpPr>
          <p:cNvPr id="5" name="Group 4"/>
          <p:cNvGrpSpPr/>
          <p:nvPr/>
        </p:nvGrpSpPr>
        <p:grpSpPr>
          <a:xfrm>
            <a:off x="4775201" y="2119838"/>
            <a:ext cx="3596210" cy="3363260"/>
            <a:chOff x="5746717" y="2475565"/>
            <a:chExt cx="2088232" cy="1522685"/>
          </a:xfrm>
        </p:grpSpPr>
        <p:sp>
          <p:nvSpPr>
            <p:cNvPr id="12" name="Rectangle 11"/>
            <p:cNvSpPr/>
            <p:nvPr/>
          </p:nvSpPr>
          <p:spPr>
            <a:xfrm>
              <a:off x="5746717" y="2475565"/>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90600" algn="ctr"/>
              <a:r>
                <a:rPr lang="en-NZ" b="1" dirty="0">
                  <a:solidFill>
                    <a:schemeClr val="tx1"/>
                  </a:solidFill>
                  <a:latin typeface="Source Sans Pro" panose="020B0503030403020204" pitchFamily="34" charset="0"/>
                  <a:ea typeface="Source Sans Pro" panose="020B0503030403020204" pitchFamily="34" charset="0"/>
                </a:rPr>
                <a:t>Advisory Services</a:t>
              </a:r>
              <a:endParaRPr lang="en-NZ" b="1" dirty="0">
                <a:solidFill>
                  <a:schemeClr val="tx1"/>
                </a:solidFill>
                <a:latin typeface="Source Sans Pro" panose="020B0503030403020204" pitchFamily="34" charset="0"/>
                <a:ea typeface="Source Sans Pro" panose="020B0503030403020204" pitchFamily="34" charset="0"/>
              </a:endParaRPr>
            </a:p>
          </p:txBody>
        </p:sp>
        <p:sp>
          <p:nvSpPr>
            <p:cNvPr id="13" name="Rectangle 12"/>
            <p:cNvSpPr/>
            <p:nvPr/>
          </p:nvSpPr>
          <p:spPr>
            <a:xfrm>
              <a:off x="5746717" y="3001201"/>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90600" algn="ctr"/>
              <a:r>
                <a:rPr lang="en-NZ" b="1" dirty="0">
                  <a:solidFill>
                    <a:schemeClr val="tx1"/>
                  </a:solidFill>
                  <a:latin typeface="Source Sans Pro" panose="020B0503030403020204" pitchFamily="34" charset="0"/>
                  <a:ea typeface="Source Sans Pro" panose="020B0503030403020204" pitchFamily="34" charset="0"/>
                </a:rPr>
                <a:t>Emerging Health Technology Thought Leadership</a:t>
              </a:r>
              <a:endParaRPr lang="en-NZ" b="1" dirty="0">
                <a:solidFill>
                  <a:schemeClr val="tx1"/>
                </a:solidFill>
                <a:latin typeface="Source Sans Pro" panose="020B0503030403020204" pitchFamily="34" charset="0"/>
                <a:ea typeface="Source Sans Pro" panose="020B0503030403020204" pitchFamily="34" charset="0"/>
              </a:endParaRPr>
            </a:p>
          </p:txBody>
        </p:sp>
        <p:sp>
          <p:nvSpPr>
            <p:cNvPr id="14" name="Rectangle 13"/>
            <p:cNvSpPr/>
            <p:nvPr/>
          </p:nvSpPr>
          <p:spPr>
            <a:xfrm>
              <a:off x="5746717" y="3566202"/>
              <a:ext cx="2088232"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90600" algn="ctr"/>
              <a:r>
                <a:rPr lang="en-NZ" b="1" dirty="0">
                  <a:solidFill>
                    <a:schemeClr val="tx1"/>
                  </a:solidFill>
                  <a:latin typeface="Source Sans Pro" panose="020B0503030403020204" pitchFamily="34" charset="0"/>
                  <a:ea typeface="Source Sans Pro" panose="020B0503030403020204" pitchFamily="34" charset="0"/>
                </a:rPr>
                <a:t>Health Technology Accelerator</a:t>
              </a:r>
              <a:endParaRPr lang="en-NZ" b="1" dirty="0">
                <a:solidFill>
                  <a:schemeClr val="tx1"/>
                </a:solidFill>
                <a:latin typeface="Source Sans Pro" panose="020B0503030403020204" pitchFamily="34" charset="0"/>
                <a:ea typeface="Source Sans Pro" panose="020B0503030403020204" pitchFamily="34" charset="0"/>
              </a:endParaRPr>
            </a:p>
          </p:txBody>
        </p:sp>
      </p:grpSp>
      <p:sp>
        <p:nvSpPr>
          <p:cNvPr id="15" name="Content Placeholder 1"/>
          <p:cNvSpPr>
            <a:spLocks noGrp="1"/>
          </p:cNvSpPr>
          <p:nvPr>
            <p:ph sz="half" idx="1"/>
          </p:nvPr>
        </p:nvSpPr>
        <p:spPr>
          <a:xfrm>
            <a:off x="5318760" y="1516251"/>
            <a:ext cx="2539050" cy="570567"/>
          </a:xfrm>
        </p:spPr>
        <p:txBody>
          <a:bodyPr/>
          <a:lstStyle/>
          <a:p>
            <a:pPr marL="0" indent="0" algn="ctr">
              <a:buNone/>
            </a:pPr>
            <a:r>
              <a:rPr lang="en-NZ" b="1" dirty="0" smtClean="0"/>
              <a:t>Technology</a:t>
            </a:r>
          </a:p>
        </p:txBody>
      </p:sp>
      <p:pic>
        <p:nvPicPr>
          <p:cNvPr id="33" name="Picture 32"/>
          <p:cNvPicPr>
            <a:picLocks noChangeAspect="1"/>
          </p:cNvPicPr>
          <p:nvPr/>
        </p:nvPicPr>
        <p:blipFill>
          <a:blip r:embed="rId2" cstate="print">
            <a:duotone>
              <a:prstClr val="black"/>
              <a:schemeClr val="tx1">
                <a:lumMod val="65000"/>
                <a:lumOff val="35000"/>
                <a:tint val="45000"/>
                <a:satMod val="400000"/>
              </a:schemeClr>
            </a:duotone>
            <a:extLst>
              <a:ext uri="{28A0092B-C50C-407E-A947-70E740481C1C}">
                <a14:useLocalDpi xmlns:a14="http://schemas.microsoft.com/office/drawing/2010/main" val="0"/>
              </a:ext>
            </a:extLst>
          </a:blip>
          <a:stretch>
            <a:fillRect/>
          </a:stretch>
        </p:blipFill>
        <p:spPr>
          <a:xfrm>
            <a:off x="1003300" y="2177885"/>
            <a:ext cx="838200" cy="838200"/>
          </a:xfrm>
          <a:prstGeom prst="rect">
            <a:avLst/>
          </a:prstGeom>
        </p:spPr>
      </p:pic>
      <p:pic>
        <p:nvPicPr>
          <p:cNvPr id="34" name="Picture 3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300" y="4691708"/>
            <a:ext cx="971550" cy="595466"/>
          </a:xfrm>
          <a:prstGeom prst="rect">
            <a:avLst/>
          </a:prstGeom>
        </p:spPr>
      </p:pic>
      <p:pic>
        <p:nvPicPr>
          <p:cNvPr id="35" name="Picture 34"/>
          <p:cNvPicPr>
            <a:picLocks noChangeAspect="1"/>
          </p:cNvPicPr>
          <p:nvPr/>
        </p:nvPicPr>
        <p:blipFill>
          <a:blip r:embed="rId4" cstate="print">
            <a:duotone>
              <a:prstClr val="black"/>
              <a:schemeClr val="tx1">
                <a:lumMod val="65000"/>
                <a:lumOff val="35000"/>
                <a:tint val="45000"/>
                <a:satMod val="400000"/>
              </a:schemeClr>
            </a:duotone>
            <a:extLst>
              <a:ext uri="{28A0092B-C50C-407E-A947-70E740481C1C}">
                <a14:useLocalDpi xmlns:a14="http://schemas.microsoft.com/office/drawing/2010/main" val="0"/>
              </a:ext>
            </a:extLst>
          </a:blip>
          <a:stretch>
            <a:fillRect/>
          </a:stretch>
        </p:blipFill>
        <p:spPr>
          <a:xfrm>
            <a:off x="1050925" y="3423805"/>
            <a:ext cx="742950" cy="742950"/>
          </a:xfrm>
          <a:prstGeom prst="rect">
            <a:avLst/>
          </a:prstGeom>
        </p:spPr>
      </p:pic>
      <p:pic>
        <p:nvPicPr>
          <p:cNvPr id="36" name="Picture 35"/>
          <p:cNvPicPr>
            <a:picLocks noChangeAspect="1"/>
          </p:cNvPicPr>
          <p:nvPr/>
        </p:nvPicPr>
        <p:blipFill>
          <a:blip r:embed="rId5">
            <a:duotone>
              <a:prstClr val="black"/>
              <a:schemeClr val="tx1">
                <a:lumMod val="65000"/>
                <a:lumOff val="35000"/>
                <a:tint val="45000"/>
                <a:satMod val="400000"/>
              </a:schemeClr>
            </a:duotone>
            <a:extLst>
              <a:ext uri="{28A0092B-C50C-407E-A947-70E740481C1C}">
                <a14:useLocalDpi xmlns:a14="http://schemas.microsoft.com/office/drawing/2010/main" val="0"/>
              </a:ext>
            </a:extLst>
          </a:blip>
          <a:stretch>
            <a:fillRect/>
          </a:stretch>
        </p:blipFill>
        <p:spPr>
          <a:xfrm>
            <a:off x="4805161" y="2079952"/>
            <a:ext cx="1027200" cy="1027200"/>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8341" y="3328863"/>
            <a:ext cx="720839" cy="839212"/>
          </a:xfrm>
          <a:prstGeom prst="rect">
            <a:avLst/>
          </a:prstGeom>
        </p:spPr>
      </p:pic>
      <p:pic>
        <p:nvPicPr>
          <p:cNvPr id="38" name="Picture 37"/>
          <p:cNvPicPr>
            <a:picLocks noChangeAspect="1"/>
          </p:cNvPicPr>
          <p:nvPr/>
        </p:nvPicPr>
        <p:blipFill>
          <a:blip r:embed="rId7" cstate="print">
            <a:duotone>
              <a:prstClr val="black"/>
              <a:schemeClr val="tx1">
                <a:lumMod val="65000"/>
                <a:lumOff val="35000"/>
                <a:tint val="45000"/>
                <a:satMod val="400000"/>
              </a:schemeClr>
            </a:duotone>
            <a:extLst>
              <a:ext uri="{28A0092B-C50C-407E-A947-70E740481C1C}">
                <a14:useLocalDpi xmlns:a14="http://schemas.microsoft.com/office/drawing/2010/main" val="0"/>
              </a:ext>
            </a:extLst>
          </a:blip>
          <a:stretch>
            <a:fillRect/>
          </a:stretch>
        </p:blipFill>
        <p:spPr>
          <a:xfrm>
            <a:off x="4891780" y="4612251"/>
            <a:ext cx="787400" cy="787400"/>
          </a:xfrm>
          <a:prstGeom prst="rect">
            <a:avLst/>
          </a:prstGeom>
        </p:spPr>
      </p:pic>
    </p:spTree>
    <p:extLst>
      <p:ext uri="{BB962C8B-B14F-4D97-AF65-F5344CB8AC3E}">
        <p14:creationId xmlns:p14="http://schemas.microsoft.com/office/powerpoint/2010/main" val="1962652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How we will work</a:t>
            </a:r>
            <a:endParaRPr lang="en-NZ" dirty="0"/>
          </a:p>
        </p:txBody>
      </p:sp>
      <p:grpSp>
        <p:nvGrpSpPr>
          <p:cNvPr id="11" name="Group 10"/>
          <p:cNvGrpSpPr/>
          <p:nvPr/>
        </p:nvGrpSpPr>
        <p:grpSpPr>
          <a:xfrm>
            <a:off x="2937933" y="1196752"/>
            <a:ext cx="5837214" cy="2353400"/>
            <a:chOff x="465088" y="972450"/>
            <a:chExt cx="4773216" cy="2353400"/>
          </a:xfrm>
        </p:grpSpPr>
        <p:sp>
          <p:nvSpPr>
            <p:cNvPr id="3" name="Rectangle 2"/>
            <p:cNvSpPr/>
            <p:nvPr/>
          </p:nvSpPr>
          <p:spPr>
            <a:xfrm>
              <a:off x="465088" y="972450"/>
              <a:ext cx="2242592" cy="432048"/>
            </a:xfrm>
            <a:prstGeom prst="rect">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latin typeface="Source Sans Pro" panose="020B0503030403020204" pitchFamily="34" charset="0"/>
                  <a:ea typeface="Source Sans Pro" panose="020B0503030403020204" pitchFamily="34" charset="0"/>
                </a:rPr>
                <a:t>Strategic</a:t>
              </a:r>
              <a:endParaRPr lang="en-NZ" dirty="0">
                <a:latin typeface="Source Sans Pro" panose="020B0503030403020204" pitchFamily="34" charset="0"/>
                <a:ea typeface="Source Sans Pro" panose="020B0503030403020204" pitchFamily="34" charset="0"/>
              </a:endParaRPr>
            </a:p>
          </p:txBody>
        </p:sp>
        <p:sp>
          <p:nvSpPr>
            <p:cNvPr id="5" name="Rectangle 4"/>
            <p:cNvSpPr/>
            <p:nvPr/>
          </p:nvSpPr>
          <p:spPr>
            <a:xfrm>
              <a:off x="2995712" y="972450"/>
              <a:ext cx="2242592" cy="432048"/>
            </a:xfrm>
            <a:prstGeom prst="rect">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latin typeface="Source Sans Pro" panose="020B0503030403020204" pitchFamily="34" charset="0"/>
                  <a:ea typeface="Source Sans Pro" panose="020B0503030403020204" pitchFamily="34" charset="0"/>
                </a:rPr>
                <a:t>Collaborative</a:t>
              </a:r>
              <a:endParaRPr lang="en-NZ" dirty="0">
                <a:latin typeface="Source Sans Pro" panose="020B0503030403020204" pitchFamily="34" charset="0"/>
                <a:ea typeface="Source Sans Pro" panose="020B0503030403020204" pitchFamily="34" charset="0"/>
              </a:endParaRPr>
            </a:p>
          </p:txBody>
        </p:sp>
        <p:sp>
          <p:nvSpPr>
            <p:cNvPr id="7" name="Rectangle 6"/>
            <p:cNvSpPr/>
            <p:nvPr/>
          </p:nvSpPr>
          <p:spPr>
            <a:xfrm>
              <a:off x="465088" y="1543652"/>
              <a:ext cx="2242592" cy="1782198"/>
            </a:xfrm>
            <a:prstGeom prst="rect">
              <a:avLst/>
            </a:prstGeom>
            <a:solidFill>
              <a:srgbClr val="E75572">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NZ" sz="1200" dirty="0">
                  <a:solidFill>
                    <a:schemeClr val="tx1"/>
                  </a:solidFill>
                  <a:latin typeface="Source Sans Pro" panose="020B0503030403020204" pitchFamily="34" charset="0"/>
                  <a:ea typeface="Source Sans Pro" panose="020B0503030403020204" pitchFamily="34" charset="0"/>
                </a:rPr>
                <a:t>Demonstrated by:</a:t>
              </a:r>
            </a:p>
            <a:p>
              <a:pPr marL="285750" indent="-285750">
                <a:buFont typeface="Arial" panose="020B0604020202020204" pitchFamily="34" charset="0"/>
                <a:buChar char="•"/>
              </a:pPr>
              <a:endParaRPr lang="en-NZ" sz="1200" dirty="0" smtClean="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NZ" sz="1200" dirty="0" smtClean="0">
                  <a:solidFill>
                    <a:schemeClr val="tx1"/>
                  </a:solidFill>
                  <a:latin typeface="Source Sans Pro" panose="020B0503030403020204" pitchFamily="34" charset="0"/>
                  <a:ea typeface="Source Sans Pro" panose="020B0503030403020204" pitchFamily="34" charset="0"/>
                </a:rPr>
                <a:t>Working on problems with a big impact</a:t>
              </a:r>
            </a:p>
            <a:p>
              <a:pPr marL="285750" indent="-285750">
                <a:buFont typeface="Arial" panose="020B0604020202020204" pitchFamily="34" charset="0"/>
                <a:buChar char="•"/>
              </a:pPr>
              <a:r>
                <a:rPr lang="en-NZ" sz="1200" dirty="0" smtClean="0">
                  <a:solidFill>
                    <a:schemeClr val="tx1"/>
                  </a:solidFill>
                  <a:latin typeface="Source Sans Pro" panose="020B0503030403020204" pitchFamily="34" charset="0"/>
                  <a:ea typeface="Source Sans Pro" panose="020B0503030403020204" pitchFamily="34" charset="0"/>
                </a:rPr>
                <a:t>Not trying to “solve health”</a:t>
              </a:r>
              <a:endParaRPr lang="en-NZ" sz="1200" dirty="0">
                <a:solidFill>
                  <a:schemeClr val="tx1"/>
                </a:solidFill>
                <a:latin typeface="Source Sans Pro" panose="020B0503030403020204" pitchFamily="34" charset="0"/>
                <a:ea typeface="Source Sans Pro" panose="020B0503030403020204" pitchFamily="34" charset="0"/>
              </a:endParaRPr>
            </a:p>
          </p:txBody>
        </p:sp>
        <p:sp>
          <p:nvSpPr>
            <p:cNvPr id="8" name="Rectangle 7"/>
            <p:cNvSpPr/>
            <p:nvPr/>
          </p:nvSpPr>
          <p:spPr>
            <a:xfrm>
              <a:off x="2995712" y="1543652"/>
              <a:ext cx="2242592" cy="1782198"/>
            </a:xfrm>
            <a:prstGeom prst="rect">
              <a:avLst/>
            </a:prstGeom>
            <a:solidFill>
              <a:srgbClr val="E75572">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NZ" sz="1200" dirty="0">
                  <a:solidFill>
                    <a:schemeClr val="tx1"/>
                  </a:solidFill>
                  <a:latin typeface="Source Sans Pro" panose="020B0503030403020204" pitchFamily="34" charset="0"/>
                  <a:ea typeface="Source Sans Pro" panose="020B0503030403020204" pitchFamily="34" charset="0"/>
                </a:rPr>
                <a:t>Demonstrated by</a:t>
              </a:r>
              <a:r>
                <a:rPr lang="en-NZ" sz="1200" dirty="0" smtClean="0">
                  <a:solidFill>
                    <a:schemeClr val="tx1"/>
                  </a:solidFill>
                  <a:latin typeface="Source Sans Pro" panose="020B0503030403020204" pitchFamily="34" charset="0"/>
                  <a:ea typeface="Source Sans Pro" panose="020B0503030403020204" pitchFamily="34" charset="0"/>
                </a:rPr>
                <a:t>:</a:t>
              </a:r>
            </a:p>
            <a:p>
              <a:endParaRPr lang="en-NZ" sz="1200" dirty="0">
                <a:solidFill>
                  <a:schemeClr val="tx1"/>
                </a:solidFill>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en-NZ" sz="1200" dirty="0" smtClean="0">
                  <a:solidFill>
                    <a:schemeClr val="tx1"/>
                  </a:solidFill>
                  <a:latin typeface="Source Sans Pro" panose="020B0503030403020204" pitchFamily="34" charset="0"/>
                  <a:ea typeface="Source Sans Pro" panose="020B0503030403020204" pitchFamily="34" charset="0"/>
                </a:rPr>
                <a:t>Realising we can’t do it all</a:t>
              </a:r>
            </a:p>
            <a:p>
              <a:pPr marL="171450" indent="-171450">
                <a:buFont typeface="Arial" panose="020B0604020202020204" pitchFamily="34" charset="0"/>
                <a:buChar char="•"/>
              </a:pPr>
              <a:r>
                <a:rPr lang="en-NZ" sz="1200" dirty="0" smtClean="0">
                  <a:solidFill>
                    <a:schemeClr val="tx1"/>
                  </a:solidFill>
                  <a:latin typeface="Source Sans Pro" panose="020B0503030403020204" pitchFamily="34" charset="0"/>
                  <a:ea typeface="Source Sans Pro" panose="020B0503030403020204" pitchFamily="34" charset="0"/>
                </a:rPr>
                <a:t>Using the value all partners can bring</a:t>
              </a:r>
            </a:p>
            <a:p>
              <a:pPr marL="171450" indent="-171450">
                <a:buFont typeface="Arial" panose="020B0604020202020204" pitchFamily="34" charset="0"/>
                <a:buChar char="•"/>
              </a:pPr>
              <a:r>
                <a:rPr lang="en-NZ" sz="1200" dirty="0" smtClean="0">
                  <a:solidFill>
                    <a:schemeClr val="tx1"/>
                  </a:solidFill>
                  <a:latin typeface="Source Sans Pro" panose="020B0503030403020204" pitchFamily="34" charset="0"/>
                  <a:ea typeface="Source Sans Pro" panose="020B0503030403020204" pitchFamily="34" charset="0"/>
                </a:rPr>
                <a:t>Using experts advice</a:t>
              </a:r>
              <a:endParaRPr lang="en-NZ" sz="1200" dirty="0">
                <a:solidFill>
                  <a:schemeClr val="tx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NZ" sz="1200" dirty="0">
                <a:latin typeface="Source Sans Pro" panose="020B0503030403020204" pitchFamily="34" charset="0"/>
                <a:ea typeface="Source Sans Pro" panose="020B0503030403020204" pitchFamily="34" charset="0"/>
              </a:endParaRPr>
            </a:p>
          </p:txBody>
        </p:sp>
      </p:grpSp>
      <p:grpSp>
        <p:nvGrpSpPr>
          <p:cNvPr id="12" name="Group 11"/>
          <p:cNvGrpSpPr/>
          <p:nvPr/>
        </p:nvGrpSpPr>
        <p:grpSpPr>
          <a:xfrm>
            <a:off x="2921152" y="3692800"/>
            <a:ext cx="5853995" cy="2552790"/>
            <a:chOff x="2172770" y="3573016"/>
            <a:chExt cx="4826315" cy="2552790"/>
          </a:xfrm>
        </p:grpSpPr>
        <p:sp>
          <p:nvSpPr>
            <p:cNvPr id="4" name="Rectangle 3"/>
            <p:cNvSpPr/>
            <p:nvPr/>
          </p:nvSpPr>
          <p:spPr>
            <a:xfrm>
              <a:off x="2195736" y="3573016"/>
              <a:ext cx="2242592" cy="432048"/>
            </a:xfrm>
            <a:prstGeom prst="rect">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chemeClr val="bg1"/>
                  </a:solidFill>
                  <a:latin typeface="Source Sans Pro" panose="020B0503030403020204" pitchFamily="34" charset="0"/>
                  <a:ea typeface="Source Sans Pro" panose="020B0503030403020204" pitchFamily="34" charset="0"/>
                </a:rPr>
                <a:t>Problem Solvers</a:t>
              </a:r>
              <a:endParaRPr lang="en-NZ" dirty="0">
                <a:solidFill>
                  <a:schemeClr val="bg1"/>
                </a:solidFill>
                <a:latin typeface="Source Sans Pro" panose="020B0503030403020204" pitchFamily="34" charset="0"/>
                <a:ea typeface="Source Sans Pro" panose="020B0503030403020204" pitchFamily="34" charset="0"/>
              </a:endParaRPr>
            </a:p>
          </p:txBody>
        </p:sp>
        <p:sp>
          <p:nvSpPr>
            <p:cNvPr id="6" name="Rectangle 5"/>
            <p:cNvSpPr/>
            <p:nvPr/>
          </p:nvSpPr>
          <p:spPr>
            <a:xfrm>
              <a:off x="4753248" y="3573016"/>
              <a:ext cx="2242592" cy="432048"/>
            </a:xfrm>
            <a:prstGeom prst="rect">
              <a:avLst/>
            </a:prstGeom>
            <a:solidFill>
              <a:srgbClr val="E75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chemeClr val="bg1"/>
                  </a:solidFill>
                  <a:latin typeface="Source Sans Pro" panose="020B0503030403020204" pitchFamily="34" charset="0"/>
                  <a:ea typeface="Source Sans Pro" panose="020B0503030403020204" pitchFamily="34" charset="0"/>
                </a:rPr>
                <a:t>Delivery</a:t>
              </a:r>
              <a:endParaRPr lang="en-NZ" dirty="0">
                <a:solidFill>
                  <a:schemeClr val="bg1"/>
                </a:solidFill>
                <a:latin typeface="Source Sans Pro" panose="020B0503030403020204" pitchFamily="34" charset="0"/>
                <a:ea typeface="Source Sans Pro" panose="020B0503030403020204" pitchFamily="34" charset="0"/>
              </a:endParaRPr>
            </a:p>
          </p:txBody>
        </p:sp>
        <p:sp>
          <p:nvSpPr>
            <p:cNvPr id="9" name="Rectangle 8"/>
            <p:cNvSpPr/>
            <p:nvPr/>
          </p:nvSpPr>
          <p:spPr>
            <a:xfrm>
              <a:off x="2172770" y="4149080"/>
              <a:ext cx="2242592" cy="1976726"/>
            </a:xfrm>
            <a:prstGeom prst="rect">
              <a:avLst/>
            </a:prstGeom>
            <a:solidFill>
              <a:srgbClr val="E75572">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NZ" sz="1200" dirty="0">
                  <a:solidFill>
                    <a:schemeClr val="tx1"/>
                  </a:solidFill>
                  <a:latin typeface="Source Sans Pro" panose="020B0503030403020204" pitchFamily="34" charset="0"/>
                  <a:ea typeface="Source Sans Pro" panose="020B0503030403020204" pitchFamily="34" charset="0"/>
                </a:rPr>
                <a:t>Demonstrated by</a:t>
              </a:r>
              <a:r>
                <a:rPr lang="en-NZ" sz="1200" dirty="0" smtClean="0">
                  <a:solidFill>
                    <a:schemeClr val="tx1"/>
                  </a:solidFill>
                  <a:latin typeface="Source Sans Pro" panose="020B0503030403020204" pitchFamily="34" charset="0"/>
                  <a:ea typeface="Source Sans Pro" panose="020B0503030403020204" pitchFamily="34" charset="0"/>
                </a:rPr>
                <a:t>:</a:t>
              </a:r>
            </a:p>
            <a:p>
              <a:endParaRPr lang="en-NZ" sz="1200" dirty="0">
                <a:solidFill>
                  <a:schemeClr val="tx1"/>
                </a:solidFill>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en-NZ" sz="1200" dirty="0" smtClean="0">
                  <a:solidFill>
                    <a:schemeClr val="tx1"/>
                  </a:solidFill>
                  <a:latin typeface="Source Sans Pro" panose="020B0503030403020204" pitchFamily="34" charset="0"/>
                  <a:ea typeface="Source Sans Pro" panose="020B0503030403020204" pitchFamily="34" charset="0"/>
                </a:rPr>
                <a:t>Ensuring patients and clinicians are involved</a:t>
              </a:r>
            </a:p>
            <a:p>
              <a:pPr marL="171450" indent="-171450">
                <a:buFont typeface="Arial" panose="020B0604020202020204" pitchFamily="34" charset="0"/>
                <a:buChar char="•"/>
              </a:pPr>
              <a:r>
                <a:rPr lang="en-NZ" sz="1200" dirty="0" smtClean="0">
                  <a:solidFill>
                    <a:schemeClr val="tx1"/>
                  </a:solidFill>
                  <a:latin typeface="Source Sans Pro" panose="020B0503030403020204" pitchFamily="34" charset="0"/>
                  <a:ea typeface="Source Sans Pro" panose="020B0503030403020204" pitchFamily="34" charset="0"/>
                </a:rPr>
                <a:t>Making sure we blend a design and scientific approach to solutions</a:t>
              </a:r>
              <a:endParaRPr lang="en-NZ" sz="1200" dirty="0">
                <a:solidFill>
                  <a:schemeClr val="tx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NZ" sz="1200" dirty="0">
                <a:latin typeface="Source Sans Pro" panose="020B0503030403020204" pitchFamily="34" charset="0"/>
                <a:ea typeface="Source Sans Pro" panose="020B0503030403020204" pitchFamily="34" charset="0"/>
              </a:endParaRPr>
            </a:p>
          </p:txBody>
        </p:sp>
        <p:sp>
          <p:nvSpPr>
            <p:cNvPr id="10" name="Rectangle 9"/>
            <p:cNvSpPr/>
            <p:nvPr/>
          </p:nvSpPr>
          <p:spPr>
            <a:xfrm>
              <a:off x="4756493" y="4139555"/>
              <a:ext cx="2242592" cy="1976726"/>
            </a:xfrm>
            <a:prstGeom prst="rect">
              <a:avLst/>
            </a:prstGeom>
            <a:solidFill>
              <a:srgbClr val="E75572">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NZ" sz="1200" dirty="0">
                  <a:solidFill>
                    <a:schemeClr val="tx1"/>
                  </a:solidFill>
                  <a:latin typeface="Source Sans Pro" panose="020B0503030403020204" pitchFamily="34" charset="0"/>
                  <a:ea typeface="Source Sans Pro" panose="020B0503030403020204" pitchFamily="34" charset="0"/>
                </a:rPr>
                <a:t>Demonstrated by:</a:t>
              </a:r>
            </a:p>
            <a:p>
              <a:pPr marL="285750" indent="-285750">
                <a:buFont typeface="Arial" panose="020B0604020202020204" pitchFamily="34" charset="0"/>
                <a:buChar char="•"/>
              </a:pPr>
              <a:endParaRPr lang="en-NZ" sz="1200" dirty="0" smtClean="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NZ" sz="1200" dirty="0" smtClean="0">
                  <a:solidFill>
                    <a:schemeClr val="tx1"/>
                  </a:solidFill>
                  <a:latin typeface="Source Sans Pro" panose="020B0503030403020204" pitchFamily="34" charset="0"/>
                  <a:ea typeface="Source Sans Pro" panose="020B0503030403020204" pitchFamily="34" charset="0"/>
                </a:rPr>
                <a:t>Not being just about telling or talking</a:t>
              </a:r>
            </a:p>
            <a:p>
              <a:pPr marL="285750" indent="-285750">
                <a:buFont typeface="Arial" panose="020B0604020202020204" pitchFamily="34" charset="0"/>
                <a:buChar char="•"/>
              </a:pPr>
              <a:r>
                <a:rPr lang="en-NZ" sz="1200" dirty="0" smtClean="0">
                  <a:solidFill>
                    <a:schemeClr val="tx1"/>
                  </a:solidFill>
                  <a:latin typeface="Source Sans Pro" panose="020B0503030403020204" pitchFamily="34" charset="0"/>
                  <a:ea typeface="Source Sans Pro" panose="020B0503030403020204" pitchFamily="34" charset="0"/>
                </a:rPr>
                <a:t>Offering help and giving it</a:t>
              </a:r>
            </a:p>
            <a:p>
              <a:pPr marL="285750" indent="-285750">
                <a:buFont typeface="Arial" panose="020B0604020202020204" pitchFamily="34" charset="0"/>
                <a:buChar char="•"/>
              </a:pPr>
              <a:r>
                <a:rPr lang="en-NZ" sz="1200" dirty="0" smtClean="0">
                  <a:solidFill>
                    <a:schemeClr val="tx1"/>
                  </a:solidFill>
                  <a:latin typeface="Source Sans Pro" panose="020B0503030403020204" pitchFamily="34" charset="0"/>
                  <a:ea typeface="Source Sans Pro" panose="020B0503030403020204" pitchFamily="34" charset="0"/>
                </a:rPr>
                <a:t>Building a reputation</a:t>
              </a:r>
            </a:p>
          </p:txBody>
        </p:sp>
      </p:grpSp>
      <p:sp>
        <p:nvSpPr>
          <p:cNvPr id="14" name="TextBox 13"/>
          <p:cNvSpPr txBox="1"/>
          <p:nvPr/>
        </p:nvSpPr>
        <p:spPr>
          <a:xfrm rot="2700000">
            <a:off x="8396068" y="201629"/>
            <a:ext cx="723275" cy="369332"/>
          </a:xfrm>
          <a:prstGeom prst="rect">
            <a:avLst/>
          </a:prstGeom>
          <a:noFill/>
        </p:spPr>
        <p:txBody>
          <a:bodyPr wrap="none" rtlCol="0">
            <a:spAutoFit/>
          </a:bodyPr>
          <a:lstStyle/>
          <a:p>
            <a:r>
              <a:rPr lang="en-NZ" b="1" dirty="0" smtClean="0">
                <a:solidFill>
                  <a:srgbClr val="FF0000"/>
                </a:solidFill>
                <a:latin typeface="Source Sans Pro" panose="020B0503030403020204" pitchFamily="34" charset="0"/>
                <a:ea typeface="Source Sans Pro" panose="020B0503030403020204" pitchFamily="34" charset="0"/>
              </a:rPr>
              <a:t>Draft</a:t>
            </a:r>
            <a:endParaRPr lang="en-NZ" b="1" dirty="0">
              <a:solidFill>
                <a:srgbClr val="FF0000"/>
              </a:solidFill>
              <a:latin typeface="Source Sans Pro" panose="020B0503030403020204" pitchFamily="34" charset="0"/>
              <a:ea typeface="Source Sans Pro" panose="020B0503030403020204" pitchFamily="34" charset="0"/>
            </a:endParaRPr>
          </a:p>
        </p:txBody>
      </p:sp>
      <p:sp>
        <p:nvSpPr>
          <p:cNvPr id="15" name="Rectangle 14"/>
          <p:cNvSpPr/>
          <p:nvPr/>
        </p:nvSpPr>
        <p:spPr>
          <a:xfrm>
            <a:off x="457200" y="2184833"/>
            <a:ext cx="2255165" cy="3015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sz="1400" b="1" dirty="0" smtClean="0">
                <a:solidFill>
                  <a:schemeClr val="tx1"/>
                </a:solidFill>
                <a:latin typeface="Source Sans Pro" panose="020B0503030403020204" pitchFamily="34" charset="0"/>
                <a:ea typeface="Source Sans Pro" panose="020B0503030403020204" pitchFamily="34" charset="0"/>
              </a:rPr>
              <a:t>Ministry of Health USP</a:t>
            </a:r>
          </a:p>
          <a:p>
            <a:pPr algn="ctr"/>
            <a:endParaRPr lang="en-NZ" sz="1400" dirty="0" smtClean="0">
              <a:solidFill>
                <a:schemeClr val="tx1"/>
              </a:solidFill>
              <a:latin typeface="Source Sans Pro" panose="020B0503030403020204" pitchFamily="34" charset="0"/>
              <a:ea typeface="Source Sans Pro" panose="020B0503030403020204" pitchFamily="34" charset="0"/>
            </a:endParaRPr>
          </a:p>
          <a:p>
            <a:pPr marL="342900" indent="-342900">
              <a:buFont typeface="+mj-lt"/>
              <a:buAutoNum type="arabicPeriod"/>
            </a:pPr>
            <a:r>
              <a:rPr lang="en-NZ" sz="1100" dirty="0" smtClean="0">
                <a:solidFill>
                  <a:schemeClr val="tx1"/>
                </a:solidFill>
                <a:latin typeface="Source Sans Pro" panose="020B0503030403020204" pitchFamily="34" charset="0"/>
                <a:ea typeface="Source Sans Pro" panose="020B0503030403020204" pitchFamily="34" charset="0"/>
              </a:rPr>
              <a:t>Provide regulation of medicines and likely to begin regulating devices</a:t>
            </a:r>
          </a:p>
          <a:p>
            <a:pPr marL="342900" indent="-342900">
              <a:buFont typeface="+mj-lt"/>
              <a:buAutoNum type="arabicPeriod"/>
            </a:pPr>
            <a:r>
              <a:rPr lang="en-NZ" sz="1100" dirty="0" smtClean="0">
                <a:solidFill>
                  <a:schemeClr val="tx1"/>
                </a:solidFill>
                <a:latin typeface="Source Sans Pro" panose="020B0503030403020204" pitchFamily="34" charset="0"/>
                <a:ea typeface="Source Sans Pro" panose="020B0503030403020204" pitchFamily="34" charset="0"/>
              </a:rPr>
              <a:t>Have a link to and view of all DHBs and most providers</a:t>
            </a:r>
          </a:p>
          <a:p>
            <a:pPr marL="342900" indent="-342900">
              <a:buFont typeface="+mj-lt"/>
              <a:buAutoNum type="arabicPeriod"/>
            </a:pPr>
            <a:r>
              <a:rPr lang="en-NZ" sz="1100" dirty="0" smtClean="0">
                <a:solidFill>
                  <a:schemeClr val="tx1"/>
                </a:solidFill>
                <a:latin typeface="Source Sans Pro" panose="020B0503030403020204" pitchFamily="34" charset="0"/>
                <a:ea typeface="Source Sans Pro" panose="020B0503030403020204" pitchFamily="34" charset="0"/>
              </a:rPr>
              <a:t>Have a link to central government (MBIE, Callaghan, NZTE, HRC) for providers</a:t>
            </a:r>
          </a:p>
          <a:p>
            <a:pPr marL="342900" indent="-342900">
              <a:buFont typeface="+mj-lt"/>
              <a:buAutoNum type="arabicPeriod"/>
            </a:pPr>
            <a:r>
              <a:rPr lang="en-NZ" sz="1100" dirty="0" smtClean="0">
                <a:solidFill>
                  <a:schemeClr val="tx1"/>
                </a:solidFill>
                <a:latin typeface="Source Sans Pro" panose="020B0503030403020204" pitchFamily="34" charset="0"/>
                <a:ea typeface="Source Sans Pro" panose="020B0503030403020204" pitchFamily="34" charset="0"/>
              </a:rPr>
              <a:t>Have national collections which can help define the problem</a:t>
            </a:r>
          </a:p>
          <a:p>
            <a:pPr marL="342900" indent="-342900">
              <a:buFont typeface="+mj-lt"/>
              <a:buAutoNum type="arabicPeriod"/>
            </a:pPr>
            <a:r>
              <a:rPr lang="en-NZ" sz="1100" dirty="0" smtClean="0">
                <a:solidFill>
                  <a:schemeClr val="tx1"/>
                </a:solidFill>
                <a:latin typeface="Source Sans Pro" panose="020B0503030403020204" pitchFamily="34" charset="0"/>
                <a:ea typeface="Source Sans Pro" panose="020B0503030403020204" pitchFamily="34" charset="0"/>
              </a:rPr>
              <a:t>Have non-involved view of Intellectual Property</a:t>
            </a:r>
            <a:endParaRPr lang="en-NZ" sz="1100" dirty="0">
              <a:solidFill>
                <a:schemeClr val="tx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86593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slide">
  <a:themeElements>
    <a:clrScheme name="Blank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27653</TotalTime>
  <Words>2258</Words>
  <Application>Microsoft Office PowerPoint</Application>
  <PresentationFormat>On-screen Show (4:3)</PresentationFormat>
  <Paragraphs>500</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Microsoft New Tai Lue</vt:lpstr>
      <vt:lpstr>Nimbus Sans L</vt:lpstr>
      <vt:lpstr>Source Sans Pro</vt:lpstr>
      <vt:lpstr>Calibri</vt:lpstr>
      <vt:lpstr>Blank slide</vt:lpstr>
      <vt:lpstr>Emerging Healthcare  Technology</vt:lpstr>
      <vt:lpstr>Our People </vt:lpstr>
      <vt:lpstr>Emerging Health Technology</vt:lpstr>
      <vt:lpstr>Emerging Health Technology</vt:lpstr>
      <vt:lpstr>Emerging Health Technology</vt:lpstr>
      <vt:lpstr>Why is there a problem?</vt:lpstr>
      <vt:lpstr>What could success look like?</vt:lpstr>
      <vt:lpstr>Our Plan</vt:lpstr>
      <vt:lpstr>How we will work</vt:lpstr>
      <vt:lpstr>PowerPoint Presentation</vt:lpstr>
      <vt:lpstr>Building a sustainable network</vt:lpstr>
      <vt:lpstr>Curating our knowledge and experience</vt:lpstr>
      <vt:lpstr>Health Technology Literacy</vt:lpstr>
      <vt:lpstr>PowerPoint Presentation</vt:lpstr>
      <vt:lpstr>Horizon Scanning and Advice</vt:lpstr>
      <vt:lpstr>Providing leadership for the sector</vt:lpstr>
      <vt:lpstr>Developing an Accelerator</vt:lpstr>
      <vt:lpstr>PowerPoint Presentation</vt:lpstr>
      <vt:lpstr>Link to Health Strategy</vt:lpstr>
      <vt:lpstr>Measuring Success</vt:lpstr>
      <vt:lpstr>People</vt:lpstr>
      <vt:lpstr>Technology</vt:lpstr>
      <vt:lpstr>Technology</vt:lpstr>
      <vt:lpstr>Timelines</vt:lpstr>
      <vt:lpstr>Key Enablers to Emerging Tech</vt:lpstr>
      <vt:lpstr>PowerPoint Presentation</vt:lpstr>
      <vt:lpstr>People we are connecting (with?)</vt:lpstr>
      <vt:lpstr>Groups we are Connecting</vt:lpstr>
      <vt:lpstr>Organisations we are connecting</vt:lpstr>
      <vt:lpstr>Ideas worth spreading</vt:lpstr>
      <vt:lpstr>A starting 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Clearwater</dc:creator>
  <cp:lastModifiedBy>Jon Herries</cp:lastModifiedBy>
  <cp:revision>212</cp:revision>
  <dcterms:created xsi:type="dcterms:W3CDTF">2011-06-23T02:21:01Z</dcterms:created>
  <dcterms:modified xsi:type="dcterms:W3CDTF">2018-03-08T20:22:31Z</dcterms:modified>
</cp:coreProperties>
</file>