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16" r:id="rId1"/>
  </p:sldMasterIdLst>
  <p:notesMasterIdLst>
    <p:notesMasterId r:id="rId15"/>
  </p:notesMasterIdLst>
  <p:handoutMasterIdLst>
    <p:handoutMasterId r:id="rId16"/>
  </p:handoutMasterIdLst>
  <p:sldIdLst>
    <p:sldId id="260" r:id="rId2"/>
    <p:sldId id="379" r:id="rId3"/>
    <p:sldId id="381" r:id="rId4"/>
    <p:sldId id="388" r:id="rId5"/>
    <p:sldId id="389" r:id="rId6"/>
    <p:sldId id="382" r:id="rId7"/>
    <p:sldId id="375" r:id="rId8"/>
    <p:sldId id="387" r:id="rId9"/>
    <p:sldId id="385" r:id="rId10"/>
    <p:sldId id="383" r:id="rId11"/>
    <p:sldId id="384" r:id="rId12"/>
    <p:sldId id="378" r:id="rId13"/>
    <p:sldId id="380" r:id="rId14"/>
  </p:sldIdLst>
  <p:sldSz cx="9144000" cy="6858000" type="screen4x3"/>
  <p:notesSz cx="6807200" cy="9939338"/>
  <p:embeddedFontLst>
    <p:embeddedFont>
      <p:font typeface="Arabic Typesetting" panose="03020402040406030203" pitchFamily="66" charset="-78"/>
      <p:regular r:id="rId17"/>
    </p:embeddedFont>
    <p:embeddedFont>
      <p:font typeface="Georgia" panose="02040502050405020303" pitchFamily="18" charset="0"/>
      <p:regular r:id="rId18"/>
      <p:bold r:id="rId19"/>
      <p:italic r:id="rId20"/>
      <p:boldItalic r:id="rId21"/>
    </p:embeddedFont>
    <p:embeddedFont>
      <p:font typeface="Aharoni" panose="02010803020104030203" pitchFamily="2" charset="-79"/>
      <p:bold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Source Sans Pro" panose="020B0503030403020204" pitchFamily="34" charset="0"/>
      <p:regular r:id="rId25"/>
      <p:bold r:id="rId26"/>
      <p:italic r:id="rId27"/>
      <p:boldItalic r:id="rId28"/>
    </p:embeddedFont>
    <p:embeddedFont>
      <p:font typeface="Nimbus Sans L" panose="02000503000000000000" pitchFamily="50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Segoe UI" panose="020B0502040204020203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3463"/>
    <a:srgbClr val="F68B1F"/>
    <a:srgbClr val="FFC58A"/>
    <a:srgbClr val="FDB913"/>
    <a:srgbClr val="F04E30"/>
    <a:srgbClr val="FFE29A"/>
    <a:srgbClr val="AF1D35"/>
    <a:srgbClr val="855F01"/>
    <a:srgbClr val="BCC2D2"/>
    <a:srgbClr val="FFAA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83" autoAdjust="0"/>
    <p:restoredTop sz="87526" autoAdjust="0"/>
  </p:normalViewPr>
  <p:slideViewPr>
    <p:cSldViewPr snapToGrid="0">
      <p:cViewPr>
        <p:scale>
          <a:sx n="75" d="100"/>
          <a:sy n="75" d="100"/>
        </p:scale>
        <p:origin x="1062" y="816"/>
      </p:cViewPr>
      <p:guideLst>
        <p:guide orient="horz" pos="2183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213463"/>
            </a:solidFill>
            <a:ln>
              <a:noFill/>
            </a:ln>
            <a:effectLst/>
          </c:spPr>
          <c:invertIfNegative val="0"/>
          <c:cat>
            <c:strRef>
              <c:f>Sheet1!$E$2:$E$51</c:f>
              <c:strCache>
                <c:ptCount val="50"/>
                <c:pt idx="0">
                  <c:v>Switzerland</c:v>
                </c:pt>
                <c:pt idx="1">
                  <c:v>Sweden</c:v>
                </c:pt>
                <c:pt idx="2">
                  <c:v>Netherlands</c:v>
                </c:pt>
                <c:pt idx="3">
                  <c:v>USA</c:v>
                </c:pt>
                <c:pt idx="4">
                  <c:v>United Kingdom</c:v>
                </c:pt>
                <c:pt idx="5">
                  <c:v>Denmark</c:v>
                </c:pt>
                <c:pt idx="6">
                  <c:v>Singapore</c:v>
                </c:pt>
                <c:pt idx="7">
                  <c:v>Finland</c:v>
                </c:pt>
                <c:pt idx="8">
                  <c:v>Germany</c:v>
                </c:pt>
                <c:pt idx="9">
                  <c:v>Ireland</c:v>
                </c:pt>
                <c:pt idx="10">
                  <c:v>Rep. Korea</c:v>
                </c:pt>
                <c:pt idx="11">
                  <c:v>Luxembourg</c:v>
                </c:pt>
                <c:pt idx="12">
                  <c:v>Iceland</c:v>
                </c:pt>
                <c:pt idx="13">
                  <c:v>Japan</c:v>
                </c:pt>
                <c:pt idx="14">
                  <c:v>France</c:v>
                </c:pt>
                <c:pt idx="15">
                  <c:v>Hong Kong</c:v>
                </c:pt>
                <c:pt idx="16">
                  <c:v>Israel</c:v>
                </c:pt>
                <c:pt idx="17">
                  <c:v>Canada</c:v>
                </c:pt>
                <c:pt idx="18">
                  <c:v>Norway</c:v>
                </c:pt>
                <c:pt idx="19">
                  <c:v>Austria</c:v>
                </c:pt>
                <c:pt idx="20">
                  <c:v>New Zealand</c:v>
                </c:pt>
                <c:pt idx="21">
                  <c:v>China</c:v>
                </c:pt>
                <c:pt idx="22">
                  <c:v>Australia</c:v>
                </c:pt>
                <c:pt idx="23">
                  <c:v>Czech Republic</c:v>
                </c:pt>
                <c:pt idx="24">
                  <c:v>Estonia</c:v>
                </c:pt>
                <c:pt idx="25">
                  <c:v>Malta</c:v>
                </c:pt>
                <c:pt idx="26">
                  <c:v>Belgium</c:v>
                </c:pt>
                <c:pt idx="27">
                  <c:v>Spain</c:v>
                </c:pt>
                <c:pt idx="28">
                  <c:v>Italy</c:v>
                </c:pt>
                <c:pt idx="29">
                  <c:v>Cyprus</c:v>
                </c:pt>
                <c:pt idx="30">
                  <c:v>Portugal</c:v>
                </c:pt>
                <c:pt idx="31">
                  <c:v>Slovenia</c:v>
                </c:pt>
                <c:pt idx="32">
                  <c:v>Latvia</c:v>
                </c:pt>
                <c:pt idx="33">
                  <c:v>Slovakia</c:v>
                </c:pt>
                <c:pt idx="34">
                  <c:v>UAE</c:v>
                </c:pt>
                <c:pt idx="35">
                  <c:v>Bulgaria</c:v>
                </c:pt>
                <c:pt idx="36">
                  <c:v>Malaysia</c:v>
                </c:pt>
                <c:pt idx="37">
                  <c:v>Poland</c:v>
                </c:pt>
                <c:pt idx="38">
                  <c:v>Hungary</c:v>
                </c:pt>
                <c:pt idx="39">
                  <c:v>Lithuania</c:v>
                </c:pt>
                <c:pt idx="40">
                  <c:v>Croatia</c:v>
                </c:pt>
                <c:pt idx="41">
                  <c:v>Romania</c:v>
                </c:pt>
                <c:pt idx="42">
                  <c:v>Turkey</c:v>
                </c:pt>
                <c:pt idx="43">
                  <c:v>Greece</c:v>
                </c:pt>
                <c:pt idx="44">
                  <c:v>Russian Federation</c:v>
                </c:pt>
                <c:pt idx="45">
                  <c:v>Chile</c:v>
                </c:pt>
                <c:pt idx="46">
                  <c:v>Vietnam</c:v>
                </c:pt>
                <c:pt idx="47">
                  <c:v>Montenegro</c:v>
                </c:pt>
                <c:pt idx="48">
                  <c:v>Qatar</c:v>
                </c:pt>
                <c:pt idx="49">
                  <c:v>Ukraine</c:v>
                </c:pt>
              </c:strCache>
            </c:strRef>
          </c:cat>
          <c:val>
            <c:numRef>
              <c:f>Sheet1!$F$2:$F$51</c:f>
              <c:numCache>
                <c:formatCode>General</c:formatCode>
                <c:ptCount val="50"/>
                <c:pt idx="0">
                  <c:v>67.69</c:v>
                </c:pt>
                <c:pt idx="1">
                  <c:v>63.82</c:v>
                </c:pt>
                <c:pt idx="2">
                  <c:v>63.36</c:v>
                </c:pt>
                <c:pt idx="3">
                  <c:v>61.4</c:v>
                </c:pt>
                <c:pt idx="4">
                  <c:v>60.89</c:v>
                </c:pt>
                <c:pt idx="5">
                  <c:v>58.7</c:v>
                </c:pt>
                <c:pt idx="6">
                  <c:v>58.69</c:v>
                </c:pt>
                <c:pt idx="7">
                  <c:v>58.49</c:v>
                </c:pt>
                <c:pt idx="8">
                  <c:v>58.39</c:v>
                </c:pt>
                <c:pt idx="9">
                  <c:v>58.13</c:v>
                </c:pt>
                <c:pt idx="10">
                  <c:v>57.7</c:v>
                </c:pt>
                <c:pt idx="11">
                  <c:v>56.4</c:v>
                </c:pt>
                <c:pt idx="12">
                  <c:v>55.76</c:v>
                </c:pt>
                <c:pt idx="13">
                  <c:v>54.72</c:v>
                </c:pt>
                <c:pt idx="14">
                  <c:v>54.18</c:v>
                </c:pt>
                <c:pt idx="15">
                  <c:v>53.88</c:v>
                </c:pt>
                <c:pt idx="16">
                  <c:v>53.88</c:v>
                </c:pt>
                <c:pt idx="17">
                  <c:v>53.65</c:v>
                </c:pt>
                <c:pt idx="18">
                  <c:v>53.14</c:v>
                </c:pt>
                <c:pt idx="19">
                  <c:v>53.1</c:v>
                </c:pt>
                <c:pt idx="20">
                  <c:v>52.87</c:v>
                </c:pt>
                <c:pt idx="21">
                  <c:v>52.54</c:v>
                </c:pt>
                <c:pt idx="22">
                  <c:v>51.83</c:v>
                </c:pt>
                <c:pt idx="23">
                  <c:v>50.98</c:v>
                </c:pt>
                <c:pt idx="24">
                  <c:v>50.93</c:v>
                </c:pt>
                <c:pt idx="25">
                  <c:v>50.6</c:v>
                </c:pt>
                <c:pt idx="26">
                  <c:v>49.85</c:v>
                </c:pt>
                <c:pt idx="27">
                  <c:v>48.81</c:v>
                </c:pt>
                <c:pt idx="28">
                  <c:v>46.96</c:v>
                </c:pt>
                <c:pt idx="29">
                  <c:v>46.84</c:v>
                </c:pt>
                <c:pt idx="30">
                  <c:v>46.05</c:v>
                </c:pt>
                <c:pt idx="31">
                  <c:v>45.8</c:v>
                </c:pt>
                <c:pt idx="32">
                  <c:v>44.61</c:v>
                </c:pt>
                <c:pt idx="33">
                  <c:v>43.43</c:v>
                </c:pt>
                <c:pt idx="34">
                  <c:v>43.24</c:v>
                </c:pt>
                <c:pt idx="35">
                  <c:v>42.84</c:v>
                </c:pt>
                <c:pt idx="36">
                  <c:v>42.72</c:v>
                </c:pt>
                <c:pt idx="37">
                  <c:v>41.99</c:v>
                </c:pt>
                <c:pt idx="38">
                  <c:v>41.74</c:v>
                </c:pt>
                <c:pt idx="39">
                  <c:v>41.17</c:v>
                </c:pt>
                <c:pt idx="40">
                  <c:v>39.799999999999997</c:v>
                </c:pt>
                <c:pt idx="41">
                  <c:v>39.159999999999997</c:v>
                </c:pt>
                <c:pt idx="42">
                  <c:v>38.9</c:v>
                </c:pt>
                <c:pt idx="43">
                  <c:v>38.85</c:v>
                </c:pt>
                <c:pt idx="44">
                  <c:v>38.76</c:v>
                </c:pt>
                <c:pt idx="45">
                  <c:v>38.700000000000003</c:v>
                </c:pt>
                <c:pt idx="46">
                  <c:v>38.340000000000003</c:v>
                </c:pt>
                <c:pt idx="47">
                  <c:v>38.07</c:v>
                </c:pt>
                <c:pt idx="48">
                  <c:v>37.9</c:v>
                </c:pt>
                <c:pt idx="49">
                  <c:v>37.619999999999997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overlap val="-27"/>
        <c:axId val="559204288"/>
        <c:axId val="559203112"/>
      </c:barChart>
      <c:catAx>
        <c:axId val="5592042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59203112"/>
        <c:crosses val="autoZero"/>
        <c:auto val="1"/>
        <c:lblAlgn val="ctr"/>
        <c:lblOffset val="100"/>
        <c:noMultiLvlLbl val="0"/>
      </c:catAx>
      <c:valAx>
        <c:axId val="5592031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59204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Sheet1!$O$22</c:f>
              <c:strCache>
                <c:ptCount val="1"/>
                <c:pt idx="0">
                  <c:v>Score</c:v>
                </c:pt>
              </c:strCache>
            </c:strRef>
          </c:tx>
          <c:spPr>
            <a:solidFill>
              <a:srgbClr val="213463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Sheet1!$P$21:$R$21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Sheet1!$P$22:$R$22</c:f>
              <c:numCache>
                <c:formatCode>General</c:formatCode>
                <c:ptCount val="3"/>
                <c:pt idx="0">
                  <c:v>55.92</c:v>
                </c:pt>
                <c:pt idx="1">
                  <c:v>54.23</c:v>
                </c:pt>
                <c:pt idx="2">
                  <c:v>52.87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846035512"/>
        <c:axId val="846035904"/>
      </c:barChart>
      <c:catAx>
        <c:axId val="846035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endParaRPr lang="en-US"/>
          </a:p>
        </c:txPr>
        <c:crossAx val="846035904"/>
        <c:crosses val="autoZero"/>
        <c:auto val="1"/>
        <c:lblAlgn val="ctr"/>
        <c:lblOffset val="100"/>
        <c:noMultiLvlLbl val="0"/>
      </c:catAx>
      <c:valAx>
        <c:axId val="846035904"/>
        <c:scaling>
          <c:orientation val="minMax"/>
          <c:max val="70"/>
          <c:min val="3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46035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>
          <a:latin typeface="Source Sans Pro" panose="020B0503030403020204" pitchFamily="34" charset="0"/>
          <a:ea typeface="Source Sans Pro" panose="020B0503030403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A1C20C-C66C-4EFE-91E1-AA6937104EB1}" type="datetimeFigureOut">
              <a:rPr lang="en-NZ" smtClean="0"/>
              <a:t>21/05/2018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FC2ED-825B-4C95-83C3-8B5034564E4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4208709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49C556-1CDE-4A94-8DD3-443D49DACC10}" type="datetimeFigureOut">
              <a:rPr lang="en-NZ" smtClean="0"/>
              <a:t>21/05/2018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530D3-9057-48DF-8DF9-F9CC526A52B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116551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84573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dirty="0" smtClean="0">
                <a:latin typeface="Source Sans Pro" panose="020B0503030403020204" pitchFamily="34" charset="0"/>
                <a:ea typeface="Source Sans Pro" panose="020B0503030403020204" pitchFamily="34" charset="0"/>
              </a:rPr>
              <a:t>https://www.globalinnovationindex.org/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73961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http://www.hscboard.hscni.net/download/Consultations/2014-15%20eHealth_and_Care_Strategy_Consultation/Consultation_Document-e-Health_and_Care-PDF_2mb.pdf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401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b="1" dirty="0" smtClean="0"/>
              <a:t>Business Sophistication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Knowledge workers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Innovation linkages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Knowledge absorption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NZ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Knowledge &amp; technology outputs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N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Knowledge creation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N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Knowledge impact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N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Knowledge diffusion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NZ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NZ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Creative outputs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N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Intangible assets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N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Creative goods &amp; services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N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Online creativity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12216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http://time.com/money/4197920/facebook-what-user-views-worth/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dirty="0" smtClean="0"/>
              <a:t>https://healthitsecurity.com/news/are-stolen-medical-records-still-worth-more-than-financial-data</a:t>
            </a:r>
          </a:p>
          <a:p>
            <a:r>
              <a:rPr lang="en-NZ" dirty="0" smtClean="0"/>
              <a:t>https://hbr.org/2015/01/the-strategic-value-of-apis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2158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rot="10800000" flipH="1">
            <a:off x="0" y="0"/>
            <a:ext cx="9144000" cy="6857999"/>
          </a:xfrm>
          <a:prstGeom prst="rect">
            <a:avLst/>
          </a:prstGeom>
          <a:solidFill>
            <a:srgbClr val="213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NZ" sz="1100"/>
          </a:p>
        </p:txBody>
      </p:sp>
      <p:sp>
        <p:nvSpPr>
          <p:cNvPr id="6" name="Oval 5"/>
          <p:cNvSpPr/>
          <p:nvPr userDrawn="1"/>
        </p:nvSpPr>
        <p:spPr>
          <a:xfrm>
            <a:off x="-254854" y="1439186"/>
            <a:ext cx="4826854" cy="482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911364" y="1833944"/>
            <a:ext cx="3603985" cy="107406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Nimbus Sans L" panose="02000503000000000000" pitchFamily="50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911365" y="3073399"/>
            <a:ext cx="3603985" cy="28385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</a:t>
            </a:r>
            <a:r>
              <a:rPr lang="en-US" dirty="0" err="1" smtClean="0"/>
              <a:t>levela</a:t>
            </a:r>
            <a:endParaRPr lang="en-US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039" y="-218164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69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83239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solidFill>
                  <a:srgbClr val="283239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solidFill>
                  <a:srgbClr val="283239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solidFill>
                  <a:srgbClr val="283239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solidFill>
                  <a:srgbClr val="283239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283239"/>
                </a:solidFill>
                <a:latin typeface="Nimbus Sans L" panose="02000503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1205" y="6012002"/>
            <a:ext cx="771189" cy="77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90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 userDrawn="1"/>
        </p:nvSpPr>
        <p:spPr>
          <a:xfrm rot="10800000" flipH="1">
            <a:off x="324000" y="339341"/>
            <a:ext cx="8496000" cy="6210000"/>
          </a:xfrm>
          <a:prstGeom prst="round1Rect">
            <a:avLst>
              <a:gd name="adj" fmla="val 7042"/>
            </a:avLst>
          </a:prstGeom>
          <a:solidFill>
            <a:srgbClr val="213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9144000" cy="6117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7406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800" b="1">
                <a:solidFill>
                  <a:srgbClr val="21346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58340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94" y="490270"/>
            <a:ext cx="750823" cy="3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99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283239"/>
                </a:solidFill>
                <a:latin typeface="Nimbus Sans L" panose="02000503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1205" y="6012002"/>
            <a:ext cx="771189" cy="77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84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283239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2400">
                <a:solidFill>
                  <a:srgbClr val="283239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 sz="2000">
                <a:solidFill>
                  <a:srgbClr val="283239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 sz="1800">
                <a:solidFill>
                  <a:srgbClr val="283239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 sz="1800">
                <a:solidFill>
                  <a:srgbClr val="283239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283239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2400">
                <a:solidFill>
                  <a:srgbClr val="283239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 sz="2000">
                <a:solidFill>
                  <a:srgbClr val="283239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 sz="1800">
                <a:solidFill>
                  <a:srgbClr val="283239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 sz="1800">
                <a:solidFill>
                  <a:srgbClr val="283239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283239"/>
                </a:solidFill>
                <a:latin typeface="Nimbus Sans L" panose="02000503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1205" y="6012002"/>
            <a:ext cx="771189" cy="77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8232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66" r:id="rId2"/>
    <p:sldLayoutId id="2147483880" r:id="rId3"/>
    <p:sldLayoutId id="2147483881" r:id="rId4"/>
    <p:sldLayoutId id="2147483882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A99D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11365" y="1902349"/>
            <a:ext cx="3603985" cy="2838513"/>
          </a:xfrm>
        </p:spPr>
        <p:txBody>
          <a:bodyPr/>
          <a:lstStyle/>
          <a:p>
            <a:pPr marL="0" indent="0">
              <a:buNone/>
            </a:pPr>
            <a:r>
              <a:rPr lang="en-NZ" sz="3200" b="1" dirty="0" smtClean="0">
                <a:solidFill>
                  <a:schemeClr val="bg1"/>
                </a:solidFill>
                <a:latin typeface="Nimbus Sans L" panose="02000503000000000000" pitchFamily="50" charset="0"/>
              </a:rPr>
              <a:t>Is New Zealand falling behind in the adoption of health technology?</a:t>
            </a:r>
            <a:endParaRPr lang="en-NZ" sz="3200" b="1" dirty="0">
              <a:solidFill>
                <a:schemeClr val="bg1"/>
              </a:solidFill>
              <a:latin typeface="Nimbus Sans L" panose="02000503000000000000" pitchFamily="5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11365" y="442231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14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Jon Herries</a:t>
            </a:r>
          </a:p>
          <a:p>
            <a:r>
              <a:rPr lang="en-NZ" sz="14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Group Manager </a:t>
            </a:r>
          </a:p>
          <a:p>
            <a:r>
              <a:rPr lang="en-NZ" sz="14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Emerging Health Technology</a:t>
            </a:r>
            <a:endParaRPr lang="en-NZ" sz="14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5888" y="2088093"/>
            <a:ext cx="3169637" cy="3195108"/>
            <a:chOff x="2368027" y="3979545"/>
            <a:chExt cx="2423636" cy="2443112"/>
          </a:xfrm>
          <a:solidFill>
            <a:srgbClr val="F68B1F"/>
          </a:solidFill>
        </p:grpSpPr>
        <p:sp>
          <p:nvSpPr>
            <p:cNvPr id="8" name="Oval 7"/>
            <p:cNvSpPr/>
            <p:nvPr/>
          </p:nvSpPr>
          <p:spPr>
            <a:xfrm>
              <a:off x="3700511" y="3979545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" name="Oval 8"/>
            <p:cNvSpPr/>
            <p:nvPr/>
          </p:nvSpPr>
          <p:spPr>
            <a:xfrm>
              <a:off x="4028171" y="4303392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" name="Oval 9"/>
            <p:cNvSpPr/>
            <p:nvPr/>
          </p:nvSpPr>
          <p:spPr>
            <a:xfrm>
              <a:off x="3534521" y="4175542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1" name="Oval 10"/>
            <p:cNvSpPr/>
            <p:nvPr/>
          </p:nvSpPr>
          <p:spPr>
            <a:xfrm>
              <a:off x="4060175" y="3984565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3" name="Oval 12"/>
            <p:cNvSpPr/>
            <p:nvPr/>
          </p:nvSpPr>
          <p:spPr>
            <a:xfrm>
              <a:off x="4426443" y="4051339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4" name="Oval 13"/>
            <p:cNvSpPr/>
            <p:nvPr/>
          </p:nvSpPr>
          <p:spPr>
            <a:xfrm>
              <a:off x="4557111" y="3979545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5" name="Oval 14"/>
            <p:cNvSpPr/>
            <p:nvPr/>
          </p:nvSpPr>
          <p:spPr>
            <a:xfrm>
              <a:off x="2816591" y="5572125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6" name="Oval 15"/>
            <p:cNvSpPr/>
            <p:nvPr/>
          </p:nvSpPr>
          <p:spPr>
            <a:xfrm>
              <a:off x="3487277" y="4730963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7" name="Oval 16"/>
            <p:cNvSpPr/>
            <p:nvPr/>
          </p:nvSpPr>
          <p:spPr>
            <a:xfrm>
              <a:off x="3276330" y="4467152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8" name="Oval 17"/>
            <p:cNvSpPr/>
            <p:nvPr/>
          </p:nvSpPr>
          <p:spPr>
            <a:xfrm>
              <a:off x="3029951" y="4805040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9" name="Oval 18"/>
            <p:cNvSpPr/>
            <p:nvPr/>
          </p:nvSpPr>
          <p:spPr>
            <a:xfrm>
              <a:off x="3029951" y="5229225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0" name="Oval 19"/>
            <p:cNvSpPr/>
            <p:nvPr/>
          </p:nvSpPr>
          <p:spPr>
            <a:xfrm>
              <a:off x="3714353" y="4393354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1" name="Oval 20"/>
            <p:cNvSpPr/>
            <p:nvPr/>
          </p:nvSpPr>
          <p:spPr>
            <a:xfrm>
              <a:off x="3753977" y="4175542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2" name="Oval 21"/>
            <p:cNvSpPr/>
            <p:nvPr/>
          </p:nvSpPr>
          <p:spPr>
            <a:xfrm>
              <a:off x="3494770" y="4505351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3" name="Oval 22"/>
            <p:cNvSpPr/>
            <p:nvPr/>
          </p:nvSpPr>
          <p:spPr>
            <a:xfrm>
              <a:off x="3276329" y="4733285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4" name="Oval 23"/>
            <p:cNvSpPr/>
            <p:nvPr/>
          </p:nvSpPr>
          <p:spPr>
            <a:xfrm>
              <a:off x="3233917" y="4986696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5" name="Oval 24"/>
            <p:cNvSpPr/>
            <p:nvPr/>
          </p:nvSpPr>
          <p:spPr>
            <a:xfrm>
              <a:off x="3029951" y="5017132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6" name="Oval 25"/>
            <p:cNvSpPr/>
            <p:nvPr/>
          </p:nvSpPr>
          <p:spPr>
            <a:xfrm>
              <a:off x="2842850" y="5104062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7" name="Oval 26"/>
            <p:cNvSpPr/>
            <p:nvPr/>
          </p:nvSpPr>
          <p:spPr>
            <a:xfrm>
              <a:off x="2744836" y="5300980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8" name="Oval 27"/>
            <p:cNvSpPr/>
            <p:nvPr/>
          </p:nvSpPr>
          <p:spPr>
            <a:xfrm>
              <a:off x="2622821" y="5549737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9" name="Oval 28"/>
            <p:cNvSpPr/>
            <p:nvPr/>
          </p:nvSpPr>
          <p:spPr>
            <a:xfrm>
              <a:off x="2816591" y="5377926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0" name="Oval 29"/>
            <p:cNvSpPr/>
            <p:nvPr/>
          </p:nvSpPr>
          <p:spPr>
            <a:xfrm>
              <a:off x="2958196" y="5360461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1" name="Oval 30"/>
            <p:cNvSpPr/>
            <p:nvPr/>
          </p:nvSpPr>
          <p:spPr>
            <a:xfrm>
              <a:off x="2658698" y="5733934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2" name="Oval 31"/>
            <p:cNvSpPr/>
            <p:nvPr/>
          </p:nvSpPr>
          <p:spPr>
            <a:xfrm>
              <a:off x="2775474" y="5915494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3" name="Oval 32"/>
            <p:cNvSpPr/>
            <p:nvPr/>
          </p:nvSpPr>
          <p:spPr>
            <a:xfrm>
              <a:off x="2502804" y="5838128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4" name="Oval 33"/>
            <p:cNvSpPr/>
            <p:nvPr/>
          </p:nvSpPr>
          <p:spPr>
            <a:xfrm>
              <a:off x="2565034" y="6028675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5" name="Oval 34"/>
            <p:cNvSpPr/>
            <p:nvPr/>
          </p:nvSpPr>
          <p:spPr>
            <a:xfrm>
              <a:off x="2566461" y="6287538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6" name="Oval 35"/>
            <p:cNvSpPr/>
            <p:nvPr/>
          </p:nvSpPr>
          <p:spPr>
            <a:xfrm>
              <a:off x="2368027" y="6287537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7" name="Oval 36"/>
            <p:cNvSpPr/>
            <p:nvPr/>
          </p:nvSpPr>
          <p:spPr>
            <a:xfrm>
              <a:off x="2463688" y="6154574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8" name="Oval 37"/>
            <p:cNvSpPr/>
            <p:nvPr/>
          </p:nvSpPr>
          <p:spPr>
            <a:xfrm>
              <a:off x="2888345" y="5766324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9" name="Oval 38"/>
            <p:cNvSpPr/>
            <p:nvPr/>
          </p:nvSpPr>
          <p:spPr>
            <a:xfrm>
              <a:off x="3263185" y="5470362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0" name="Oval 39"/>
            <p:cNvSpPr/>
            <p:nvPr/>
          </p:nvSpPr>
          <p:spPr>
            <a:xfrm>
              <a:off x="3052746" y="5621492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1" name="Oval 40"/>
            <p:cNvSpPr/>
            <p:nvPr/>
          </p:nvSpPr>
          <p:spPr>
            <a:xfrm>
              <a:off x="3111104" y="5313143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2" name="Oval 41"/>
            <p:cNvSpPr/>
            <p:nvPr/>
          </p:nvSpPr>
          <p:spPr>
            <a:xfrm>
              <a:off x="3274137" y="5228529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3" name="Oval 42"/>
            <p:cNvSpPr/>
            <p:nvPr/>
          </p:nvSpPr>
          <p:spPr>
            <a:xfrm>
              <a:off x="3432096" y="5286384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4" name="Oval 43"/>
            <p:cNvSpPr/>
            <p:nvPr/>
          </p:nvSpPr>
          <p:spPr>
            <a:xfrm>
              <a:off x="3052745" y="5488996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5" name="Oval 44"/>
            <p:cNvSpPr/>
            <p:nvPr/>
          </p:nvSpPr>
          <p:spPr>
            <a:xfrm>
              <a:off x="3587227" y="5097661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6" name="Oval 45"/>
            <p:cNvSpPr/>
            <p:nvPr/>
          </p:nvSpPr>
          <p:spPr>
            <a:xfrm>
              <a:off x="3612466" y="5342048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7" name="Oval 46"/>
            <p:cNvSpPr/>
            <p:nvPr/>
          </p:nvSpPr>
          <p:spPr>
            <a:xfrm>
              <a:off x="3854314" y="5053009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8" name="Oval 47"/>
            <p:cNvSpPr/>
            <p:nvPr/>
          </p:nvSpPr>
          <p:spPr>
            <a:xfrm>
              <a:off x="3829388" y="5324583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9" name="Oval 48"/>
            <p:cNvSpPr/>
            <p:nvPr/>
          </p:nvSpPr>
          <p:spPr>
            <a:xfrm>
              <a:off x="3793510" y="5201329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0" name="Oval 49"/>
            <p:cNvSpPr/>
            <p:nvPr/>
          </p:nvSpPr>
          <p:spPr>
            <a:xfrm>
              <a:off x="4110237" y="5051620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1" name="Oval 50"/>
            <p:cNvSpPr/>
            <p:nvPr/>
          </p:nvSpPr>
          <p:spPr>
            <a:xfrm>
              <a:off x="4280458" y="5165451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2" name="Oval 51"/>
            <p:cNvSpPr/>
            <p:nvPr/>
          </p:nvSpPr>
          <p:spPr>
            <a:xfrm>
              <a:off x="4028171" y="5226870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3" name="Oval 52"/>
            <p:cNvSpPr/>
            <p:nvPr/>
          </p:nvSpPr>
          <p:spPr>
            <a:xfrm>
              <a:off x="4113828" y="5332833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4" name="Oval 53"/>
            <p:cNvSpPr/>
            <p:nvPr/>
          </p:nvSpPr>
          <p:spPr>
            <a:xfrm>
              <a:off x="4207749" y="5474215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5" name="Oval 54"/>
            <p:cNvSpPr/>
            <p:nvPr/>
          </p:nvSpPr>
          <p:spPr>
            <a:xfrm>
              <a:off x="4281885" y="5620582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6" name="Oval 55"/>
            <p:cNvSpPr/>
            <p:nvPr/>
          </p:nvSpPr>
          <p:spPr>
            <a:xfrm>
              <a:off x="4279504" y="5781336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7" name="Oval 56"/>
            <p:cNvSpPr/>
            <p:nvPr/>
          </p:nvSpPr>
          <p:spPr>
            <a:xfrm>
              <a:off x="4242672" y="5906212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8" name="Oval 57"/>
            <p:cNvSpPr/>
            <p:nvPr/>
          </p:nvSpPr>
          <p:spPr>
            <a:xfrm>
              <a:off x="2775221" y="5702137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9" name="Oval 58"/>
            <p:cNvSpPr/>
            <p:nvPr/>
          </p:nvSpPr>
          <p:spPr>
            <a:xfrm>
              <a:off x="4161087" y="6032878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0" name="Oval 59"/>
            <p:cNvSpPr/>
            <p:nvPr/>
          </p:nvSpPr>
          <p:spPr>
            <a:xfrm>
              <a:off x="4042073" y="6118696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1" name="Oval 60"/>
            <p:cNvSpPr/>
            <p:nvPr/>
          </p:nvSpPr>
          <p:spPr>
            <a:xfrm>
              <a:off x="4060175" y="5982741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2" name="Oval 61"/>
            <p:cNvSpPr/>
            <p:nvPr/>
          </p:nvSpPr>
          <p:spPr>
            <a:xfrm>
              <a:off x="3987783" y="5878886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3" name="Oval 62"/>
            <p:cNvSpPr/>
            <p:nvPr/>
          </p:nvSpPr>
          <p:spPr>
            <a:xfrm>
              <a:off x="3848560" y="5844478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4" name="Oval 63"/>
            <p:cNvSpPr/>
            <p:nvPr/>
          </p:nvSpPr>
          <p:spPr>
            <a:xfrm>
              <a:off x="3682108" y="5882158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5" name="Oval 64"/>
            <p:cNvSpPr/>
            <p:nvPr/>
          </p:nvSpPr>
          <p:spPr>
            <a:xfrm>
              <a:off x="3891996" y="6041376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6" name="Oval 65"/>
            <p:cNvSpPr/>
            <p:nvPr/>
          </p:nvSpPr>
          <p:spPr>
            <a:xfrm>
              <a:off x="3672985" y="6025080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7" name="Oval 66"/>
            <p:cNvSpPr/>
            <p:nvPr/>
          </p:nvSpPr>
          <p:spPr>
            <a:xfrm>
              <a:off x="3577970" y="5978463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8" name="Oval 67"/>
            <p:cNvSpPr/>
            <p:nvPr/>
          </p:nvSpPr>
          <p:spPr>
            <a:xfrm>
              <a:off x="3530454" y="6093240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9" name="Oval 68"/>
            <p:cNvSpPr/>
            <p:nvPr/>
          </p:nvSpPr>
          <p:spPr>
            <a:xfrm>
              <a:off x="3582005" y="6228290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0" name="Oval 69"/>
            <p:cNvSpPr/>
            <p:nvPr/>
          </p:nvSpPr>
          <p:spPr>
            <a:xfrm>
              <a:off x="3776805" y="6154574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1" name="Oval 70"/>
            <p:cNvSpPr/>
            <p:nvPr/>
          </p:nvSpPr>
          <p:spPr>
            <a:xfrm>
              <a:off x="3658982" y="6307036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2" name="Oval 71"/>
            <p:cNvSpPr/>
            <p:nvPr/>
          </p:nvSpPr>
          <p:spPr>
            <a:xfrm>
              <a:off x="3793510" y="6350902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3" name="Oval 72"/>
            <p:cNvSpPr/>
            <p:nvPr/>
          </p:nvSpPr>
          <p:spPr>
            <a:xfrm>
              <a:off x="3942553" y="6215590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4" name="Oval 73"/>
            <p:cNvSpPr/>
            <p:nvPr/>
          </p:nvSpPr>
          <p:spPr>
            <a:xfrm>
              <a:off x="3942552" y="6342913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5" name="Oval 74"/>
            <p:cNvSpPr/>
            <p:nvPr/>
          </p:nvSpPr>
          <p:spPr>
            <a:xfrm>
              <a:off x="4096320" y="6319576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6" name="Oval 75"/>
            <p:cNvSpPr/>
            <p:nvPr/>
          </p:nvSpPr>
          <p:spPr>
            <a:xfrm>
              <a:off x="4242671" y="6260910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7" name="Oval 76"/>
            <p:cNvSpPr/>
            <p:nvPr/>
          </p:nvSpPr>
          <p:spPr>
            <a:xfrm>
              <a:off x="4171871" y="6151159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8" name="Oval 77"/>
            <p:cNvSpPr/>
            <p:nvPr/>
          </p:nvSpPr>
          <p:spPr>
            <a:xfrm>
              <a:off x="4365384" y="6090777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9" name="Oval 78"/>
            <p:cNvSpPr/>
            <p:nvPr/>
          </p:nvSpPr>
          <p:spPr>
            <a:xfrm>
              <a:off x="4365383" y="5937521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0" name="Oval 79"/>
            <p:cNvSpPr/>
            <p:nvPr/>
          </p:nvSpPr>
          <p:spPr>
            <a:xfrm>
              <a:off x="4551469" y="5788958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1" name="Oval 80"/>
            <p:cNvSpPr/>
            <p:nvPr/>
          </p:nvSpPr>
          <p:spPr>
            <a:xfrm>
              <a:off x="4409045" y="5802383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2" name="Oval 81"/>
            <p:cNvSpPr/>
            <p:nvPr/>
          </p:nvSpPr>
          <p:spPr>
            <a:xfrm>
              <a:off x="4557584" y="5610868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3" name="Oval 82"/>
            <p:cNvSpPr/>
            <p:nvPr/>
          </p:nvSpPr>
          <p:spPr>
            <a:xfrm>
              <a:off x="4407137" y="5488995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4" name="Oval 83"/>
            <p:cNvSpPr/>
            <p:nvPr/>
          </p:nvSpPr>
          <p:spPr>
            <a:xfrm>
              <a:off x="4407137" y="5286383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5" name="Oval 84"/>
            <p:cNvSpPr/>
            <p:nvPr/>
          </p:nvSpPr>
          <p:spPr>
            <a:xfrm>
              <a:off x="4287477" y="5332833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6" name="Oval 85"/>
            <p:cNvSpPr/>
            <p:nvPr/>
          </p:nvSpPr>
          <p:spPr>
            <a:xfrm>
              <a:off x="4384248" y="5142273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7" name="Oval 86"/>
            <p:cNvSpPr/>
            <p:nvPr/>
          </p:nvSpPr>
          <p:spPr>
            <a:xfrm>
              <a:off x="4552491" y="5261078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8" name="Oval 87"/>
            <p:cNvSpPr/>
            <p:nvPr/>
          </p:nvSpPr>
          <p:spPr>
            <a:xfrm>
              <a:off x="4660028" y="5432216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9" name="Oval 88"/>
            <p:cNvSpPr/>
            <p:nvPr/>
          </p:nvSpPr>
          <p:spPr>
            <a:xfrm>
              <a:off x="4719908" y="5603401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0" name="Oval 89"/>
            <p:cNvSpPr/>
            <p:nvPr/>
          </p:nvSpPr>
          <p:spPr>
            <a:xfrm>
              <a:off x="4688762" y="5807689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1" name="Oval 90"/>
            <p:cNvSpPr/>
            <p:nvPr/>
          </p:nvSpPr>
          <p:spPr>
            <a:xfrm>
              <a:off x="4615665" y="5987249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2" name="Oval 91"/>
            <p:cNvSpPr/>
            <p:nvPr/>
          </p:nvSpPr>
          <p:spPr>
            <a:xfrm>
              <a:off x="4487274" y="6115281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3" name="Oval 92"/>
            <p:cNvSpPr/>
            <p:nvPr/>
          </p:nvSpPr>
          <p:spPr>
            <a:xfrm>
              <a:off x="4373404" y="6196711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94" name="Straight Connector 93"/>
            <p:cNvCxnSpPr>
              <a:stCxn id="54" idx="4"/>
              <a:endCxn id="55" idx="1"/>
            </p:cNvCxnSpPr>
            <p:nvPr/>
          </p:nvCxnSpPr>
          <p:spPr>
            <a:xfrm>
              <a:off x="4243627" y="5545970"/>
              <a:ext cx="48766" cy="8512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>
              <a:stCxn id="55" idx="4"/>
              <a:endCxn id="56" idx="0"/>
            </p:cNvCxnSpPr>
            <p:nvPr/>
          </p:nvCxnSpPr>
          <p:spPr>
            <a:xfrm flipH="1">
              <a:off x="4315382" y="5692337"/>
              <a:ext cx="2381" cy="8899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>
              <a:stCxn id="56" idx="4"/>
              <a:endCxn id="57" idx="7"/>
            </p:cNvCxnSpPr>
            <p:nvPr/>
          </p:nvCxnSpPr>
          <p:spPr>
            <a:xfrm flipH="1">
              <a:off x="4303919" y="5853091"/>
              <a:ext cx="11463" cy="6362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stCxn id="59" idx="7"/>
              <a:endCxn id="57" idx="4"/>
            </p:cNvCxnSpPr>
            <p:nvPr/>
          </p:nvCxnSpPr>
          <p:spPr>
            <a:xfrm flipV="1">
              <a:off x="4222334" y="5977967"/>
              <a:ext cx="56216" cy="6541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59" idx="3"/>
              <a:endCxn id="60" idx="7"/>
            </p:cNvCxnSpPr>
            <p:nvPr/>
          </p:nvCxnSpPr>
          <p:spPr>
            <a:xfrm flipH="1">
              <a:off x="4103320" y="6094125"/>
              <a:ext cx="68275" cy="3507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60" idx="0"/>
              <a:endCxn id="61" idx="4"/>
            </p:cNvCxnSpPr>
            <p:nvPr/>
          </p:nvCxnSpPr>
          <p:spPr>
            <a:xfrm flipV="1">
              <a:off x="4077951" y="6054496"/>
              <a:ext cx="18102" cy="6420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>
              <a:stCxn id="61" idx="0"/>
              <a:endCxn id="62" idx="5"/>
            </p:cNvCxnSpPr>
            <p:nvPr/>
          </p:nvCxnSpPr>
          <p:spPr>
            <a:xfrm flipH="1" flipV="1">
              <a:off x="4049030" y="5940133"/>
              <a:ext cx="47023" cy="4260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62" idx="1"/>
              <a:endCxn id="63" idx="6"/>
            </p:cNvCxnSpPr>
            <p:nvPr/>
          </p:nvCxnSpPr>
          <p:spPr>
            <a:xfrm flipH="1" flipV="1">
              <a:off x="3920315" y="5880356"/>
              <a:ext cx="77976" cy="903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63" idx="2"/>
              <a:endCxn id="64" idx="7"/>
            </p:cNvCxnSpPr>
            <p:nvPr/>
          </p:nvCxnSpPr>
          <p:spPr>
            <a:xfrm flipH="1">
              <a:off x="3743355" y="5880356"/>
              <a:ext cx="105205" cy="1231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>
              <a:stCxn id="67" idx="0"/>
              <a:endCxn id="64" idx="2"/>
            </p:cNvCxnSpPr>
            <p:nvPr/>
          </p:nvCxnSpPr>
          <p:spPr>
            <a:xfrm flipV="1">
              <a:off x="3613848" y="5918036"/>
              <a:ext cx="68260" cy="60427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>
              <a:stCxn id="67" idx="3"/>
              <a:endCxn id="68" idx="0"/>
            </p:cNvCxnSpPr>
            <p:nvPr/>
          </p:nvCxnSpPr>
          <p:spPr>
            <a:xfrm flipH="1">
              <a:off x="3566332" y="6039710"/>
              <a:ext cx="22146" cy="5353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>
              <a:stCxn id="64" idx="6"/>
              <a:endCxn id="65" idx="1"/>
            </p:cNvCxnSpPr>
            <p:nvPr/>
          </p:nvCxnSpPr>
          <p:spPr>
            <a:xfrm>
              <a:off x="3753863" y="5918036"/>
              <a:ext cx="148641" cy="13384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>
              <a:stCxn id="65" idx="0"/>
              <a:endCxn id="63" idx="4"/>
            </p:cNvCxnSpPr>
            <p:nvPr/>
          </p:nvCxnSpPr>
          <p:spPr>
            <a:xfrm flipH="1" flipV="1">
              <a:off x="3884438" y="5916233"/>
              <a:ext cx="43436" cy="12514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stCxn id="62" idx="3"/>
              <a:endCxn id="65" idx="7"/>
            </p:cNvCxnSpPr>
            <p:nvPr/>
          </p:nvCxnSpPr>
          <p:spPr>
            <a:xfrm flipH="1">
              <a:off x="3953243" y="5940133"/>
              <a:ext cx="45048" cy="11175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>
              <a:stCxn id="61" idx="3"/>
              <a:endCxn id="65" idx="7"/>
            </p:cNvCxnSpPr>
            <p:nvPr/>
          </p:nvCxnSpPr>
          <p:spPr>
            <a:xfrm flipH="1">
              <a:off x="3953243" y="6043988"/>
              <a:ext cx="117440" cy="7896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>
              <a:stCxn id="60" idx="2"/>
              <a:endCxn id="65" idx="6"/>
            </p:cNvCxnSpPr>
            <p:nvPr/>
          </p:nvCxnSpPr>
          <p:spPr>
            <a:xfrm flipH="1" flipV="1">
              <a:off x="3963751" y="6077254"/>
              <a:ext cx="78322" cy="7732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>
              <a:stCxn id="65" idx="3"/>
              <a:endCxn id="70" idx="7"/>
            </p:cNvCxnSpPr>
            <p:nvPr/>
          </p:nvCxnSpPr>
          <p:spPr>
            <a:xfrm flipH="1">
              <a:off x="3838052" y="6102623"/>
              <a:ext cx="64452" cy="6245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stCxn id="73" idx="2"/>
              <a:endCxn id="70" idx="5"/>
            </p:cNvCxnSpPr>
            <p:nvPr/>
          </p:nvCxnSpPr>
          <p:spPr>
            <a:xfrm flipH="1" flipV="1">
              <a:off x="3838052" y="6215821"/>
              <a:ext cx="104501" cy="35647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>
              <a:stCxn id="73" idx="7"/>
              <a:endCxn id="60" idx="3"/>
            </p:cNvCxnSpPr>
            <p:nvPr/>
          </p:nvCxnSpPr>
          <p:spPr>
            <a:xfrm flipV="1">
              <a:off x="4003800" y="6179943"/>
              <a:ext cx="48781" cy="4615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>
              <a:stCxn id="72" idx="0"/>
              <a:endCxn id="70" idx="4"/>
            </p:cNvCxnSpPr>
            <p:nvPr/>
          </p:nvCxnSpPr>
          <p:spPr>
            <a:xfrm flipH="1" flipV="1">
              <a:off x="3812683" y="6226329"/>
              <a:ext cx="16705" cy="12457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>
              <a:stCxn id="74" idx="2"/>
              <a:endCxn id="72" idx="6"/>
            </p:cNvCxnSpPr>
            <p:nvPr/>
          </p:nvCxnSpPr>
          <p:spPr>
            <a:xfrm flipH="1">
              <a:off x="3865265" y="6378791"/>
              <a:ext cx="77287" cy="798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>
              <a:stCxn id="75" idx="2"/>
              <a:endCxn id="74" idx="6"/>
            </p:cNvCxnSpPr>
            <p:nvPr/>
          </p:nvCxnSpPr>
          <p:spPr>
            <a:xfrm flipH="1">
              <a:off x="4014307" y="6355454"/>
              <a:ext cx="82013" cy="23337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>
              <a:stCxn id="76" idx="2"/>
              <a:endCxn id="75" idx="7"/>
            </p:cNvCxnSpPr>
            <p:nvPr/>
          </p:nvCxnSpPr>
          <p:spPr>
            <a:xfrm flipH="1">
              <a:off x="4157567" y="6296788"/>
              <a:ext cx="85104" cy="33296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>
              <a:stCxn id="76" idx="7"/>
              <a:endCxn id="93" idx="3"/>
            </p:cNvCxnSpPr>
            <p:nvPr/>
          </p:nvCxnSpPr>
          <p:spPr>
            <a:xfrm flipV="1">
              <a:off x="4303918" y="6257958"/>
              <a:ext cx="79994" cy="1346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>
              <a:stCxn id="72" idx="2"/>
              <a:endCxn id="71" idx="5"/>
            </p:cNvCxnSpPr>
            <p:nvPr/>
          </p:nvCxnSpPr>
          <p:spPr>
            <a:xfrm flipH="1" flipV="1">
              <a:off x="3720229" y="6368283"/>
              <a:ext cx="73281" cy="18497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>
              <a:stCxn id="71" idx="7"/>
              <a:endCxn id="70" idx="2"/>
            </p:cNvCxnSpPr>
            <p:nvPr/>
          </p:nvCxnSpPr>
          <p:spPr>
            <a:xfrm flipV="1">
              <a:off x="3720229" y="6190452"/>
              <a:ext cx="56576" cy="12709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>
              <a:stCxn id="72" idx="7"/>
              <a:endCxn id="73" idx="3"/>
            </p:cNvCxnSpPr>
            <p:nvPr/>
          </p:nvCxnSpPr>
          <p:spPr>
            <a:xfrm flipV="1">
              <a:off x="3854757" y="6276837"/>
              <a:ext cx="98304" cy="8457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>
              <a:stCxn id="74" idx="0"/>
              <a:endCxn id="73" idx="4"/>
            </p:cNvCxnSpPr>
            <p:nvPr/>
          </p:nvCxnSpPr>
          <p:spPr>
            <a:xfrm flipV="1">
              <a:off x="3978430" y="6287345"/>
              <a:ext cx="1" cy="5556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>
              <a:stCxn id="66" idx="5"/>
              <a:endCxn id="70" idx="1"/>
            </p:cNvCxnSpPr>
            <p:nvPr/>
          </p:nvCxnSpPr>
          <p:spPr>
            <a:xfrm>
              <a:off x="3734232" y="6086327"/>
              <a:ext cx="53081" cy="7875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>
              <a:stCxn id="65" idx="2"/>
              <a:endCxn id="66" idx="6"/>
            </p:cNvCxnSpPr>
            <p:nvPr/>
          </p:nvCxnSpPr>
          <p:spPr>
            <a:xfrm flipH="1" flipV="1">
              <a:off x="3744740" y="6060958"/>
              <a:ext cx="147256" cy="16296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>
              <a:stCxn id="66" idx="0"/>
              <a:endCxn id="64" idx="4"/>
            </p:cNvCxnSpPr>
            <p:nvPr/>
          </p:nvCxnSpPr>
          <p:spPr>
            <a:xfrm flipV="1">
              <a:off x="3708863" y="5953913"/>
              <a:ext cx="9123" cy="71167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66" idx="2"/>
              <a:endCxn id="67" idx="5"/>
            </p:cNvCxnSpPr>
            <p:nvPr/>
          </p:nvCxnSpPr>
          <p:spPr>
            <a:xfrm flipH="1" flipV="1">
              <a:off x="3639217" y="6039710"/>
              <a:ext cx="33768" cy="2124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>
              <a:stCxn id="69" idx="1"/>
              <a:endCxn id="68" idx="4"/>
            </p:cNvCxnSpPr>
            <p:nvPr/>
          </p:nvCxnSpPr>
          <p:spPr>
            <a:xfrm flipH="1" flipV="1">
              <a:off x="3566332" y="6164995"/>
              <a:ext cx="26181" cy="7380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>
              <a:stCxn id="71" idx="2"/>
              <a:endCxn id="69" idx="4"/>
            </p:cNvCxnSpPr>
            <p:nvPr/>
          </p:nvCxnSpPr>
          <p:spPr>
            <a:xfrm flipH="1" flipV="1">
              <a:off x="3617883" y="6300045"/>
              <a:ext cx="41099" cy="4286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70" idx="2"/>
              <a:endCxn id="69" idx="7"/>
            </p:cNvCxnSpPr>
            <p:nvPr/>
          </p:nvCxnSpPr>
          <p:spPr>
            <a:xfrm flipH="1">
              <a:off x="3643252" y="6190452"/>
              <a:ext cx="133553" cy="48346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>
              <a:stCxn id="66" idx="3"/>
              <a:endCxn id="68" idx="6"/>
            </p:cNvCxnSpPr>
            <p:nvPr/>
          </p:nvCxnSpPr>
          <p:spPr>
            <a:xfrm flipH="1">
              <a:off x="3602209" y="6086327"/>
              <a:ext cx="81284" cy="4279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60" idx="2"/>
              <a:endCxn id="70" idx="7"/>
            </p:cNvCxnSpPr>
            <p:nvPr/>
          </p:nvCxnSpPr>
          <p:spPr>
            <a:xfrm flipH="1">
              <a:off x="3838052" y="6154574"/>
              <a:ext cx="204021" cy="1050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>
              <a:stCxn id="73" idx="6"/>
              <a:endCxn id="77" idx="2"/>
            </p:cNvCxnSpPr>
            <p:nvPr/>
          </p:nvCxnSpPr>
          <p:spPr>
            <a:xfrm flipV="1">
              <a:off x="4014308" y="6187037"/>
              <a:ext cx="157563" cy="6443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>
              <a:stCxn id="75" idx="0"/>
              <a:endCxn id="73" idx="6"/>
            </p:cNvCxnSpPr>
            <p:nvPr/>
          </p:nvCxnSpPr>
          <p:spPr>
            <a:xfrm flipH="1" flipV="1">
              <a:off x="4014308" y="6251468"/>
              <a:ext cx="117890" cy="6810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>
              <a:stCxn id="75" idx="0"/>
              <a:endCxn id="77" idx="4"/>
            </p:cNvCxnSpPr>
            <p:nvPr/>
          </p:nvCxnSpPr>
          <p:spPr>
            <a:xfrm flipV="1">
              <a:off x="4132198" y="6222914"/>
              <a:ext cx="75551" cy="9666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>
              <a:stCxn id="76" idx="1"/>
              <a:endCxn id="77" idx="4"/>
            </p:cNvCxnSpPr>
            <p:nvPr/>
          </p:nvCxnSpPr>
          <p:spPr>
            <a:xfrm flipH="1" flipV="1">
              <a:off x="4207749" y="6222914"/>
              <a:ext cx="45430" cy="4850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>
              <a:stCxn id="77" idx="7"/>
              <a:endCxn id="78" idx="2"/>
            </p:cNvCxnSpPr>
            <p:nvPr/>
          </p:nvCxnSpPr>
          <p:spPr>
            <a:xfrm flipV="1">
              <a:off x="4233118" y="6126655"/>
              <a:ext cx="132266" cy="3501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>
              <a:stCxn id="77" idx="0"/>
              <a:endCxn id="59" idx="4"/>
            </p:cNvCxnSpPr>
            <p:nvPr/>
          </p:nvCxnSpPr>
          <p:spPr>
            <a:xfrm flipH="1" flipV="1">
              <a:off x="4196965" y="6104633"/>
              <a:ext cx="10784" cy="46526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>
              <a:stCxn id="77" idx="2"/>
              <a:endCxn id="60" idx="6"/>
            </p:cNvCxnSpPr>
            <p:nvPr/>
          </p:nvCxnSpPr>
          <p:spPr>
            <a:xfrm flipH="1" flipV="1">
              <a:off x="4113828" y="6154574"/>
              <a:ext cx="58043" cy="3246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>
              <a:stCxn id="55" idx="5"/>
              <a:endCxn id="81" idx="1"/>
            </p:cNvCxnSpPr>
            <p:nvPr/>
          </p:nvCxnSpPr>
          <p:spPr>
            <a:xfrm>
              <a:off x="4343132" y="5681829"/>
              <a:ext cx="76421" cy="13106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>
              <a:stCxn id="56" idx="6"/>
              <a:endCxn id="81" idx="2"/>
            </p:cNvCxnSpPr>
            <p:nvPr/>
          </p:nvCxnSpPr>
          <p:spPr>
            <a:xfrm>
              <a:off x="4351259" y="5817214"/>
              <a:ext cx="57786" cy="21047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>
              <a:stCxn id="79" idx="0"/>
              <a:endCxn id="56" idx="5"/>
            </p:cNvCxnSpPr>
            <p:nvPr/>
          </p:nvCxnSpPr>
          <p:spPr>
            <a:xfrm flipH="1" flipV="1">
              <a:off x="4340751" y="5842583"/>
              <a:ext cx="60510" cy="9493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>
              <a:stCxn id="81" idx="4"/>
              <a:endCxn id="79" idx="7"/>
            </p:cNvCxnSpPr>
            <p:nvPr/>
          </p:nvCxnSpPr>
          <p:spPr>
            <a:xfrm flipH="1">
              <a:off x="4426630" y="5874138"/>
              <a:ext cx="18293" cy="7389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>
              <a:stCxn id="57" idx="5"/>
              <a:endCxn id="79" idx="2"/>
            </p:cNvCxnSpPr>
            <p:nvPr/>
          </p:nvCxnSpPr>
          <p:spPr>
            <a:xfrm>
              <a:off x="4303919" y="5967459"/>
              <a:ext cx="61464" cy="594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>
              <a:stCxn id="59" idx="6"/>
              <a:endCxn id="78" idx="0"/>
            </p:cNvCxnSpPr>
            <p:nvPr/>
          </p:nvCxnSpPr>
          <p:spPr>
            <a:xfrm>
              <a:off x="4232842" y="6068756"/>
              <a:ext cx="168420" cy="2202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>
              <a:stCxn id="57" idx="4"/>
              <a:endCxn id="78" idx="0"/>
            </p:cNvCxnSpPr>
            <p:nvPr/>
          </p:nvCxnSpPr>
          <p:spPr>
            <a:xfrm>
              <a:off x="4278550" y="5977967"/>
              <a:ext cx="122712" cy="11281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>
              <a:stCxn id="79" idx="4"/>
              <a:endCxn id="78" idx="0"/>
            </p:cNvCxnSpPr>
            <p:nvPr/>
          </p:nvCxnSpPr>
          <p:spPr>
            <a:xfrm>
              <a:off x="4401261" y="6009276"/>
              <a:ext cx="1" cy="8150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>
              <a:stCxn id="78" idx="6"/>
              <a:endCxn id="92" idx="2"/>
            </p:cNvCxnSpPr>
            <p:nvPr/>
          </p:nvCxnSpPr>
          <p:spPr>
            <a:xfrm>
              <a:off x="4437139" y="6126655"/>
              <a:ext cx="50135" cy="2450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>
              <a:stCxn id="78" idx="4"/>
              <a:endCxn id="76" idx="0"/>
            </p:cNvCxnSpPr>
            <p:nvPr/>
          </p:nvCxnSpPr>
          <p:spPr>
            <a:xfrm flipH="1">
              <a:off x="4278549" y="6162532"/>
              <a:ext cx="122713" cy="9837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>
              <a:stCxn id="78" idx="4"/>
              <a:endCxn id="93" idx="0"/>
            </p:cNvCxnSpPr>
            <p:nvPr/>
          </p:nvCxnSpPr>
          <p:spPr>
            <a:xfrm>
              <a:off x="4401262" y="6162532"/>
              <a:ext cx="8020" cy="3417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>
              <a:stCxn id="92" idx="3"/>
              <a:endCxn id="93" idx="7"/>
            </p:cNvCxnSpPr>
            <p:nvPr/>
          </p:nvCxnSpPr>
          <p:spPr>
            <a:xfrm flipH="1">
              <a:off x="4434651" y="6176528"/>
              <a:ext cx="63131" cy="3069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>
              <a:stCxn id="92" idx="7"/>
              <a:endCxn id="91" idx="3"/>
            </p:cNvCxnSpPr>
            <p:nvPr/>
          </p:nvCxnSpPr>
          <p:spPr>
            <a:xfrm flipV="1">
              <a:off x="4548521" y="6048496"/>
              <a:ext cx="77652" cy="7729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>
              <a:stCxn id="91" idx="7"/>
              <a:endCxn id="90" idx="4"/>
            </p:cNvCxnSpPr>
            <p:nvPr/>
          </p:nvCxnSpPr>
          <p:spPr>
            <a:xfrm flipV="1">
              <a:off x="4676912" y="5879444"/>
              <a:ext cx="47728" cy="11831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>
              <a:stCxn id="92" idx="0"/>
              <a:endCxn id="79" idx="5"/>
            </p:cNvCxnSpPr>
            <p:nvPr/>
          </p:nvCxnSpPr>
          <p:spPr>
            <a:xfrm flipH="1" flipV="1">
              <a:off x="4426630" y="5998768"/>
              <a:ext cx="96522" cy="11651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>
              <a:stCxn id="79" idx="5"/>
              <a:endCxn id="91" idx="2"/>
            </p:cNvCxnSpPr>
            <p:nvPr/>
          </p:nvCxnSpPr>
          <p:spPr>
            <a:xfrm>
              <a:off x="4426630" y="5998768"/>
              <a:ext cx="189035" cy="2435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>
              <a:stCxn id="79" idx="6"/>
              <a:endCxn id="80" idx="3"/>
            </p:cNvCxnSpPr>
            <p:nvPr/>
          </p:nvCxnSpPr>
          <p:spPr>
            <a:xfrm flipV="1">
              <a:off x="4437138" y="5850205"/>
              <a:ext cx="124839" cy="12319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>
              <a:stCxn id="80" idx="4"/>
              <a:endCxn id="91" idx="1"/>
            </p:cNvCxnSpPr>
            <p:nvPr/>
          </p:nvCxnSpPr>
          <p:spPr>
            <a:xfrm>
              <a:off x="4587347" y="5860713"/>
              <a:ext cx="38826" cy="13704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>
              <a:stCxn id="80" idx="6"/>
              <a:endCxn id="90" idx="2"/>
            </p:cNvCxnSpPr>
            <p:nvPr/>
          </p:nvCxnSpPr>
          <p:spPr>
            <a:xfrm>
              <a:off x="4623224" y="5824836"/>
              <a:ext cx="65538" cy="1873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>
              <a:stCxn id="81" idx="6"/>
              <a:endCxn id="80" idx="2"/>
            </p:cNvCxnSpPr>
            <p:nvPr/>
          </p:nvCxnSpPr>
          <p:spPr>
            <a:xfrm flipV="1">
              <a:off x="4480800" y="5824836"/>
              <a:ext cx="70669" cy="1342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>
              <a:stCxn id="55" idx="6"/>
              <a:endCxn id="80" idx="1"/>
            </p:cNvCxnSpPr>
            <p:nvPr/>
          </p:nvCxnSpPr>
          <p:spPr>
            <a:xfrm>
              <a:off x="4353640" y="5656460"/>
              <a:ext cx="208337" cy="143006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>
              <a:stCxn id="82" idx="4"/>
              <a:endCxn id="80" idx="0"/>
            </p:cNvCxnSpPr>
            <p:nvPr/>
          </p:nvCxnSpPr>
          <p:spPr>
            <a:xfrm flipH="1">
              <a:off x="4587347" y="5682623"/>
              <a:ext cx="6115" cy="10633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>
              <a:stCxn id="82" idx="2"/>
              <a:endCxn id="55" idx="6"/>
            </p:cNvCxnSpPr>
            <p:nvPr/>
          </p:nvCxnSpPr>
          <p:spPr>
            <a:xfrm flipH="1">
              <a:off x="4353640" y="5646746"/>
              <a:ext cx="203944" cy="971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>
              <a:stCxn id="82" idx="5"/>
              <a:endCxn id="90" idx="1"/>
            </p:cNvCxnSpPr>
            <p:nvPr/>
          </p:nvCxnSpPr>
          <p:spPr>
            <a:xfrm>
              <a:off x="4618831" y="5672115"/>
              <a:ext cx="80439" cy="14608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>
              <a:stCxn id="89" idx="4"/>
              <a:endCxn id="90" idx="7"/>
            </p:cNvCxnSpPr>
            <p:nvPr/>
          </p:nvCxnSpPr>
          <p:spPr>
            <a:xfrm flipH="1">
              <a:off x="4750009" y="5675156"/>
              <a:ext cx="5777" cy="14304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>
              <a:stCxn id="88" idx="5"/>
              <a:endCxn id="89" idx="0"/>
            </p:cNvCxnSpPr>
            <p:nvPr/>
          </p:nvCxnSpPr>
          <p:spPr>
            <a:xfrm>
              <a:off x="4721275" y="5493463"/>
              <a:ext cx="34511" cy="10993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>
              <a:stCxn id="89" idx="2"/>
              <a:endCxn id="82" idx="6"/>
            </p:cNvCxnSpPr>
            <p:nvPr/>
          </p:nvCxnSpPr>
          <p:spPr>
            <a:xfrm flipH="1">
              <a:off x="4629339" y="5639279"/>
              <a:ext cx="90569" cy="7467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>
              <a:stCxn id="88" idx="3"/>
              <a:endCxn id="82" idx="7"/>
            </p:cNvCxnSpPr>
            <p:nvPr/>
          </p:nvCxnSpPr>
          <p:spPr>
            <a:xfrm flipH="1">
              <a:off x="4618831" y="5493463"/>
              <a:ext cx="51705" cy="12791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>
              <a:stCxn id="83" idx="5"/>
              <a:endCxn id="82" idx="1"/>
            </p:cNvCxnSpPr>
            <p:nvPr/>
          </p:nvCxnSpPr>
          <p:spPr>
            <a:xfrm>
              <a:off x="4468384" y="5550242"/>
              <a:ext cx="99708" cy="7113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>
              <a:stCxn id="83" idx="3"/>
              <a:endCxn id="55" idx="7"/>
            </p:cNvCxnSpPr>
            <p:nvPr/>
          </p:nvCxnSpPr>
          <p:spPr>
            <a:xfrm flipH="1">
              <a:off x="4343132" y="5550242"/>
              <a:ext cx="74513" cy="8084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>
              <a:stCxn id="83" idx="6"/>
              <a:endCxn id="88" idx="2"/>
            </p:cNvCxnSpPr>
            <p:nvPr/>
          </p:nvCxnSpPr>
          <p:spPr>
            <a:xfrm flipV="1">
              <a:off x="4478892" y="5468094"/>
              <a:ext cx="181136" cy="5677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>
              <a:stCxn id="87" idx="5"/>
              <a:endCxn id="88" idx="0"/>
            </p:cNvCxnSpPr>
            <p:nvPr/>
          </p:nvCxnSpPr>
          <p:spPr>
            <a:xfrm>
              <a:off x="4613738" y="5322325"/>
              <a:ext cx="82168" cy="10989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>
              <a:stCxn id="86" idx="5"/>
              <a:endCxn id="87" idx="1"/>
            </p:cNvCxnSpPr>
            <p:nvPr/>
          </p:nvCxnSpPr>
          <p:spPr>
            <a:xfrm>
              <a:off x="4445495" y="5203520"/>
              <a:ext cx="117504" cy="68066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>
              <a:stCxn id="84" idx="6"/>
              <a:endCxn id="88" idx="1"/>
            </p:cNvCxnSpPr>
            <p:nvPr/>
          </p:nvCxnSpPr>
          <p:spPr>
            <a:xfrm>
              <a:off x="4478892" y="5322261"/>
              <a:ext cx="191644" cy="12046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>
              <a:stCxn id="84" idx="4"/>
              <a:endCxn id="83" idx="0"/>
            </p:cNvCxnSpPr>
            <p:nvPr/>
          </p:nvCxnSpPr>
          <p:spPr>
            <a:xfrm>
              <a:off x="4443015" y="5358138"/>
              <a:ext cx="0" cy="130857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>
              <a:stCxn id="54" idx="6"/>
              <a:endCxn id="83" idx="2"/>
            </p:cNvCxnSpPr>
            <p:nvPr/>
          </p:nvCxnSpPr>
          <p:spPr>
            <a:xfrm>
              <a:off x="4279504" y="5510093"/>
              <a:ext cx="127633" cy="1478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>
              <a:stCxn id="85" idx="5"/>
              <a:endCxn id="83" idx="1"/>
            </p:cNvCxnSpPr>
            <p:nvPr/>
          </p:nvCxnSpPr>
          <p:spPr>
            <a:xfrm>
              <a:off x="4348724" y="5394080"/>
              <a:ext cx="68921" cy="10542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>
              <a:stCxn id="85" idx="3"/>
              <a:endCxn id="54" idx="0"/>
            </p:cNvCxnSpPr>
            <p:nvPr/>
          </p:nvCxnSpPr>
          <p:spPr>
            <a:xfrm flipH="1">
              <a:off x="4243627" y="5394080"/>
              <a:ext cx="54358" cy="8013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>
              <a:stCxn id="85" idx="7"/>
              <a:endCxn id="84" idx="2"/>
            </p:cNvCxnSpPr>
            <p:nvPr/>
          </p:nvCxnSpPr>
          <p:spPr>
            <a:xfrm flipV="1">
              <a:off x="4348724" y="5322261"/>
              <a:ext cx="58413" cy="2108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>
              <a:stCxn id="84" idx="6"/>
              <a:endCxn id="87" idx="2"/>
            </p:cNvCxnSpPr>
            <p:nvPr/>
          </p:nvCxnSpPr>
          <p:spPr>
            <a:xfrm flipV="1">
              <a:off x="4478892" y="5296956"/>
              <a:ext cx="73599" cy="2530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>
              <a:stCxn id="84" idx="0"/>
              <a:endCxn id="86" idx="4"/>
            </p:cNvCxnSpPr>
            <p:nvPr/>
          </p:nvCxnSpPr>
          <p:spPr>
            <a:xfrm flipH="1" flipV="1">
              <a:off x="4420126" y="5214028"/>
              <a:ext cx="22889" cy="7235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>
              <a:stCxn id="85" idx="1"/>
              <a:endCxn id="51" idx="3"/>
            </p:cNvCxnSpPr>
            <p:nvPr/>
          </p:nvCxnSpPr>
          <p:spPr>
            <a:xfrm flipH="1" flipV="1">
              <a:off x="4290966" y="5226698"/>
              <a:ext cx="7019" cy="11664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>
              <a:stCxn id="51" idx="5"/>
              <a:endCxn id="84" idx="1"/>
            </p:cNvCxnSpPr>
            <p:nvPr/>
          </p:nvCxnSpPr>
          <p:spPr>
            <a:xfrm>
              <a:off x="4341705" y="5226698"/>
              <a:ext cx="75940" cy="7019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>
              <a:stCxn id="51" idx="7"/>
              <a:endCxn id="86" idx="2"/>
            </p:cNvCxnSpPr>
            <p:nvPr/>
          </p:nvCxnSpPr>
          <p:spPr>
            <a:xfrm>
              <a:off x="4341705" y="5175959"/>
              <a:ext cx="42543" cy="219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>
              <a:stCxn id="50" idx="6"/>
              <a:endCxn id="86" idx="1"/>
            </p:cNvCxnSpPr>
            <p:nvPr/>
          </p:nvCxnSpPr>
          <p:spPr>
            <a:xfrm>
              <a:off x="4181992" y="5087498"/>
              <a:ext cx="212764" cy="6528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>
              <a:stCxn id="50" idx="4"/>
              <a:endCxn id="51" idx="2"/>
            </p:cNvCxnSpPr>
            <p:nvPr/>
          </p:nvCxnSpPr>
          <p:spPr>
            <a:xfrm>
              <a:off x="4146115" y="5123375"/>
              <a:ext cx="134343" cy="7795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>
              <a:stCxn id="50" idx="4"/>
              <a:endCxn id="52" idx="7"/>
            </p:cNvCxnSpPr>
            <p:nvPr/>
          </p:nvCxnSpPr>
          <p:spPr>
            <a:xfrm flipH="1">
              <a:off x="4089418" y="5123375"/>
              <a:ext cx="56697" cy="11400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>
              <a:stCxn id="52" idx="6"/>
              <a:endCxn id="51" idx="3"/>
            </p:cNvCxnSpPr>
            <p:nvPr/>
          </p:nvCxnSpPr>
          <p:spPr>
            <a:xfrm flipV="1">
              <a:off x="4099926" y="5226698"/>
              <a:ext cx="191040" cy="3605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>
              <a:stCxn id="52" idx="5"/>
              <a:endCxn id="53" idx="1"/>
            </p:cNvCxnSpPr>
            <p:nvPr/>
          </p:nvCxnSpPr>
          <p:spPr>
            <a:xfrm>
              <a:off x="4089418" y="5288117"/>
              <a:ext cx="34918" cy="5522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>
              <a:stCxn id="53" idx="7"/>
              <a:endCxn id="51" idx="3"/>
            </p:cNvCxnSpPr>
            <p:nvPr/>
          </p:nvCxnSpPr>
          <p:spPr>
            <a:xfrm flipV="1">
              <a:off x="4175075" y="5226698"/>
              <a:ext cx="115891" cy="11664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>
              <a:stCxn id="53" idx="6"/>
              <a:endCxn id="85" idx="2"/>
            </p:cNvCxnSpPr>
            <p:nvPr/>
          </p:nvCxnSpPr>
          <p:spPr>
            <a:xfrm>
              <a:off x="4185583" y="5368711"/>
              <a:ext cx="101894" cy="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>
              <a:stCxn id="53" idx="4"/>
              <a:endCxn id="54" idx="1"/>
            </p:cNvCxnSpPr>
            <p:nvPr/>
          </p:nvCxnSpPr>
          <p:spPr>
            <a:xfrm>
              <a:off x="4149706" y="5404588"/>
              <a:ext cx="68551" cy="8013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>
              <a:stCxn id="53" idx="2"/>
              <a:endCxn id="48" idx="6"/>
            </p:cNvCxnSpPr>
            <p:nvPr/>
          </p:nvCxnSpPr>
          <p:spPr>
            <a:xfrm flipH="1" flipV="1">
              <a:off x="3901143" y="5360461"/>
              <a:ext cx="212685" cy="825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>
              <a:stCxn id="48" idx="6"/>
              <a:endCxn id="52" idx="2"/>
            </p:cNvCxnSpPr>
            <p:nvPr/>
          </p:nvCxnSpPr>
          <p:spPr>
            <a:xfrm flipV="1">
              <a:off x="3901143" y="5262748"/>
              <a:ext cx="127028" cy="9771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>
              <a:stCxn id="47" idx="5"/>
              <a:endCxn id="52" idx="1"/>
            </p:cNvCxnSpPr>
            <p:nvPr/>
          </p:nvCxnSpPr>
          <p:spPr>
            <a:xfrm>
              <a:off x="3915561" y="5114256"/>
              <a:ext cx="123118" cy="12312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>
              <a:stCxn id="47" idx="6"/>
              <a:endCxn id="50" idx="2"/>
            </p:cNvCxnSpPr>
            <p:nvPr/>
          </p:nvCxnSpPr>
          <p:spPr>
            <a:xfrm flipV="1">
              <a:off x="3926069" y="5087498"/>
              <a:ext cx="184168" cy="138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>
              <a:stCxn id="47" idx="2"/>
              <a:endCxn id="45" idx="7"/>
            </p:cNvCxnSpPr>
            <p:nvPr/>
          </p:nvCxnSpPr>
          <p:spPr>
            <a:xfrm flipH="1">
              <a:off x="3648474" y="5088887"/>
              <a:ext cx="205840" cy="1928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>
              <a:stCxn id="49" idx="2"/>
              <a:endCxn id="45" idx="5"/>
            </p:cNvCxnSpPr>
            <p:nvPr/>
          </p:nvCxnSpPr>
          <p:spPr>
            <a:xfrm flipH="1" flipV="1">
              <a:off x="3648474" y="5158908"/>
              <a:ext cx="145036" cy="7829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>
              <a:stCxn id="49" idx="0"/>
              <a:endCxn id="47" idx="3"/>
            </p:cNvCxnSpPr>
            <p:nvPr/>
          </p:nvCxnSpPr>
          <p:spPr>
            <a:xfrm flipV="1">
              <a:off x="3829388" y="5114256"/>
              <a:ext cx="35434" cy="8707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>
              <a:stCxn id="52" idx="2"/>
              <a:endCxn id="49" idx="6"/>
            </p:cNvCxnSpPr>
            <p:nvPr/>
          </p:nvCxnSpPr>
          <p:spPr>
            <a:xfrm flipH="1" flipV="1">
              <a:off x="3865265" y="5237207"/>
              <a:ext cx="162906" cy="2554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>
              <a:stCxn id="48" idx="1"/>
              <a:endCxn id="49" idx="3"/>
            </p:cNvCxnSpPr>
            <p:nvPr/>
          </p:nvCxnSpPr>
          <p:spPr>
            <a:xfrm flipH="1" flipV="1">
              <a:off x="3804018" y="5262576"/>
              <a:ext cx="35878" cy="7251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>
              <a:stCxn id="48" idx="2"/>
              <a:endCxn id="46" idx="6"/>
            </p:cNvCxnSpPr>
            <p:nvPr/>
          </p:nvCxnSpPr>
          <p:spPr>
            <a:xfrm flipH="1">
              <a:off x="3684221" y="5360461"/>
              <a:ext cx="145167" cy="1746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>
              <a:stCxn id="49" idx="2"/>
              <a:endCxn id="46" idx="7"/>
            </p:cNvCxnSpPr>
            <p:nvPr/>
          </p:nvCxnSpPr>
          <p:spPr>
            <a:xfrm flipH="1">
              <a:off x="3673713" y="5237207"/>
              <a:ext cx="119797" cy="11534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>
              <a:stCxn id="43" idx="5"/>
              <a:endCxn id="46" idx="2"/>
            </p:cNvCxnSpPr>
            <p:nvPr/>
          </p:nvCxnSpPr>
          <p:spPr>
            <a:xfrm>
              <a:off x="3493343" y="5347631"/>
              <a:ext cx="119123" cy="3029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>
              <a:stCxn id="46" idx="2"/>
              <a:endCxn id="39" idx="7"/>
            </p:cNvCxnSpPr>
            <p:nvPr/>
          </p:nvCxnSpPr>
          <p:spPr>
            <a:xfrm flipH="1">
              <a:off x="3324432" y="5377926"/>
              <a:ext cx="288034" cy="10294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>
              <a:stCxn id="43" idx="3"/>
              <a:endCxn id="39" idx="7"/>
            </p:cNvCxnSpPr>
            <p:nvPr/>
          </p:nvCxnSpPr>
          <p:spPr>
            <a:xfrm flipH="1">
              <a:off x="3324432" y="5347631"/>
              <a:ext cx="118172" cy="13323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>
              <a:stCxn id="46" idx="0"/>
              <a:endCxn id="45" idx="4"/>
            </p:cNvCxnSpPr>
            <p:nvPr/>
          </p:nvCxnSpPr>
          <p:spPr>
            <a:xfrm flipH="1" flipV="1">
              <a:off x="3623105" y="5169416"/>
              <a:ext cx="25239" cy="17263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>
              <a:stCxn id="45" idx="3"/>
              <a:endCxn id="43" idx="7"/>
            </p:cNvCxnSpPr>
            <p:nvPr/>
          </p:nvCxnSpPr>
          <p:spPr>
            <a:xfrm flipH="1">
              <a:off x="3493343" y="5158908"/>
              <a:ext cx="104392" cy="13798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>
              <a:stCxn id="45" idx="2"/>
              <a:endCxn id="42" idx="7"/>
            </p:cNvCxnSpPr>
            <p:nvPr/>
          </p:nvCxnSpPr>
          <p:spPr>
            <a:xfrm flipH="1">
              <a:off x="3335384" y="5133539"/>
              <a:ext cx="251843" cy="10549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>
              <a:stCxn id="42" idx="6"/>
              <a:endCxn id="43" idx="2"/>
            </p:cNvCxnSpPr>
            <p:nvPr/>
          </p:nvCxnSpPr>
          <p:spPr>
            <a:xfrm>
              <a:off x="3345892" y="5264407"/>
              <a:ext cx="86204" cy="5785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>
              <a:stCxn id="42" idx="2"/>
              <a:endCxn id="41" idx="7"/>
            </p:cNvCxnSpPr>
            <p:nvPr/>
          </p:nvCxnSpPr>
          <p:spPr>
            <a:xfrm flipH="1">
              <a:off x="3172351" y="5264407"/>
              <a:ext cx="101786" cy="5924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>
              <a:stCxn id="41" idx="3"/>
              <a:endCxn id="15" idx="7"/>
            </p:cNvCxnSpPr>
            <p:nvPr/>
          </p:nvCxnSpPr>
          <p:spPr>
            <a:xfrm flipH="1">
              <a:off x="2877838" y="5374390"/>
              <a:ext cx="243774" cy="20824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>
              <a:stCxn id="39" idx="0"/>
              <a:endCxn id="42" idx="4"/>
            </p:cNvCxnSpPr>
            <p:nvPr/>
          </p:nvCxnSpPr>
          <p:spPr>
            <a:xfrm flipV="1">
              <a:off x="3299063" y="5300284"/>
              <a:ext cx="10952" cy="17007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>
              <a:stCxn id="41" idx="5"/>
              <a:endCxn id="39" idx="1"/>
            </p:cNvCxnSpPr>
            <p:nvPr/>
          </p:nvCxnSpPr>
          <p:spPr>
            <a:xfrm>
              <a:off x="3172351" y="5374390"/>
              <a:ext cx="101342" cy="10648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>
              <a:stCxn id="44" idx="6"/>
              <a:endCxn id="39" idx="2"/>
            </p:cNvCxnSpPr>
            <p:nvPr/>
          </p:nvCxnSpPr>
          <p:spPr>
            <a:xfrm flipV="1">
              <a:off x="3124500" y="5506240"/>
              <a:ext cx="138685" cy="1863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>
              <a:stCxn id="41" idx="3"/>
              <a:endCxn id="44" idx="0"/>
            </p:cNvCxnSpPr>
            <p:nvPr/>
          </p:nvCxnSpPr>
          <p:spPr>
            <a:xfrm flipH="1">
              <a:off x="3088623" y="5374390"/>
              <a:ext cx="32989" cy="114606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>
              <a:stCxn id="15" idx="7"/>
              <a:endCxn id="44" idx="2"/>
            </p:cNvCxnSpPr>
            <p:nvPr/>
          </p:nvCxnSpPr>
          <p:spPr>
            <a:xfrm flipV="1">
              <a:off x="2877838" y="5524874"/>
              <a:ext cx="174907" cy="5775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>
              <a:stCxn id="39" idx="3"/>
              <a:endCxn id="40" idx="7"/>
            </p:cNvCxnSpPr>
            <p:nvPr/>
          </p:nvCxnSpPr>
          <p:spPr>
            <a:xfrm flipH="1">
              <a:off x="3113993" y="5531609"/>
              <a:ext cx="159700" cy="10039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>
              <a:stCxn id="44" idx="4"/>
              <a:endCxn id="40" idx="0"/>
            </p:cNvCxnSpPr>
            <p:nvPr/>
          </p:nvCxnSpPr>
          <p:spPr>
            <a:xfrm>
              <a:off x="3088623" y="5560751"/>
              <a:ext cx="1" cy="6074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>
              <a:stCxn id="15" idx="6"/>
              <a:endCxn id="40" idx="2"/>
            </p:cNvCxnSpPr>
            <p:nvPr/>
          </p:nvCxnSpPr>
          <p:spPr>
            <a:xfrm>
              <a:off x="2888346" y="5608003"/>
              <a:ext cx="164400" cy="49367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>
              <a:stCxn id="40" idx="3"/>
              <a:endCxn id="38" idx="7"/>
            </p:cNvCxnSpPr>
            <p:nvPr/>
          </p:nvCxnSpPr>
          <p:spPr>
            <a:xfrm flipH="1">
              <a:off x="2949592" y="5682739"/>
              <a:ext cx="113662" cy="9409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>
              <a:stCxn id="58" idx="7"/>
              <a:endCxn id="40" idx="2"/>
            </p:cNvCxnSpPr>
            <p:nvPr/>
          </p:nvCxnSpPr>
          <p:spPr>
            <a:xfrm flipV="1">
              <a:off x="2836468" y="5657370"/>
              <a:ext cx="216278" cy="5527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>
              <a:stCxn id="15" idx="3"/>
              <a:endCxn id="58" idx="0"/>
            </p:cNvCxnSpPr>
            <p:nvPr/>
          </p:nvCxnSpPr>
          <p:spPr>
            <a:xfrm flipH="1">
              <a:off x="2811099" y="5633372"/>
              <a:ext cx="16000" cy="6876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>
              <a:stCxn id="38" idx="3"/>
              <a:endCxn id="32" idx="7"/>
            </p:cNvCxnSpPr>
            <p:nvPr/>
          </p:nvCxnSpPr>
          <p:spPr>
            <a:xfrm flipH="1">
              <a:off x="2836721" y="5827571"/>
              <a:ext cx="62132" cy="9843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>
              <a:stCxn id="35" idx="0"/>
              <a:endCxn id="32" idx="3"/>
            </p:cNvCxnSpPr>
            <p:nvPr/>
          </p:nvCxnSpPr>
          <p:spPr>
            <a:xfrm flipV="1">
              <a:off x="2602339" y="5976741"/>
              <a:ext cx="183643" cy="310797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>
              <a:stCxn id="35" idx="2"/>
              <a:endCxn id="36" idx="6"/>
            </p:cNvCxnSpPr>
            <p:nvPr/>
          </p:nvCxnSpPr>
          <p:spPr>
            <a:xfrm flipH="1" flipV="1">
              <a:off x="2439782" y="6323415"/>
              <a:ext cx="126679" cy="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>
              <a:stCxn id="33" idx="3"/>
              <a:endCxn id="36" idx="0"/>
            </p:cNvCxnSpPr>
            <p:nvPr/>
          </p:nvCxnSpPr>
          <p:spPr>
            <a:xfrm flipH="1">
              <a:off x="2403905" y="5899375"/>
              <a:ext cx="109407" cy="38816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>
              <a:stCxn id="28" idx="3"/>
              <a:endCxn id="33" idx="0"/>
            </p:cNvCxnSpPr>
            <p:nvPr/>
          </p:nvCxnSpPr>
          <p:spPr>
            <a:xfrm flipH="1">
              <a:off x="2538682" y="5610984"/>
              <a:ext cx="94647" cy="22714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>
              <a:stCxn id="27" idx="3"/>
              <a:endCxn id="28" idx="0"/>
            </p:cNvCxnSpPr>
            <p:nvPr/>
          </p:nvCxnSpPr>
          <p:spPr>
            <a:xfrm flipH="1">
              <a:off x="2658699" y="5362227"/>
              <a:ext cx="96645" cy="18751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>
              <a:stCxn id="26" idx="3"/>
              <a:endCxn id="27" idx="0"/>
            </p:cNvCxnSpPr>
            <p:nvPr/>
          </p:nvCxnSpPr>
          <p:spPr>
            <a:xfrm flipH="1">
              <a:off x="2780714" y="5165309"/>
              <a:ext cx="72644" cy="13567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>
              <a:stCxn id="18" idx="3"/>
              <a:endCxn id="26" idx="7"/>
            </p:cNvCxnSpPr>
            <p:nvPr/>
          </p:nvCxnSpPr>
          <p:spPr>
            <a:xfrm flipH="1">
              <a:off x="2904097" y="4866287"/>
              <a:ext cx="136362" cy="24828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>
              <a:stCxn id="17" idx="3"/>
              <a:endCxn id="18" idx="7"/>
            </p:cNvCxnSpPr>
            <p:nvPr/>
          </p:nvCxnSpPr>
          <p:spPr>
            <a:xfrm flipH="1">
              <a:off x="3091198" y="4528399"/>
              <a:ext cx="195640" cy="28714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>
              <a:stCxn id="10" idx="3"/>
              <a:endCxn id="17" idx="7"/>
            </p:cNvCxnSpPr>
            <p:nvPr/>
          </p:nvCxnSpPr>
          <p:spPr>
            <a:xfrm flipH="1">
              <a:off x="3337577" y="4236789"/>
              <a:ext cx="207452" cy="24087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>
              <a:stCxn id="8" idx="3"/>
              <a:endCxn id="10" idx="7"/>
            </p:cNvCxnSpPr>
            <p:nvPr/>
          </p:nvCxnSpPr>
          <p:spPr>
            <a:xfrm flipH="1">
              <a:off x="3595768" y="4040792"/>
              <a:ext cx="115251" cy="14525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>
              <a:stCxn id="11" idx="2"/>
              <a:endCxn id="8" idx="6"/>
            </p:cNvCxnSpPr>
            <p:nvPr/>
          </p:nvCxnSpPr>
          <p:spPr>
            <a:xfrm flipH="1" flipV="1">
              <a:off x="3772266" y="4015423"/>
              <a:ext cx="287909" cy="502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>
              <a:stCxn id="14" idx="2"/>
              <a:endCxn id="11" idx="6"/>
            </p:cNvCxnSpPr>
            <p:nvPr/>
          </p:nvCxnSpPr>
          <p:spPr>
            <a:xfrm flipH="1">
              <a:off x="4131930" y="4015423"/>
              <a:ext cx="425181" cy="502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>
              <a:stCxn id="13" idx="3"/>
              <a:endCxn id="9" idx="6"/>
            </p:cNvCxnSpPr>
            <p:nvPr/>
          </p:nvCxnSpPr>
          <p:spPr>
            <a:xfrm flipH="1">
              <a:off x="4099926" y="4112586"/>
              <a:ext cx="337025" cy="22668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>
              <a:stCxn id="14" idx="3"/>
              <a:endCxn id="13" idx="6"/>
            </p:cNvCxnSpPr>
            <p:nvPr/>
          </p:nvCxnSpPr>
          <p:spPr>
            <a:xfrm flipH="1">
              <a:off x="4498198" y="4040792"/>
              <a:ext cx="69421" cy="4642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>
              <a:stCxn id="9" idx="3"/>
              <a:endCxn id="16" idx="7"/>
            </p:cNvCxnSpPr>
            <p:nvPr/>
          </p:nvCxnSpPr>
          <p:spPr>
            <a:xfrm flipH="1">
              <a:off x="3548524" y="4364639"/>
              <a:ext cx="490155" cy="37683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>
              <a:stCxn id="16" idx="3"/>
              <a:endCxn id="24" idx="7"/>
            </p:cNvCxnSpPr>
            <p:nvPr/>
          </p:nvCxnSpPr>
          <p:spPr>
            <a:xfrm flipH="1">
              <a:off x="3295164" y="4792210"/>
              <a:ext cx="202621" cy="20499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>
              <a:stCxn id="19" idx="7"/>
              <a:endCxn id="24" idx="3"/>
            </p:cNvCxnSpPr>
            <p:nvPr/>
          </p:nvCxnSpPr>
          <p:spPr>
            <a:xfrm flipV="1">
              <a:off x="3091198" y="5047943"/>
              <a:ext cx="153227" cy="19179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>
              <a:stCxn id="19" idx="3"/>
              <a:endCxn id="30" idx="0"/>
            </p:cNvCxnSpPr>
            <p:nvPr/>
          </p:nvCxnSpPr>
          <p:spPr>
            <a:xfrm flipH="1">
              <a:off x="2994074" y="5290472"/>
              <a:ext cx="46385" cy="6998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>
              <a:stCxn id="30" idx="3"/>
              <a:endCxn id="15" idx="7"/>
            </p:cNvCxnSpPr>
            <p:nvPr/>
          </p:nvCxnSpPr>
          <p:spPr>
            <a:xfrm flipH="1">
              <a:off x="2877838" y="5421708"/>
              <a:ext cx="90866" cy="16092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>
              <a:stCxn id="13" idx="2"/>
              <a:endCxn id="11" idx="6"/>
            </p:cNvCxnSpPr>
            <p:nvPr/>
          </p:nvCxnSpPr>
          <p:spPr>
            <a:xfrm flipH="1" flipV="1">
              <a:off x="4131930" y="4020443"/>
              <a:ext cx="294513" cy="6677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>
              <a:stCxn id="11" idx="4"/>
              <a:endCxn id="9" idx="0"/>
            </p:cNvCxnSpPr>
            <p:nvPr/>
          </p:nvCxnSpPr>
          <p:spPr>
            <a:xfrm flipH="1">
              <a:off x="4064049" y="4056320"/>
              <a:ext cx="32004" cy="24707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>
              <a:stCxn id="21" idx="5"/>
              <a:endCxn id="9" idx="2"/>
            </p:cNvCxnSpPr>
            <p:nvPr/>
          </p:nvCxnSpPr>
          <p:spPr>
            <a:xfrm>
              <a:off x="3815224" y="4236789"/>
              <a:ext cx="212947" cy="10248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>
              <a:stCxn id="9" idx="2"/>
              <a:endCxn id="20" idx="6"/>
            </p:cNvCxnSpPr>
            <p:nvPr/>
          </p:nvCxnSpPr>
          <p:spPr>
            <a:xfrm flipH="1">
              <a:off x="3786108" y="4339270"/>
              <a:ext cx="242063" cy="8996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>
              <a:stCxn id="20" idx="3"/>
              <a:endCxn id="16" idx="7"/>
            </p:cNvCxnSpPr>
            <p:nvPr/>
          </p:nvCxnSpPr>
          <p:spPr>
            <a:xfrm flipH="1">
              <a:off x="3548524" y="4454601"/>
              <a:ext cx="176337" cy="28687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>
              <a:stCxn id="21" idx="3"/>
              <a:endCxn id="20" idx="0"/>
            </p:cNvCxnSpPr>
            <p:nvPr/>
          </p:nvCxnSpPr>
          <p:spPr>
            <a:xfrm flipH="1">
              <a:off x="3750231" y="4236789"/>
              <a:ext cx="14254" cy="15656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>
              <a:stCxn id="11" idx="2"/>
              <a:endCxn id="21" idx="7"/>
            </p:cNvCxnSpPr>
            <p:nvPr/>
          </p:nvCxnSpPr>
          <p:spPr>
            <a:xfrm flipH="1">
              <a:off x="3815224" y="4020443"/>
              <a:ext cx="244951" cy="165607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>
              <a:stCxn id="21" idx="1"/>
              <a:endCxn id="8" idx="4"/>
            </p:cNvCxnSpPr>
            <p:nvPr/>
          </p:nvCxnSpPr>
          <p:spPr>
            <a:xfrm flipH="1" flipV="1">
              <a:off x="3736389" y="4051300"/>
              <a:ext cx="28096" cy="13475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>
              <a:stCxn id="21" idx="2"/>
              <a:endCxn id="10" idx="6"/>
            </p:cNvCxnSpPr>
            <p:nvPr/>
          </p:nvCxnSpPr>
          <p:spPr>
            <a:xfrm flipH="1">
              <a:off x="3606276" y="4211420"/>
              <a:ext cx="147701" cy="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>
              <a:stCxn id="20" idx="1"/>
              <a:endCxn id="10" idx="5"/>
            </p:cNvCxnSpPr>
            <p:nvPr/>
          </p:nvCxnSpPr>
          <p:spPr>
            <a:xfrm flipH="1" flipV="1">
              <a:off x="3595768" y="4236789"/>
              <a:ext cx="129093" cy="16707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>
              <a:stCxn id="20" idx="2"/>
              <a:endCxn id="22" idx="7"/>
            </p:cNvCxnSpPr>
            <p:nvPr/>
          </p:nvCxnSpPr>
          <p:spPr>
            <a:xfrm flipH="1">
              <a:off x="3556017" y="4429232"/>
              <a:ext cx="158336" cy="86627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>
              <a:stCxn id="22" idx="0"/>
              <a:endCxn id="10" idx="3"/>
            </p:cNvCxnSpPr>
            <p:nvPr/>
          </p:nvCxnSpPr>
          <p:spPr>
            <a:xfrm flipV="1">
              <a:off x="3530648" y="4236789"/>
              <a:ext cx="14381" cy="26856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>
              <a:stCxn id="22" idx="2"/>
              <a:endCxn id="17" idx="6"/>
            </p:cNvCxnSpPr>
            <p:nvPr/>
          </p:nvCxnSpPr>
          <p:spPr>
            <a:xfrm flipH="1" flipV="1">
              <a:off x="3348085" y="4503030"/>
              <a:ext cx="146685" cy="3819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>
              <a:stCxn id="16" idx="0"/>
              <a:endCxn id="22" idx="4"/>
            </p:cNvCxnSpPr>
            <p:nvPr/>
          </p:nvCxnSpPr>
          <p:spPr>
            <a:xfrm flipV="1">
              <a:off x="3523155" y="4577106"/>
              <a:ext cx="7493" cy="153857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>
              <a:stCxn id="16" idx="1"/>
              <a:endCxn id="17" idx="5"/>
            </p:cNvCxnSpPr>
            <p:nvPr/>
          </p:nvCxnSpPr>
          <p:spPr>
            <a:xfrm flipH="1" flipV="1">
              <a:off x="3337577" y="4528399"/>
              <a:ext cx="160208" cy="21307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>
              <a:stCxn id="16" idx="2"/>
              <a:endCxn id="23" idx="6"/>
            </p:cNvCxnSpPr>
            <p:nvPr/>
          </p:nvCxnSpPr>
          <p:spPr>
            <a:xfrm flipH="1">
              <a:off x="3348084" y="4766841"/>
              <a:ext cx="139193" cy="232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>
              <a:stCxn id="17" idx="4"/>
              <a:endCxn id="23" idx="0"/>
            </p:cNvCxnSpPr>
            <p:nvPr/>
          </p:nvCxnSpPr>
          <p:spPr>
            <a:xfrm flipH="1">
              <a:off x="3312207" y="4538907"/>
              <a:ext cx="1" cy="19437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>
              <a:stCxn id="24" idx="0"/>
              <a:endCxn id="23" idx="4"/>
            </p:cNvCxnSpPr>
            <p:nvPr/>
          </p:nvCxnSpPr>
          <p:spPr>
            <a:xfrm flipV="1">
              <a:off x="3269795" y="4805040"/>
              <a:ext cx="42412" cy="181656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>
              <a:stCxn id="23" idx="2"/>
              <a:endCxn id="18" idx="6"/>
            </p:cNvCxnSpPr>
            <p:nvPr/>
          </p:nvCxnSpPr>
          <p:spPr>
            <a:xfrm flipH="1">
              <a:off x="3101706" y="4769163"/>
              <a:ext cx="174623" cy="7175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>
              <a:stCxn id="24" idx="1"/>
              <a:endCxn id="18" idx="5"/>
            </p:cNvCxnSpPr>
            <p:nvPr/>
          </p:nvCxnSpPr>
          <p:spPr>
            <a:xfrm flipH="1" flipV="1">
              <a:off x="3091198" y="4866287"/>
              <a:ext cx="153227" cy="130917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>
              <a:stCxn id="24" idx="2"/>
              <a:endCxn id="25" idx="6"/>
            </p:cNvCxnSpPr>
            <p:nvPr/>
          </p:nvCxnSpPr>
          <p:spPr>
            <a:xfrm flipH="1">
              <a:off x="3101706" y="5022574"/>
              <a:ext cx="132211" cy="30436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>
              <a:stCxn id="18" idx="4"/>
              <a:endCxn id="25" idx="0"/>
            </p:cNvCxnSpPr>
            <p:nvPr/>
          </p:nvCxnSpPr>
          <p:spPr>
            <a:xfrm>
              <a:off x="3065829" y="4876795"/>
              <a:ext cx="0" cy="140337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>
              <a:stCxn id="25" idx="3"/>
              <a:endCxn id="26" idx="6"/>
            </p:cNvCxnSpPr>
            <p:nvPr/>
          </p:nvCxnSpPr>
          <p:spPr>
            <a:xfrm flipH="1">
              <a:off x="2914605" y="5078379"/>
              <a:ext cx="125854" cy="6156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>
              <a:stCxn id="19" idx="0"/>
              <a:endCxn id="25" idx="4"/>
            </p:cNvCxnSpPr>
            <p:nvPr/>
          </p:nvCxnSpPr>
          <p:spPr>
            <a:xfrm flipV="1">
              <a:off x="3065829" y="5088887"/>
              <a:ext cx="0" cy="14033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stCxn id="19" idx="2"/>
              <a:endCxn id="27" idx="7"/>
            </p:cNvCxnSpPr>
            <p:nvPr/>
          </p:nvCxnSpPr>
          <p:spPr>
            <a:xfrm flipH="1">
              <a:off x="2806083" y="5265103"/>
              <a:ext cx="223868" cy="4638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>
              <a:stCxn id="19" idx="2"/>
              <a:endCxn id="26" idx="5"/>
            </p:cNvCxnSpPr>
            <p:nvPr/>
          </p:nvCxnSpPr>
          <p:spPr>
            <a:xfrm flipH="1" flipV="1">
              <a:off x="2904097" y="5165309"/>
              <a:ext cx="125854" cy="9979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>
              <a:stCxn id="19" idx="2"/>
              <a:endCxn id="29" idx="7"/>
            </p:cNvCxnSpPr>
            <p:nvPr/>
          </p:nvCxnSpPr>
          <p:spPr>
            <a:xfrm flipH="1">
              <a:off x="2877838" y="5265103"/>
              <a:ext cx="152113" cy="12333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>
              <a:stCxn id="29" idx="1"/>
              <a:endCxn id="27" idx="5"/>
            </p:cNvCxnSpPr>
            <p:nvPr/>
          </p:nvCxnSpPr>
          <p:spPr>
            <a:xfrm flipH="1" flipV="1">
              <a:off x="2806083" y="5362227"/>
              <a:ext cx="21016" cy="26207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>
              <a:stCxn id="29" idx="3"/>
              <a:endCxn id="28" idx="7"/>
            </p:cNvCxnSpPr>
            <p:nvPr/>
          </p:nvCxnSpPr>
          <p:spPr>
            <a:xfrm flipH="1">
              <a:off x="2684068" y="5439173"/>
              <a:ext cx="143031" cy="12107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>
              <a:stCxn id="30" idx="2"/>
              <a:endCxn id="29" idx="6"/>
            </p:cNvCxnSpPr>
            <p:nvPr/>
          </p:nvCxnSpPr>
          <p:spPr>
            <a:xfrm flipH="1">
              <a:off x="2888346" y="5396339"/>
              <a:ext cx="69850" cy="1746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>
              <a:stCxn id="29" idx="4"/>
              <a:endCxn id="15" idx="0"/>
            </p:cNvCxnSpPr>
            <p:nvPr/>
          </p:nvCxnSpPr>
          <p:spPr>
            <a:xfrm>
              <a:off x="2852469" y="5449681"/>
              <a:ext cx="0" cy="12244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>
              <a:stCxn id="37" idx="3"/>
              <a:endCxn id="36" idx="7"/>
            </p:cNvCxnSpPr>
            <p:nvPr/>
          </p:nvCxnSpPr>
          <p:spPr>
            <a:xfrm flipH="1">
              <a:off x="2429274" y="6215821"/>
              <a:ext cx="44922" cy="8222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>
              <a:stCxn id="35" idx="1"/>
              <a:endCxn id="37" idx="5"/>
            </p:cNvCxnSpPr>
            <p:nvPr/>
          </p:nvCxnSpPr>
          <p:spPr>
            <a:xfrm flipH="1" flipV="1">
              <a:off x="2524935" y="6215821"/>
              <a:ext cx="52034" cy="8222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>
              <a:stCxn id="34" idx="3"/>
              <a:endCxn id="37" idx="7"/>
            </p:cNvCxnSpPr>
            <p:nvPr/>
          </p:nvCxnSpPr>
          <p:spPr>
            <a:xfrm flipH="1">
              <a:off x="2524935" y="6089922"/>
              <a:ext cx="50607" cy="7516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>
              <a:stCxn id="34" idx="4"/>
              <a:endCxn id="35" idx="0"/>
            </p:cNvCxnSpPr>
            <p:nvPr/>
          </p:nvCxnSpPr>
          <p:spPr>
            <a:xfrm>
              <a:off x="2600912" y="6100430"/>
              <a:ext cx="1427" cy="18710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>
              <a:stCxn id="32" idx="3"/>
              <a:endCxn id="34" idx="7"/>
            </p:cNvCxnSpPr>
            <p:nvPr/>
          </p:nvCxnSpPr>
          <p:spPr>
            <a:xfrm flipH="1">
              <a:off x="2626281" y="5976741"/>
              <a:ext cx="159701" cy="6244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>
              <a:stCxn id="33" idx="4"/>
              <a:endCxn id="34" idx="0"/>
            </p:cNvCxnSpPr>
            <p:nvPr/>
          </p:nvCxnSpPr>
          <p:spPr>
            <a:xfrm>
              <a:off x="2538682" y="5909883"/>
              <a:ext cx="62230" cy="11879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>
              <a:stCxn id="33" idx="3"/>
              <a:endCxn id="37" idx="0"/>
            </p:cNvCxnSpPr>
            <p:nvPr/>
          </p:nvCxnSpPr>
          <p:spPr>
            <a:xfrm flipH="1">
              <a:off x="2499566" y="5899375"/>
              <a:ext cx="13746" cy="25519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>
              <a:stCxn id="31" idx="3"/>
              <a:endCxn id="33" idx="7"/>
            </p:cNvCxnSpPr>
            <p:nvPr/>
          </p:nvCxnSpPr>
          <p:spPr>
            <a:xfrm flipH="1">
              <a:off x="2564051" y="5795181"/>
              <a:ext cx="105155" cy="5345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>
              <a:stCxn id="31" idx="1"/>
              <a:endCxn id="28" idx="4"/>
            </p:cNvCxnSpPr>
            <p:nvPr/>
          </p:nvCxnSpPr>
          <p:spPr>
            <a:xfrm flipH="1" flipV="1">
              <a:off x="2658699" y="5621492"/>
              <a:ext cx="10507" cy="12295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>
              <a:stCxn id="15" idx="2"/>
              <a:endCxn id="28" idx="6"/>
            </p:cNvCxnSpPr>
            <p:nvPr/>
          </p:nvCxnSpPr>
          <p:spPr>
            <a:xfrm flipH="1" flipV="1">
              <a:off x="2694576" y="5585615"/>
              <a:ext cx="122015" cy="2238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>
              <a:stCxn id="15" idx="2"/>
              <a:endCxn id="31" idx="7"/>
            </p:cNvCxnSpPr>
            <p:nvPr/>
          </p:nvCxnSpPr>
          <p:spPr>
            <a:xfrm flipH="1">
              <a:off x="2719945" y="5608003"/>
              <a:ext cx="96646" cy="13643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>
              <a:stCxn id="58" idx="2"/>
              <a:endCxn id="31" idx="6"/>
            </p:cNvCxnSpPr>
            <p:nvPr/>
          </p:nvCxnSpPr>
          <p:spPr>
            <a:xfrm flipH="1">
              <a:off x="2730453" y="5738015"/>
              <a:ext cx="44768" cy="31797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>
              <a:stCxn id="38" idx="2"/>
              <a:endCxn id="58" idx="5"/>
            </p:cNvCxnSpPr>
            <p:nvPr/>
          </p:nvCxnSpPr>
          <p:spPr>
            <a:xfrm flipH="1" flipV="1">
              <a:off x="2836468" y="5763384"/>
              <a:ext cx="51877" cy="3881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>
              <a:stCxn id="32" idx="0"/>
              <a:endCxn id="58" idx="4"/>
            </p:cNvCxnSpPr>
            <p:nvPr/>
          </p:nvCxnSpPr>
          <p:spPr>
            <a:xfrm flipH="1" flipV="1">
              <a:off x="2811099" y="5773892"/>
              <a:ext cx="253" cy="14160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>
              <a:stCxn id="32" idx="2"/>
              <a:endCxn id="33" idx="6"/>
            </p:cNvCxnSpPr>
            <p:nvPr/>
          </p:nvCxnSpPr>
          <p:spPr>
            <a:xfrm flipH="1" flipV="1">
              <a:off x="2574559" y="5874006"/>
              <a:ext cx="200915" cy="77366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>
              <a:stCxn id="32" idx="1"/>
              <a:endCxn id="31" idx="5"/>
            </p:cNvCxnSpPr>
            <p:nvPr/>
          </p:nvCxnSpPr>
          <p:spPr>
            <a:xfrm flipH="1" flipV="1">
              <a:off x="2719945" y="5795181"/>
              <a:ext cx="66037" cy="13082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663" y="5294931"/>
            <a:ext cx="465138" cy="3758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72007" y="520033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NZ" sz="1800" b="1" dirty="0" smtClean="0">
                <a:solidFill>
                  <a:schemeClr val="bg1"/>
                </a:solidFill>
              </a:rPr>
              <a:t>@</a:t>
            </a:r>
            <a:r>
              <a:rPr lang="en-NZ" sz="1800" b="1" dirty="0" err="1" smtClean="0">
                <a:solidFill>
                  <a:schemeClr val="bg1"/>
                </a:solidFill>
              </a:rPr>
              <a:t>jonherries</a:t>
            </a:r>
            <a:endParaRPr lang="en-NZ" sz="1800" b="1" dirty="0" smtClean="0">
              <a:solidFill>
                <a:schemeClr val="bg1"/>
              </a:solidFill>
            </a:endParaRPr>
          </a:p>
        </p:txBody>
      </p:sp>
      <p:grpSp>
        <p:nvGrpSpPr>
          <p:cNvPr id="290" name="Group 289"/>
          <p:cNvGrpSpPr/>
          <p:nvPr/>
        </p:nvGrpSpPr>
        <p:grpSpPr>
          <a:xfrm>
            <a:off x="5043302" y="5854328"/>
            <a:ext cx="460507" cy="461665"/>
            <a:chOff x="6287953" y="6030881"/>
            <a:chExt cx="366219" cy="367140"/>
          </a:xfrm>
        </p:grpSpPr>
        <p:sp>
          <p:nvSpPr>
            <p:cNvPr id="5" name="Oval 4"/>
            <p:cNvSpPr/>
            <p:nvPr/>
          </p:nvSpPr>
          <p:spPr>
            <a:xfrm>
              <a:off x="6287953" y="6034302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NZ" sz="4400" b="1" dirty="0">
                <a:solidFill>
                  <a:srgbClr val="213463"/>
                </a:solidFill>
              </a:endParaRPr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6296976" y="6030881"/>
              <a:ext cx="357196" cy="36714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NZ" sz="2400" b="1" dirty="0">
                  <a:solidFill>
                    <a:srgbClr val="213463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in</a:t>
              </a:r>
            </a:p>
          </p:txBody>
        </p:sp>
      </p:grpSp>
      <p:sp>
        <p:nvSpPr>
          <p:cNvPr id="291" name="Rectangle 290"/>
          <p:cNvSpPr/>
          <p:nvPr/>
        </p:nvSpPr>
        <p:spPr>
          <a:xfrm>
            <a:off x="5469856" y="5791545"/>
            <a:ext cx="2859052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NZ" b="1" dirty="0" smtClean="0">
                <a:solidFill>
                  <a:schemeClr val="bg1"/>
                </a:solidFill>
              </a:rPr>
              <a:t>linkedin.com/in/</a:t>
            </a:r>
            <a:r>
              <a:rPr lang="en-NZ" b="1" dirty="0" err="1" smtClean="0">
                <a:solidFill>
                  <a:schemeClr val="bg1"/>
                </a:solidFill>
              </a:rPr>
              <a:t>jonherries</a:t>
            </a:r>
            <a:r>
              <a:rPr lang="en-NZ" b="1" dirty="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7132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Process 33"/>
          <p:cNvSpPr/>
          <p:nvPr/>
        </p:nvSpPr>
        <p:spPr>
          <a:xfrm>
            <a:off x="1002323" y="3164909"/>
            <a:ext cx="7139354" cy="2535927"/>
          </a:xfrm>
          <a:prstGeom prst="flowChartProcess">
            <a:avLst/>
          </a:prstGeom>
          <a:solidFill>
            <a:srgbClr val="F68B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2800" b="1" dirty="0" smtClean="0">
                <a:latin typeface="Source Sans Pro" panose="020B0503030403020204" pitchFamily="34" charset="0"/>
                <a:ea typeface="Source Sans Pro" panose="020B0503030403020204" pitchFamily="34" charset="0"/>
              </a:rPr>
              <a:t>What do these companies have in common?</a:t>
            </a:r>
            <a:endParaRPr lang="en-NZ" sz="28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solidFill>
                  <a:srgbClr val="213463"/>
                </a:solidFill>
              </a:rPr>
              <a:t>Making health data an asset</a:t>
            </a:r>
            <a:endParaRPr lang="en-NZ" dirty="0">
              <a:solidFill>
                <a:srgbClr val="213463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88758" y="1419390"/>
            <a:ext cx="827764" cy="1488264"/>
            <a:chOff x="5862294" y="298796"/>
            <a:chExt cx="827764" cy="1488264"/>
          </a:xfrm>
        </p:grpSpPr>
        <p:sp>
          <p:nvSpPr>
            <p:cNvPr id="6" name="Rounded Rectangle 5"/>
            <p:cNvSpPr/>
            <p:nvPr/>
          </p:nvSpPr>
          <p:spPr>
            <a:xfrm>
              <a:off x="5862294" y="298796"/>
              <a:ext cx="827764" cy="1488264"/>
            </a:xfrm>
            <a:prstGeom prst="roundRect">
              <a:avLst>
                <a:gd name="adj" fmla="val 7959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NZ">
                <a:solidFill>
                  <a:srgbClr val="FFFFFF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879118" y="374481"/>
              <a:ext cx="792000" cy="1188000"/>
            </a:xfrm>
            <a:prstGeom prst="roundRect">
              <a:avLst>
                <a:gd name="adj" fmla="val 4039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3600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NZ" sz="800" dirty="0">
                <a:solidFill>
                  <a:srgbClr val="000000">
                    <a:lumMod val="75000"/>
                    <a:lumOff val="25000"/>
                  </a:srgbClr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185685" y="1571157"/>
              <a:ext cx="179093" cy="1790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NZ">
                <a:solidFill>
                  <a:srgbClr val="FFFFFF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786967" y="1417638"/>
            <a:ext cx="2899833" cy="1490015"/>
          </a:xfrm>
          <a:prstGeom prst="rect">
            <a:avLst/>
          </a:prstGeom>
          <a:solidFill>
            <a:srgbClr val="F68B1F"/>
          </a:solidFill>
        </p:spPr>
        <p:txBody>
          <a:bodyPr wrap="square" anchor="ctr">
            <a:noAutofit/>
          </a:bodyPr>
          <a:lstStyle/>
          <a:p>
            <a:r>
              <a:rPr lang="en-NZ" sz="20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Value </a:t>
            </a:r>
            <a:r>
              <a:rPr lang="en-NZ" sz="2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of stolen electronic health </a:t>
            </a:r>
            <a:r>
              <a:rPr lang="en-NZ" sz="20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records</a:t>
            </a:r>
          </a:p>
          <a:p>
            <a:r>
              <a:rPr lang="en-NZ" sz="3200" b="1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USD $158 </a:t>
            </a:r>
            <a:r>
              <a:rPr lang="en-NZ" sz="3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– 355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934630" y="1892357"/>
            <a:ext cx="541046" cy="393436"/>
            <a:chOff x="1320304" y="2525977"/>
            <a:chExt cx="1245096" cy="905404"/>
          </a:xfrm>
        </p:grpSpPr>
        <p:sp>
          <p:nvSpPr>
            <p:cNvPr id="10" name="Flowchart: Process 9"/>
            <p:cNvSpPr/>
            <p:nvPr/>
          </p:nvSpPr>
          <p:spPr>
            <a:xfrm>
              <a:off x="1456267" y="2634565"/>
              <a:ext cx="1109133" cy="796816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1" name="Flowchart: Process 10"/>
            <p:cNvSpPr/>
            <p:nvPr/>
          </p:nvSpPr>
          <p:spPr>
            <a:xfrm>
              <a:off x="1456267" y="2525977"/>
              <a:ext cx="567266" cy="361157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2" name="Right Triangle 11"/>
            <p:cNvSpPr/>
            <p:nvPr/>
          </p:nvSpPr>
          <p:spPr>
            <a:xfrm flipH="1" flipV="1">
              <a:off x="1320304" y="2634563"/>
              <a:ext cx="152400" cy="701019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3" name="Plus 12"/>
            <p:cNvSpPr/>
            <p:nvPr/>
          </p:nvSpPr>
          <p:spPr>
            <a:xfrm>
              <a:off x="1726723" y="2748072"/>
              <a:ext cx="495300" cy="495300"/>
            </a:xfrm>
            <a:prstGeom prst="mathPlus">
              <a:avLst/>
            </a:prstGeom>
            <a:solidFill>
              <a:srgbClr val="F04E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457200" y="1417638"/>
            <a:ext cx="2899833" cy="1490015"/>
          </a:xfrm>
          <a:prstGeom prst="rect">
            <a:avLst/>
          </a:prstGeom>
          <a:solidFill>
            <a:srgbClr val="F68B1F"/>
          </a:solidFill>
        </p:spPr>
        <p:txBody>
          <a:bodyPr wrap="square" anchor="ctr">
            <a:noAutofit/>
          </a:bodyPr>
          <a:lstStyle/>
          <a:p>
            <a:pPr algn="r"/>
            <a:r>
              <a:rPr lang="en-NZ" sz="20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Value </a:t>
            </a:r>
            <a:r>
              <a:rPr lang="en-NZ" sz="2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of </a:t>
            </a:r>
            <a:r>
              <a:rPr lang="en-NZ" sz="20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 Facebook account</a:t>
            </a:r>
          </a:p>
          <a:p>
            <a:pPr algn="r"/>
            <a:r>
              <a:rPr lang="en-NZ" sz="3200" b="1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USD $14</a:t>
            </a:r>
            <a:endParaRPr lang="en-NZ" sz="32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036" y="1674894"/>
            <a:ext cx="990481" cy="99048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833082" y="478643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NZ" sz="4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5</a:t>
            </a:r>
            <a:r>
              <a:rPr lang="en-NZ" sz="4000" b="1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0%</a:t>
            </a:r>
            <a:endParaRPr lang="en-NZ" sz="4000" b="1" dirty="0" smtClean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60590" y="478643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NZ" sz="4000" b="1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90%</a:t>
            </a:r>
            <a:endParaRPr lang="en-NZ" sz="4000" b="1" dirty="0" smtClean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96836" y="478643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NZ" sz="4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6</a:t>
            </a:r>
            <a:r>
              <a:rPr lang="en-NZ" sz="4000" b="1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0%</a:t>
            </a:r>
            <a:endParaRPr lang="en-NZ" sz="4000" b="1" dirty="0" smtClean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32" y="3969147"/>
            <a:ext cx="967194" cy="9671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82" y="4012699"/>
            <a:ext cx="967194" cy="967194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2921193" y="4012699"/>
            <a:ext cx="985402" cy="982977"/>
            <a:chOff x="2921193" y="3837175"/>
            <a:chExt cx="985402" cy="982977"/>
          </a:xfrm>
        </p:grpSpPr>
        <p:sp>
          <p:nvSpPr>
            <p:cNvPr id="35" name="Flowchart: Process 34"/>
            <p:cNvSpPr/>
            <p:nvPr/>
          </p:nvSpPr>
          <p:spPr>
            <a:xfrm>
              <a:off x="2921193" y="3837175"/>
              <a:ext cx="974031" cy="967194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9400" y="3852957"/>
              <a:ext cx="967195" cy="9671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207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5" grpId="0"/>
      <p:bldP spid="27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NZ" dirty="0" smtClean="0">
                <a:solidFill>
                  <a:srgbClr val="213463"/>
                </a:solidFill>
              </a:rPr>
              <a:t>Innovation Framework</a:t>
            </a:r>
            <a:endParaRPr lang="en-NZ" dirty="0">
              <a:solidFill>
                <a:srgbClr val="213463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8107" y="332656"/>
            <a:ext cx="8229600" cy="57606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NZ" sz="2000" b="1" kern="0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343025" y="1703514"/>
            <a:ext cx="2420442" cy="570567"/>
          </a:xfrm>
        </p:spPr>
        <p:txBody>
          <a:bodyPr/>
          <a:lstStyle/>
          <a:p>
            <a:pPr marL="0" indent="0" algn="ctr">
              <a:buNone/>
            </a:pPr>
            <a:r>
              <a:rPr lang="en-NZ" b="1" dirty="0" smtClean="0">
                <a:solidFill>
                  <a:srgbClr val="213463"/>
                </a:solidFill>
              </a:rPr>
              <a:t>People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76300" y="2225317"/>
            <a:ext cx="3530600" cy="3363260"/>
            <a:chOff x="1437184" y="2475565"/>
            <a:chExt cx="2088232" cy="1471760"/>
          </a:xfrm>
        </p:grpSpPr>
        <p:sp>
          <p:nvSpPr>
            <p:cNvPr id="9" name="Rectangle 8"/>
            <p:cNvSpPr/>
            <p:nvPr/>
          </p:nvSpPr>
          <p:spPr>
            <a:xfrm>
              <a:off x="1437184" y="2475565"/>
              <a:ext cx="2088232" cy="4320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90600" algn="ctr"/>
              <a:r>
                <a:rPr lang="en-NZ" b="1" dirty="0" smtClean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Building a sustainable network</a:t>
              </a:r>
              <a:endParaRPr lang="en-NZ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37184" y="2992713"/>
              <a:ext cx="2088232" cy="4320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90600" algn="ctr"/>
              <a:r>
                <a:rPr lang="en-NZ" b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Curating our knowledge and experience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437184" y="3515277"/>
              <a:ext cx="2088232" cy="4320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90600" algn="ctr"/>
              <a:r>
                <a:rPr lang="en-NZ" b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Health Technology Literacy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775201" y="2225317"/>
            <a:ext cx="3596210" cy="3363260"/>
            <a:chOff x="5746717" y="2475565"/>
            <a:chExt cx="2088232" cy="1522685"/>
          </a:xfrm>
        </p:grpSpPr>
        <p:sp>
          <p:nvSpPr>
            <p:cNvPr id="12" name="Rectangle 11"/>
            <p:cNvSpPr/>
            <p:nvPr/>
          </p:nvSpPr>
          <p:spPr>
            <a:xfrm>
              <a:off x="5746717" y="2475565"/>
              <a:ext cx="2088232" cy="4320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90600" algn="ctr"/>
              <a:r>
                <a:rPr lang="en-NZ" b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Advisory Services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46717" y="3001201"/>
              <a:ext cx="2088232" cy="4320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90600" algn="ctr"/>
              <a:r>
                <a:rPr lang="en-NZ" b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Emerging Health Technology Thought Leadership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746717" y="3566202"/>
              <a:ext cx="2088232" cy="4320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90600" algn="ctr"/>
              <a:r>
                <a:rPr lang="en-NZ" b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Health Technology </a:t>
              </a:r>
              <a:r>
                <a:rPr lang="en-NZ" b="1" dirty="0" err="1" smtClean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Incucelerator</a:t>
              </a:r>
              <a:endParaRPr lang="en-NZ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sp>
        <p:nvSpPr>
          <p:cNvPr id="15" name="Content Placeholder 1"/>
          <p:cNvSpPr>
            <a:spLocks noGrp="1"/>
          </p:cNvSpPr>
          <p:nvPr>
            <p:ph sz="half" idx="1"/>
          </p:nvPr>
        </p:nvSpPr>
        <p:spPr>
          <a:xfrm>
            <a:off x="5318760" y="1744109"/>
            <a:ext cx="2539050" cy="570567"/>
          </a:xfrm>
        </p:spPr>
        <p:txBody>
          <a:bodyPr/>
          <a:lstStyle/>
          <a:p>
            <a:pPr marL="0" indent="0" algn="ctr">
              <a:buNone/>
            </a:pPr>
            <a:r>
              <a:rPr lang="en-NZ" b="1" dirty="0" smtClean="0">
                <a:solidFill>
                  <a:srgbClr val="213463"/>
                </a:solidFill>
              </a:rPr>
              <a:t>Technology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2283364"/>
            <a:ext cx="838200" cy="8382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4797187"/>
            <a:ext cx="971550" cy="59546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5" y="3529284"/>
            <a:ext cx="742950" cy="7429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161" y="2185431"/>
            <a:ext cx="1027200" cy="10272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341" y="3434342"/>
            <a:ext cx="720839" cy="83921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780" y="4717730"/>
            <a:ext cx="7874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9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13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968015" y="2708752"/>
            <a:ext cx="3603985" cy="2838513"/>
          </a:xfrm>
        </p:spPr>
        <p:txBody>
          <a:bodyPr/>
          <a:lstStyle/>
          <a:p>
            <a:pPr marL="0" indent="0">
              <a:buNone/>
            </a:pPr>
            <a:r>
              <a:rPr lang="en-NZ" sz="3200" b="1" dirty="0" smtClean="0">
                <a:solidFill>
                  <a:schemeClr val="bg1"/>
                </a:solidFill>
                <a:latin typeface="Nimbus Sans L" panose="02000503000000000000" pitchFamily="50" charset="0"/>
              </a:rPr>
              <a:t>Continue the conversation in Yammer</a:t>
            </a:r>
          </a:p>
          <a:p>
            <a:pPr marL="0" indent="0">
              <a:buNone/>
            </a:pPr>
            <a:endParaRPr lang="en-NZ" sz="3200" b="1" dirty="0">
              <a:solidFill>
                <a:schemeClr val="bg1"/>
              </a:solidFill>
              <a:latin typeface="Nimbus Sans L" panose="02000503000000000000" pitchFamily="50" charset="0"/>
            </a:endParaRPr>
          </a:p>
          <a:p>
            <a:pPr marL="0" indent="0">
              <a:buNone/>
            </a:pPr>
            <a:endParaRPr lang="en-NZ" sz="3200" b="1" dirty="0" smtClean="0">
              <a:solidFill>
                <a:schemeClr val="bg1"/>
              </a:solidFill>
              <a:latin typeface="Nimbus Sans L" panose="02000503000000000000" pitchFamily="50" charset="0"/>
            </a:endParaRPr>
          </a:p>
          <a:p>
            <a:pPr marL="0" indent="0">
              <a:buNone/>
            </a:pPr>
            <a:endParaRPr lang="en-NZ" sz="3200" b="1" dirty="0">
              <a:solidFill>
                <a:schemeClr val="bg1"/>
              </a:solidFill>
              <a:latin typeface="Nimbus Sans L" panose="02000503000000000000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039" y="-218164"/>
            <a:ext cx="1428750" cy="14287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68015" y="5432625"/>
            <a:ext cx="71535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2400" b="1" dirty="0">
                <a:solidFill>
                  <a:schemeClr val="bg1"/>
                </a:solidFill>
                <a:latin typeface="Nimbus Sans L" panose="02000503000000000000" pitchFamily="50" charset="0"/>
              </a:rPr>
              <a:t>www.yammer.com/emerginghealthtechnology/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15" y="1962085"/>
            <a:ext cx="748632" cy="6375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237" y="1524237"/>
            <a:ext cx="3043097" cy="304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4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80309" y="725322"/>
            <a:ext cx="3103505" cy="2118612"/>
            <a:chOff x="680309" y="725322"/>
            <a:chExt cx="3103505" cy="2118612"/>
          </a:xfrm>
        </p:grpSpPr>
        <p:sp>
          <p:nvSpPr>
            <p:cNvPr id="6" name="Rectangle 5"/>
            <p:cNvSpPr/>
            <p:nvPr/>
          </p:nvSpPr>
          <p:spPr>
            <a:xfrm rot="10800000" flipH="1" flipV="1">
              <a:off x="1726086" y="725322"/>
              <a:ext cx="1008000" cy="504000"/>
            </a:xfrm>
            <a:prstGeom prst="rect">
              <a:avLst/>
            </a:prstGeom>
            <a:solidFill>
              <a:srgbClr val="F68B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100" dirty="0" smtClean="0"/>
                <a:t>246,139,31</a:t>
              </a:r>
            </a:p>
            <a:p>
              <a:pPr algn="ctr"/>
              <a:r>
                <a:rPr lang="en-NZ" sz="1100" dirty="0"/>
                <a:t>#F68B1F</a:t>
              </a:r>
            </a:p>
          </p:txBody>
        </p:sp>
        <p:sp>
          <p:nvSpPr>
            <p:cNvPr id="9" name="Rectangle 8"/>
            <p:cNvSpPr/>
            <p:nvPr/>
          </p:nvSpPr>
          <p:spPr>
            <a:xfrm rot="10800000" flipH="1" flipV="1">
              <a:off x="2775813" y="725322"/>
              <a:ext cx="1008000" cy="504000"/>
            </a:xfrm>
            <a:prstGeom prst="rect">
              <a:avLst/>
            </a:prstGeom>
            <a:solidFill>
              <a:srgbClr val="AF1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100" dirty="0" smtClean="0"/>
                <a:t>175,29,53</a:t>
              </a:r>
            </a:p>
            <a:p>
              <a:pPr algn="ctr"/>
              <a:r>
                <a:rPr lang="en-NZ" sz="1100" dirty="0"/>
                <a:t>#AF1D35</a:t>
              </a:r>
            </a:p>
          </p:txBody>
        </p:sp>
        <p:sp>
          <p:nvSpPr>
            <p:cNvPr id="10" name="Rectangle 9"/>
            <p:cNvSpPr/>
            <p:nvPr/>
          </p:nvSpPr>
          <p:spPr>
            <a:xfrm rot="10800000" flipH="1" flipV="1">
              <a:off x="1726087" y="1801730"/>
              <a:ext cx="1008000" cy="504000"/>
            </a:xfrm>
            <a:prstGeom prst="rect">
              <a:avLst/>
            </a:prstGeom>
            <a:solidFill>
              <a:srgbClr val="FDB9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100" dirty="0" smtClean="0"/>
                <a:t>253,185,19</a:t>
              </a:r>
            </a:p>
            <a:p>
              <a:pPr algn="ctr"/>
              <a:r>
                <a:rPr lang="en-NZ" sz="1100" dirty="0" smtClean="0"/>
                <a:t>#FDB913</a:t>
              </a:r>
              <a:endParaRPr lang="en-NZ" sz="1100" dirty="0"/>
            </a:p>
          </p:txBody>
        </p:sp>
        <p:sp>
          <p:nvSpPr>
            <p:cNvPr id="12" name="Rectangle 11"/>
            <p:cNvSpPr/>
            <p:nvPr/>
          </p:nvSpPr>
          <p:spPr>
            <a:xfrm rot="10800000" flipH="1" flipV="1">
              <a:off x="680309" y="1801730"/>
              <a:ext cx="1008000" cy="504000"/>
            </a:xfrm>
            <a:prstGeom prst="rect">
              <a:avLst/>
            </a:prstGeom>
            <a:solidFill>
              <a:srgbClr val="00A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100" dirty="0" smtClean="0"/>
                <a:t>0,165,229</a:t>
              </a:r>
            </a:p>
            <a:p>
              <a:pPr algn="ctr"/>
              <a:r>
                <a:rPr lang="en-NZ" sz="1100" dirty="0"/>
                <a:t>#00A5E5</a:t>
              </a:r>
            </a:p>
          </p:txBody>
        </p:sp>
        <p:sp>
          <p:nvSpPr>
            <p:cNvPr id="16" name="Rectangle 15"/>
            <p:cNvSpPr/>
            <p:nvPr/>
          </p:nvSpPr>
          <p:spPr>
            <a:xfrm rot="10800000" flipH="1" flipV="1">
              <a:off x="2775814" y="1801730"/>
              <a:ext cx="1008000" cy="504000"/>
            </a:xfrm>
            <a:prstGeom prst="rect">
              <a:avLst/>
            </a:prstGeom>
            <a:solidFill>
              <a:srgbClr val="F04E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100" dirty="0" smtClean="0"/>
                <a:t>240,78,48</a:t>
              </a:r>
            </a:p>
            <a:p>
              <a:pPr algn="ctr"/>
              <a:r>
                <a:rPr lang="en-NZ" sz="1100" dirty="0"/>
                <a:t>#F04E30</a:t>
              </a:r>
            </a:p>
          </p:txBody>
        </p:sp>
        <p:sp>
          <p:nvSpPr>
            <p:cNvPr id="18" name="Rectangle 17"/>
            <p:cNvSpPr/>
            <p:nvPr/>
          </p:nvSpPr>
          <p:spPr>
            <a:xfrm rot="10800000" flipH="1" flipV="1">
              <a:off x="680309" y="725322"/>
              <a:ext cx="1008000" cy="504000"/>
            </a:xfrm>
            <a:prstGeom prst="rect">
              <a:avLst/>
            </a:prstGeom>
            <a:solidFill>
              <a:srgbClr val="2134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1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33,55,99</a:t>
              </a:r>
            </a:p>
            <a:p>
              <a:pPr algn="ctr"/>
              <a:r>
                <a:rPr lang="en-NZ" sz="11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#213763</a:t>
              </a:r>
              <a:endParaRPr lang="en-NZ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rot="10800000" flipH="1" flipV="1">
              <a:off x="680309" y="1263526"/>
              <a:ext cx="1008000" cy="504000"/>
            </a:xfrm>
            <a:prstGeom prst="rect">
              <a:avLst/>
            </a:prstGeom>
            <a:solidFill>
              <a:srgbClr val="BCC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100" dirty="0" smtClean="0"/>
                <a:t>96,109,143</a:t>
              </a:r>
            </a:p>
            <a:p>
              <a:pPr algn="ctr"/>
              <a:r>
                <a:rPr lang="en-NZ" sz="1100" dirty="0" smtClean="0"/>
                <a:t>#</a:t>
              </a:r>
              <a:r>
                <a:rPr lang="en-NZ" sz="1100" dirty="0"/>
                <a:t>606d8f</a:t>
              </a:r>
            </a:p>
          </p:txBody>
        </p:sp>
        <p:sp>
          <p:nvSpPr>
            <p:cNvPr id="17" name="Rectangle 16"/>
            <p:cNvSpPr/>
            <p:nvPr/>
          </p:nvSpPr>
          <p:spPr>
            <a:xfrm rot="10800000" flipH="1" flipV="1">
              <a:off x="1726086" y="1263526"/>
              <a:ext cx="1008000" cy="504000"/>
            </a:xfrm>
            <a:prstGeom prst="rect">
              <a:avLst/>
            </a:prstGeom>
            <a:solidFill>
              <a:srgbClr val="FFC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100" dirty="0" smtClean="0"/>
                <a:t>255, 197, 138</a:t>
              </a:r>
            </a:p>
            <a:p>
              <a:pPr algn="ctr"/>
              <a:r>
                <a:rPr lang="en-NZ" sz="1100" dirty="0" smtClean="0"/>
                <a:t>#FFC58A</a:t>
              </a:r>
              <a:endParaRPr lang="en-NZ" sz="1100" dirty="0"/>
            </a:p>
          </p:txBody>
        </p:sp>
        <p:sp>
          <p:nvSpPr>
            <p:cNvPr id="22" name="Rectangle 21"/>
            <p:cNvSpPr/>
            <p:nvPr/>
          </p:nvSpPr>
          <p:spPr>
            <a:xfrm rot="10800000" flipH="1" flipV="1">
              <a:off x="2775814" y="1263526"/>
              <a:ext cx="1008000" cy="504000"/>
            </a:xfrm>
            <a:prstGeom prst="rect">
              <a:avLst/>
            </a:prstGeom>
            <a:solidFill>
              <a:srgbClr val="D58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100" dirty="0" smtClean="0"/>
                <a:t>213,135,148</a:t>
              </a:r>
            </a:p>
            <a:p>
              <a:pPr algn="ctr"/>
              <a:r>
                <a:rPr lang="en-NZ" sz="1100" dirty="0" smtClean="0"/>
                <a:t>#</a:t>
              </a:r>
              <a:r>
                <a:rPr lang="en-NZ" sz="1100" dirty="0"/>
                <a:t>d58794</a:t>
              </a:r>
            </a:p>
          </p:txBody>
        </p:sp>
        <p:sp>
          <p:nvSpPr>
            <p:cNvPr id="23" name="Rectangle 22"/>
            <p:cNvSpPr/>
            <p:nvPr/>
          </p:nvSpPr>
          <p:spPr>
            <a:xfrm rot="10800000" flipH="1" flipV="1">
              <a:off x="680309" y="2339934"/>
              <a:ext cx="1008000" cy="504000"/>
            </a:xfrm>
            <a:prstGeom prst="rect">
              <a:avLst/>
            </a:prstGeom>
            <a:solidFill>
              <a:srgbClr val="98DB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100" dirty="0"/>
                <a:t>152, 219, 245 </a:t>
              </a:r>
              <a:endParaRPr lang="en-NZ" sz="1100" dirty="0" smtClean="0"/>
            </a:p>
            <a:p>
              <a:pPr algn="ctr"/>
              <a:r>
                <a:rPr lang="en-NZ" sz="1100" dirty="0" smtClean="0"/>
                <a:t>#98DBF5</a:t>
              </a:r>
              <a:endParaRPr lang="en-NZ" sz="1100" dirty="0"/>
            </a:p>
          </p:txBody>
        </p:sp>
        <p:sp>
          <p:nvSpPr>
            <p:cNvPr id="24" name="Rectangle 23"/>
            <p:cNvSpPr/>
            <p:nvPr/>
          </p:nvSpPr>
          <p:spPr>
            <a:xfrm rot="10800000" flipH="1" flipV="1">
              <a:off x="1726087" y="2339934"/>
              <a:ext cx="1008000" cy="504000"/>
            </a:xfrm>
            <a:prstGeom prst="rect">
              <a:avLst/>
            </a:prstGeom>
            <a:solidFill>
              <a:srgbClr val="FFE2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100" dirty="0"/>
                <a:t>255, 226, 154</a:t>
              </a:r>
              <a:endParaRPr lang="en-NZ" sz="1100" dirty="0" smtClean="0"/>
            </a:p>
            <a:p>
              <a:pPr algn="ctr"/>
              <a:r>
                <a:rPr lang="en-NZ" sz="1100" dirty="0"/>
                <a:t>#FFE29A</a:t>
              </a:r>
            </a:p>
          </p:txBody>
        </p:sp>
        <p:sp>
          <p:nvSpPr>
            <p:cNvPr id="26" name="Rectangle 25"/>
            <p:cNvSpPr/>
            <p:nvPr/>
          </p:nvSpPr>
          <p:spPr>
            <a:xfrm rot="10800000" flipH="1" flipV="1">
              <a:off x="2775814" y="2339934"/>
              <a:ext cx="1008000" cy="504000"/>
            </a:xfrm>
            <a:prstGeom prst="rect">
              <a:avLst/>
            </a:prstGeom>
            <a:solidFill>
              <a:srgbClr val="FFAA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100" dirty="0"/>
                <a:t>255, 170, 154</a:t>
              </a:r>
              <a:endParaRPr lang="en-NZ" sz="1100" dirty="0" smtClean="0"/>
            </a:p>
            <a:p>
              <a:pPr algn="ctr"/>
              <a:r>
                <a:rPr lang="en-NZ" sz="1100" dirty="0"/>
                <a:t>#FFAA9A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650" y="358421"/>
            <a:ext cx="5010150" cy="281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Various drivers are placing increasing pressure on our health system</a:t>
            </a:r>
            <a:endParaRPr lang="en-NZ" dirty="0"/>
          </a:p>
        </p:txBody>
      </p:sp>
      <p:grpSp>
        <p:nvGrpSpPr>
          <p:cNvPr id="30" name="Group 29"/>
          <p:cNvGrpSpPr/>
          <p:nvPr/>
        </p:nvGrpSpPr>
        <p:grpSpPr>
          <a:xfrm>
            <a:off x="1184987" y="1643129"/>
            <a:ext cx="7081935" cy="4629123"/>
            <a:chOff x="457200" y="1051515"/>
            <a:chExt cx="8437141" cy="5514956"/>
          </a:xfrm>
        </p:grpSpPr>
        <p:sp>
          <p:nvSpPr>
            <p:cNvPr id="4" name="AutoShape 3"/>
            <p:cNvSpPr>
              <a:spLocks noChangeArrowheads="1"/>
            </p:cNvSpPr>
            <p:nvPr/>
          </p:nvSpPr>
          <p:spPr bwMode="gray">
            <a:xfrm>
              <a:off x="3717285" y="1051515"/>
              <a:ext cx="1709690" cy="293338"/>
            </a:xfrm>
            <a:prstGeom prst="rect">
              <a:avLst/>
            </a:prstGeom>
            <a:noFill/>
            <a:ln w="9525">
              <a:noFill/>
              <a:round/>
              <a:headEnd type="triangle" w="med" len="med"/>
              <a:tailEnd type="triangle" w="med" len="med"/>
            </a:ln>
            <a:effectLst/>
          </p:spPr>
          <p:txBody>
            <a:bodyPr wrap="none" lIns="0" tIns="0" rIns="0" bIns="0" anchor="ctr" anchorCtr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AU" sz="1600" dirty="0">
                  <a:solidFill>
                    <a:srgbClr val="333333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Societal changes</a:t>
              </a:r>
            </a:p>
          </p:txBody>
        </p:sp>
        <p:sp>
          <p:nvSpPr>
            <p:cNvPr id="5" name="AutoShape 4"/>
            <p:cNvSpPr>
              <a:spLocks noChangeArrowheads="1"/>
            </p:cNvSpPr>
            <p:nvPr/>
          </p:nvSpPr>
          <p:spPr bwMode="gray">
            <a:xfrm>
              <a:off x="5603951" y="2362302"/>
              <a:ext cx="2273760" cy="456528"/>
            </a:xfrm>
            <a:prstGeom prst="roundRect">
              <a:avLst>
                <a:gd name="adj" fmla="val 315"/>
              </a:avLst>
            </a:prstGeom>
            <a:noFill/>
            <a:ln w="9525">
              <a:noFill/>
              <a:round/>
              <a:headEnd type="triangle" w="med" len="med"/>
              <a:tailEnd type="triangle" w="med" len="med"/>
            </a:ln>
            <a:effectLst/>
          </p:spPr>
          <p:txBody>
            <a:bodyPr wrap="none" lIns="82945" tIns="41473" rIns="82945" bIns="41473" anchor="ctr"/>
            <a:lstStyle/>
            <a:p>
              <a:endParaRPr lang="en-US" sz="1600" noProof="1">
                <a:solidFill>
                  <a:srgbClr val="646464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" name="AutoShape 5"/>
            <p:cNvSpPr>
              <a:spLocks noChangeArrowheads="1"/>
            </p:cNvSpPr>
            <p:nvPr/>
          </p:nvSpPr>
          <p:spPr bwMode="gray">
            <a:xfrm>
              <a:off x="6994756" y="3532907"/>
              <a:ext cx="1899585" cy="1466692"/>
            </a:xfrm>
            <a:prstGeom prst="rect">
              <a:avLst/>
            </a:prstGeom>
            <a:noFill/>
            <a:ln w="9525">
              <a:noFill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anchor="ctr" anchorCtr="0">
              <a:spAutoFit/>
            </a:bodyPr>
            <a:lstStyle/>
            <a:p>
              <a:pPr>
                <a:tabLst>
                  <a:tab pos="656650" algn="l"/>
                  <a:tab pos="1313299" algn="l"/>
                  <a:tab pos="1969949" algn="l"/>
                </a:tabLst>
              </a:pPr>
              <a:r>
                <a:rPr lang="en-US" sz="1600" noProof="1">
                  <a:solidFill>
                    <a:srgbClr val="333333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Increased number of people living with multiple </a:t>
              </a:r>
              <a:r>
                <a:rPr lang="en-US" sz="1600" noProof="1" smtClean="0">
                  <a:solidFill>
                    <a:srgbClr val="333333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long term conditions (LTCs)</a:t>
              </a:r>
              <a:endParaRPr lang="en-US" sz="1600" noProof="1">
                <a:solidFill>
                  <a:srgbClr val="333333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" name="AutoShape 6"/>
            <p:cNvSpPr>
              <a:spLocks noChangeArrowheads="1"/>
            </p:cNvSpPr>
            <p:nvPr/>
          </p:nvSpPr>
          <p:spPr bwMode="gray">
            <a:xfrm>
              <a:off x="5603951" y="5967914"/>
              <a:ext cx="2273760" cy="586677"/>
            </a:xfrm>
            <a:prstGeom prst="rect">
              <a:avLst/>
            </a:prstGeom>
            <a:noFill/>
            <a:ln w="9525">
              <a:noFill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anchor="ctr" anchorCtr="0">
              <a:spAutoFit/>
            </a:bodyPr>
            <a:lstStyle/>
            <a:p>
              <a:pPr>
                <a:tabLst>
                  <a:tab pos="656650" algn="l"/>
                  <a:tab pos="1313299" algn="l"/>
                  <a:tab pos="1969949" algn="l"/>
                </a:tabLst>
              </a:pPr>
              <a:r>
                <a:rPr lang="en-US" sz="1600" noProof="1">
                  <a:solidFill>
                    <a:srgbClr val="333333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Growing and ageing population</a:t>
              </a: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gray">
            <a:xfrm>
              <a:off x="1334668" y="5979794"/>
              <a:ext cx="2231556" cy="586677"/>
            </a:xfrm>
            <a:prstGeom prst="rect">
              <a:avLst/>
            </a:prstGeom>
            <a:noFill/>
            <a:ln w="9525">
              <a:noFill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anchor="ctr" anchorCtr="0">
              <a:spAutoFit/>
            </a:bodyPr>
            <a:lstStyle/>
            <a:p>
              <a:pPr algn="r">
                <a:tabLst>
                  <a:tab pos="656650" algn="l"/>
                  <a:tab pos="1313299" algn="l"/>
                  <a:tab pos="1969949" algn="l"/>
                </a:tabLst>
              </a:pPr>
              <a:r>
                <a:rPr lang="en-US" sz="1600" noProof="1" smtClean="0">
                  <a:solidFill>
                    <a:srgbClr val="333333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System </a:t>
              </a:r>
              <a:r>
                <a:rPr lang="en-US" sz="1600" noProof="1" smtClean="0">
                  <a:solidFill>
                    <a:srgbClr val="333333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funding </a:t>
              </a:r>
              <a:r>
                <a:rPr lang="en-US" sz="1600" noProof="1" smtClean="0">
                  <a:solidFill>
                    <a:srgbClr val="333333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pressure</a:t>
              </a:r>
              <a:endParaRPr lang="en-US" sz="1600" noProof="1">
                <a:solidFill>
                  <a:srgbClr val="333333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" name="AutoShape 8"/>
            <p:cNvSpPr>
              <a:spLocks noChangeArrowheads="1"/>
            </p:cNvSpPr>
            <p:nvPr/>
          </p:nvSpPr>
          <p:spPr bwMode="gray">
            <a:xfrm>
              <a:off x="6485459" y="2048283"/>
              <a:ext cx="1914873" cy="586677"/>
            </a:xfrm>
            <a:prstGeom prst="rect">
              <a:avLst/>
            </a:prstGeom>
            <a:noFill/>
            <a:ln w="9525">
              <a:noFill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anchor="ctr" anchorCtr="0">
              <a:spAutoFit/>
            </a:bodyPr>
            <a:lstStyle/>
            <a:p>
              <a:pPr>
                <a:tabLst>
                  <a:tab pos="656650" algn="l"/>
                  <a:tab pos="1313299" algn="l"/>
                  <a:tab pos="1969949" algn="l"/>
                </a:tabLst>
              </a:pPr>
              <a:r>
                <a:rPr lang="en-US" sz="1600" noProof="1">
                  <a:solidFill>
                    <a:srgbClr val="333333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Improvements in technology</a:t>
              </a:r>
            </a:p>
          </p:txBody>
        </p:sp>
        <p:sp>
          <p:nvSpPr>
            <p:cNvPr id="10" name="AutoShape 9"/>
            <p:cNvSpPr>
              <a:spLocks noChangeArrowheads="1"/>
            </p:cNvSpPr>
            <p:nvPr/>
          </p:nvSpPr>
          <p:spPr bwMode="gray">
            <a:xfrm>
              <a:off x="457200" y="3933674"/>
              <a:ext cx="1643231" cy="880015"/>
            </a:xfrm>
            <a:prstGeom prst="rect">
              <a:avLst/>
            </a:prstGeom>
            <a:noFill/>
            <a:ln w="9525">
              <a:noFill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anchor="ctr" anchorCtr="0">
              <a:spAutoFit/>
            </a:bodyPr>
            <a:lstStyle/>
            <a:p>
              <a:pPr algn="r">
                <a:tabLst>
                  <a:tab pos="656650" algn="l"/>
                  <a:tab pos="1313299" algn="l"/>
                  <a:tab pos="1969949" algn="l"/>
                </a:tabLst>
              </a:pPr>
              <a:r>
                <a:rPr lang="en-US" sz="1600" noProof="1">
                  <a:solidFill>
                    <a:srgbClr val="333333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Increasing specialisation in the system</a:t>
              </a:r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gray">
            <a:xfrm>
              <a:off x="513050" y="2048283"/>
              <a:ext cx="1959260" cy="586677"/>
            </a:xfrm>
            <a:prstGeom prst="rect">
              <a:avLst/>
            </a:prstGeom>
            <a:noFill/>
            <a:ln w="9525">
              <a:noFill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anchor="ctr" anchorCtr="0">
              <a:spAutoFit/>
            </a:bodyPr>
            <a:lstStyle/>
            <a:p>
              <a:pPr algn="r">
                <a:tabLst>
                  <a:tab pos="656650" algn="l"/>
                  <a:tab pos="1313299" algn="l"/>
                  <a:tab pos="1969949" algn="l"/>
                </a:tabLst>
              </a:pPr>
              <a:r>
                <a:rPr lang="en-US" sz="1600" noProof="1">
                  <a:solidFill>
                    <a:srgbClr val="333333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Rising consumer expectations </a:t>
              </a:r>
            </a:p>
          </p:txBody>
        </p:sp>
        <p:sp>
          <p:nvSpPr>
            <p:cNvPr id="12" name="Halbbogen 41"/>
            <p:cNvSpPr/>
            <p:nvPr/>
          </p:nvSpPr>
          <p:spPr bwMode="gray">
            <a:xfrm rot="5400000">
              <a:off x="2263545" y="1553573"/>
              <a:ext cx="4454441" cy="4454441"/>
            </a:xfrm>
            <a:prstGeom prst="blockArc">
              <a:avLst>
                <a:gd name="adj1" fmla="val 10800000"/>
                <a:gd name="adj2" fmla="val 9313339"/>
                <a:gd name="adj3" fmla="val 3033"/>
              </a:avLst>
            </a:prstGeom>
            <a:solidFill>
              <a:srgbClr val="213463"/>
            </a:solidFill>
            <a:ln w="12700">
              <a:solidFill>
                <a:srgbClr val="213463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sz="1600" noProof="1">
                <a:solidFill>
                  <a:srgbClr val="646464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" name="Gleichschenkliges Dreieck 42"/>
            <p:cNvSpPr/>
            <p:nvPr/>
          </p:nvSpPr>
          <p:spPr bwMode="gray">
            <a:xfrm rot="3600000">
              <a:off x="3339966" y="1541190"/>
              <a:ext cx="563747" cy="485988"/>
            </a:xfrm>
            <a:prstGeom prst="triangle">
              <a:avLst/>
            </a:prstGeom>
            <a:solidFill>
              <a:srgbClr val="213463"/>
            </a:soli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sz="1600" noProof="1">
                <a:solidFill>
                  <a:srgbClr val="646464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" name="Oval 2"/>
            <p:cNvSpPr>
              <a:spLocks/>
            </p:cNvSpPr>
            <p:nvPr/>
          </p:nvSpPr>
          <p:spPr bwMode="gray">
            <a:xfrm>
              <a:off x="2988455" y="2261591"/>
              <a:ext cx="3031717" cy="3032035"/>
            </a:xfrm>
            <a:prstGeom prst="ellipse">
              <a:avLst/>
            </a:prstGeom>
            <a:solidFill>
              <a:srgbClr val="FFC58A"/>
            </a:solidFill>
            <a:ln w="9525">
              <a:noFill/>
              <a:round/>
              <a:headEnd type="triangle" w="med" len="med"/>
              <a:tailEnd type="triangle" w="med" len="med"/>
            </a:ln>
            <a:effectLst/>
          </p:spPr>
          <p:txBody>
            <a:bodyPr lIns="0" tIns="731520" rIns="0" bIns="0" anchor="ctr" anchorCtr="1"/>
            <a:lstStyle/>
            <a:p>
              <a:pPr algn="ctr">
                <a:tabLst>
                  <a:tab pos="656650" algn="l"/>
                  <a:tab pos="1313299" algn="l"/>
                </a:tabLst>
              </a:pPr>
              <a:r>
                <a:rPr lang="en-US" b="1" noProof="1">
                  <a:solidFill>
                    <a:srgbClr val="213463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Increasing demands on the system </a:t>
              </a:r>
            </a:p>
          </p:txBody>
        </p:sp>
        <p:sp>
          <p:nvSpPr>
            <p:cNvPr id="15" name="Pfeil nach oben 72"/>
            <p:cNvSpPr/>
            <p:nvPr/>
          </p:nvSpPr>
          <p:spPr bwMode="gray">
            <a:xfrm rot="1523691">
              <a:off x="3695637" y="4757024"/>
              <a:ext cx="197675" cy="1050231"/>
            </a:xfrm>
            <a:prstGeom prst="upArrow">
              <a:avLst/>
            </a:prstGeom>
            <a:solidFill>
              <a:srgbClr val="213463"/>
            </a:solidFill>
            <a:ln w="12700">
              <a:solidFill>
                <a:srgbClr val="213463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defTabSz="801688" eaLnBrk="0" hangingPunct="0">
                <a:buClr>
                  <a:srgbClr val="969696"/>
                </a:buClr>
                <a:defRPr/>
              </a:pPr>
              <a:endParaRPr lang="en-US" sz="1600" b="1" noProof="1">
                <a:solidFill>
                  <a:srgbClr val="64646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charset="0"/>
              </a:endParaRPr>
            </a:p>
          </p:txBody>
        </p:sp>
        <p:sp>
          <p:nvSpPr>
            <p:cNvPr id="16" name="Pfeil nach oben 73"/>
            <p:cNvSpPr/>
            <p:nvPr/>
          </p:nvSpPr>
          <p:spPr bwMode="gray">
            <a:xfrm rot="16979128">
              <a:off x="5974598" y="3634261"/>
              <a:ext cx="197675" cy="1050231"/>
            </a:xfrm>
            <a:prstGeom prst="upArrow">
              <a:avLst/>
            </a:prstGeom>
            <a:solidFill>
              <a:srgbClr val="213463"/>
            </a:solidFill>
            <a:ln w="12700">
              <a:solidFill>
                <a:srgbClr val="213463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defTabSz="801688" eaLnBrk="0" hangingPunct="0">
                <a:buClr>
                  <a:srgbClr val="969696"/>
                </a:buClr>
                <a:defRPr/>
              </a:pPr>
              <a:endParaRPr lang="en-US" sz="1600" b="1" noProof="1">
                <a:solidFill>
                  <a:srgbClr val="64646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charset="0"/>
              </a:endParaRPr>
            </a:p>
          </p:txBody>
        </p:sp>
        <p:sp>
          <p:nvSpPr>
            <p:cNvPr id="17" name="Pfeil nach oben 74"/>
            <p:cNvSpPr/>
            <p:nvPr/>
          </p:nvSpPr>
          <p:spPr bwMode="gray">
            <a:xfrm rot="13852717">
              <a:off x="5663351" y="2232213"/>
              <a:ext cx="197675" cy="1050231"/>
            </a:xfrm>
            <a:prstGeom prst="upArrow">
              <a:avLst/>
            </a:prstGeom>
            <a:solidFill>
              <a:srgbClr val="213463"/>
            </a:solidFill>
            <a:ln w="12700">
              <a:solidFill>
                <a:srgbClr val="213463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defTabSz="801688" eaLnBrk="0" hangingPunct="0">
                <a:buClr>
                  <a:srgbClr val="969696"/>
                </a:buClr>
                <a:defRPr/>
              </a:pPr>
              <a:endParaRPr lang="en-US" sz="1600" b="1" noProof="1">
                <a:solidFill>
                  <a:srgbClr val="64646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charset="0"/>
              </a:endParaRPr>
            </a:p>
          </p:txBody>
        </p:sp>
        <p:sp>
          <p:nvSpPr>
            <p:cNvPr id="18" name="Pfeil nach oben 75"/>
            <p:cNvSpPr/>
            <p:nvPr/>
          </p:nvSpPr>
          <p:spPr bwMode="gray">
            <a:xfrm rot="7745283">
              <a:off x="3148547" y="2224314"/>
              <a:ext cx="197675" cy="1050231"/>
            </a:xfrm>
            <a:prstGeom prst="upArrow">
              <a:avLst/>
            </a:prstGeom>
            <a:solidFill>
              <a:srgbClr val="213463"/>
            </a:solidFill>
            <a:ln w="12700">
              <a:solidFill>
                <a:srgbClr val="213463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defTabSz="801688" eaLnBrk="0" hangingPunct="0">
                <a:buClr>
                  <a:srgbClr val="969696"/>
                </a:buClr>
                <a:defRPr/>
              </a:pPr>
              <a:endParaRPr lang="en-US" sz="1600" b="1" noProof="1">
                <a:solidFill>
                  <a:srgbClr val="64646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charset="0"/>
              </a:endParaRPr>
            </a:p>
          </p:txBody>
        </p:sp>
        <p:sp>
          <p:nvSpPr>
            <p:cNvPr id="19" name="Pfeil nach oben 76"/>
            <p:cNvSpPr/>
            <p:nvPr/>
          </p:nvSpPr>
          <p:spPr bwMode="gray">
            <a:xfrm rot="4579844">
              <a:off x="2840099" y="3627345"/>
              <a:ext cx="197675" cy="1050231"/>
            </a:xfrm>
            <a:prstGeom prst="upArrow">
              <a:avLst/>
            </a:prstGeom>
            <a:solidFill>
              <a:srgbClr val="213463"/>
            </a:solidFill>
            <a:ln w="12700">
              <a:solidFill>
                <a:srgbClr val="213463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defTabSz="801688" eaLnBrk="0" hangingPunct="0">
                <a:buClr>
                  <a:srgbClr val="969696"/>
                </a:buClr>
                <a:defRPr/>
              </a:pPr>
              <a:endParaRPr lang="en-US" sz="1600" b="1" noProof="1">
                <a:solidFill>
                  <a:srgbClr val="64646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charset="0"/>
              </a:endParaRPr>
            </a:p>
          </p:txBody>
        </p:sp>
        <p:sp>
          <p:nvSpPr>
            <p:cNvPr id="20" name="Pfeil nach oben 77"/>
            <p:cNvSpPr/>
            <p:nvPr/>
          </p:nvSpPr>
          <p:spPr bwMode="gray">
            <a:xfrm rot="20086029">
              <a:off x="5106265" y="4751303"/>
              <a:ext cx="197675" cy="1050231"/>
            </a:xfrm>
            <a:prstGeom prst="upArrow">
              <a:avLst/>
            </a:prstGeom>
            <a:solidFill>
              <a:srgbClr val="213463"/>
            </a:solidFill>
            <a:ln w="12700">
              <a:solidFill>
                <a:srgbClr val="213463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defTabSz="801688" eaLnBrk="0" hangingPunct="0">
                <a:buClr>
                  <a:srgbClr val="969696"/>
                </a:buClr>
                <a:defRPr/>
              </a:pPr>
              <a:endParaRPr lang="en-US" sz="1600" b="1" noProof="1">
                <a:solidFill>
                  <a:srgbClr val="64646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charset="0"/>
              </a:endParaRPr>
            </a:p>
          </p:txBody>
        </p:sp>
        <p:sp>
          <p:nvSpPr>
            <p:cNvPr id="21" name="Pfeil nach oben 78"/>
            <p:cNvSpPr/>
            <p:nvPr/>
          </p:nvSpPr>
          <p:spPr bwMode="gray">
            <a:xfrm rot="10800000">
              <a:off x="4400294" y="1623889"/>
              <a:ext cx="197675" cy="1050231"/>
            </a:xfrm>
            <a:prstGeom prst="upArrow">
              <a:avLst/>
            </a:prstGeom>
            <a:solidFill>
              <a:srgbClr val="213463"/>
            </a:solidFill>
            <a:ln w="12700">
              <a:solidFill>
                <a:srgbClr val="213463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defTabSz="801688" eaLnBrk="0" hangingPunct="0">
                <a:buClr>
                  <a:srgbClr val="969696"/>
                </a:buClr>
                <a:defRPr/>
              </a:pPr>
              <a:endParaRPr lang="en-US" sz="1600" b="1" noProof="1">
                <a:solidFill>
                  <a:srgbClr val="64646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charset="0"/>
              </a:endParaRPr>
            </a:p>
          </p:txBody>
        </p:sp>
        <p:sp>
          <p:nvSpPr>
            <p:cNvPr id="22" name="Ellipse 13"/>
            <p:cNvSpPr/>
            <p:nvPr/>
          </p:nvSpPr>
          <p:spPr bwMode="gray">
            <a:xfrm>
              <a:off x="4269979" y="1377537"/>
              <a:ext cx="458310" cy="458310"/>
            </a:xfrm>
            <a:prstGeom prst="ellipse">
              <a:avLst/>
            </a:prstGeom>
            <a:solidFill>
              <a:srgbClr val="F68B1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r>
                <a:rPr lang="en-US" sz="2000" b="1" noProof="1">
                  <a:solidFill>
                    <a:srgbClr val="FFFFF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1</a:t>
              </a:r>
            </a:p>
          </p:txBody>
        </p:sp>
        <p:sp>
          <p:nvSpPr>
            <p:cNvPr id="23" name="Ellipse 14"/>
            <p:cNvSpPr/>
            <p:nvPr/>
          </p:nvSpPr>
          <p:spPr bwMode="gray">
            <a:xfrm>
              <a:off x="5927934" y="2185925"/>
              <a:ext cx="458310" cy="458310"/>
            </a:xfrm>
            <a:prstGeom prst="ellipse">
              <a:avLst/>
            </a:prstGeom>
            <a:solidFill>
              <a:srgbClr val="F68B1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r>
                <a:rPr lang="en-US" sz="2000" b="1" noProof="1">
                  <a:solidFill>
                    <a:srgbClr val="FFFFF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2</a:t>
              </a:r>
            </a:p>
          </p:txBody>
        </p:sp>
        <p:sp>
          <p:nvSpPr>
            <p:cNvPr id="24" name="Ellipse 15"/>
            <p:cNvSpPr/>
            <p:nvPr/>
          </p:nvSpPr>
          <p:spPr bwMode="gray">
            <a:xfrm>
              <a:off x="6346400" y="4037096"/>
              <a:ext cx="458310" cy="458310"/>
            </a:xfrm>
            <a:prstGeom prst="ellipse">
              <a:avLst/>
            </a:prstGeom>
            <a:solidFill>
              <a:srgbClr val="F68B1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r>
                <a:rPr lang="en-US" sz="2000" b="1" noProof="1">
                  <a:solidFill>
                    <a:srgbClr val="FFFFF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3</a:t>
              </a:r>
            </a:p>
          </p:txBody>
        </p:sp>
        <p:sp>
          <p:nvSpPr>
            <p:cNvPr id="25" name="Ellipse 16"/>
            <p:cNvSpPr/>
            <p:nvPr/>
          </p:nvSpPr>
          <p:spPr bwMode="gray">
            <a:xfrm>
              <a:off x="5199590" y="5531940"/>
              <a:ext cx="458310" cy="458310"/>
            </a:xfrm>
            <a:prstGeom prst="ellipse">
              <a:avLst/>
            </a:prstGeom>
            <a:solidFill>
              <a:srgbClr val="F68B1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r>
                <a:rPr lang="en-US" sz="2000" b="1" noProof="1">
                  <a:solidFill>
                    <a:srgbClr val="FFFFF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4</a:t>
              </a:r>
            </a:p>
          </p:txBody>
        </p:sp>
        <p:sp>
          <p:nvSpPr>
            <p:cNvPr id="26" name="Ellipse 18"/>
            <p:cNvSpPr/>
            <p:nvPr/>
          </p:nvSpPr>
          <p:spPr bwMode="gray">
            <a:xfrm>
              <a:off x="3339096" y="5531940"/>
              <a:ext cx="458310" cy="458310"/>
            </a:xfrm>
            <a:prstGeom prst="ellipse">
              <a:avLst/>
            </a:prstGeom>
            <a:solidFill>
              <a:srgbClr val="F68B1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r>
                <a:rPr lang="en-US" sz="2000" b="1" noProof="1">
                  <a:solidFill>
                    <a:srgbClr val="FFFFF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5</a:t>
              </a:r>
            </a:p>
          </p:txBody>
        </p:sp>
        <p:sp>
          <p:nvSpPr>
            <p:cNvPr id="27" name="Ellipse 19"/>
            <p:cNvSpPr/>
            <p:nvPr/>
          </p:nvSpPr>
          <p:spPr bwMode="gray">
            <a:xfrm>
              <a:off x="2185316" y="4044326"/>
              <a:ext cx="458310" cy="458310"/>
            </a:xfrm>
            <a:prstGeom prst="ellipse">
              <a:avLst/>
            </a:prstGeom>
            <a:solidFill>
              <a:srgbClr val="F68B1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r>
                <a:rPr lang="en-US" sz="2000" b="1" noProof="1">
                  <a:solidFill>
                    <a:srgbClr val="FFFFF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6</a:t>
              </a:r>
            </a:p>
          </p:txBody>
        </p:sp>
        <p:sp>
          <p:nvSpPr>
            <p:cNvPr id="28" name="Ellipse 20"/>
            <p:cNvSpPr/>
            <p:nvPr/>
          </p:nvSpPr>
          <p:spPr bwMode="gray">
            <a:xfrm>
              <a:off x="2602630" y="2185783"/>
              <a:ext cx="458310" cy="458310"/>
            </a:xfrm>
            <a:prstGeom prst="ellipse">
              <a:avLst/>
            </a:prstGeom>
            <a:solidFill>
              <a:srgbClr val="F68B1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r>
                <a:rPr lang="en-US" sz="2000" b="1" noProof="1">
                  <a:solidFill>
                    <a:srgbClr val="FFFFF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7</a:t>
              </a:r>
            </a:p>
          </p:txBody>
        </p:sp>
        <p:sp>
          <p:nvSpPr>
            <p:cNvPr id="29" name="Freeform 5"/>
            <p:cNvSpPr>
              <a:spLocks noEditPoints="1"/>
            </p:cNvSpPr>
            <p:nvPr/>
          </p:nvSpPr>
          <p:spPr bwMode="auto">
            <a:xfrm>
              <a:off x="3790608" y="2792377"/>
              <a:ext cx="1303176" cy="838240"/>
            </a:xfrm>
            <a:custGeom>
              <a:avLst/>
              <a:gdLst>
                <a:gd name="T0" fmla="*/ 280 w 480"/>
                <a:gd name="T1" fmla="*/ 26 h 309"/>
                <a:gd name="T2" fmla="*/ 302 w 480"/>
                <a:gd name="T3" fmla="*/ 43 h 309"/>
                <a:gd name="T4" fmla="*/ 275 w 480"/>
                <a:gd name="T5" fmla="*/ 58 h 309"/>
                <a:gd name="T6" fmla="*/ 262 w 480"/>
                <a:gd name="T7" fmla="*/ 178 h 309"/>
                <a:gd name="T8" fmla="*/ 296 w 480"/>
                <a:gd name="T9" fmla="*/ 66 h 309"/>
                <a:gd name="T10" fmla="*/ 311 w 480"/>
                <a:gd name="T11" fmla="*/ 147 h 309"/>
                <a:gd name="T12" fmla="*/ 356 w 480"/>
                <a:gd name="T13" fmla="*/ 94 h 309"/>
                <a:gd name="T14" fmla="*/ 364 w 480"/>
                <a:gd name="T15" fmla="*/ 186 h 309"/>
                <a:gd name="T16" fmla="*/ 274 w 480"/>
                <a:gd name="T17" fmla="*/ 161 h 309"/>
                <a:gd name="T18" fmla="*/ 276 w 480"/>
                <a:gd name="T19" fmla="*/ 309 h 309"/>
                <a:gd name="T20" fmla="*/ 306 w 480"/>
                <a:gd name="T21" fmla="*/ 309 h 309"/>
                <a:gd name="T22" fmla="*/ 332 w 480"/>
                <a:gd name="T23" fmla="*/ 105 h 309"/>
                <a:gd name="T24" fmla="*/ 21 w 480"/>
                <a:gd name="T25" fmla="*/ 137 h 309"/>
                <a:gd name="T26" fmla="*/ 36 w 480"/>
                <a:gd name="T27" fmla="*/ 267 h 309"/>
                <a:gd name="T28" fmla="*/ 56 w 480"/>
                <a:gd name="T29" fmla="*/ 267 h 309"/>
                <a:gd name="T30" fmla="*/ 57 w 480"/>
                <a:gd name="T31" fmla="*/ 173 h 309"/>
                <a:gd name="T32" fmla="*/ 0 w 480"/>
                <a:gd name="T33" fmla="*/ 189 h 309"/>
                <a:gd name="T34" fmla="*/ 5 w 480"/>
                <a:gd name="T35" fmla="*/ 130 h 309"/>
                <a:gd name="T36" fmla="*/ 34 w 480"/>
                <a:gd name="T37" fmla="*/ 164 h 309"/>
                <a:gd name="T38" fmla="*/ 43 w 480"/>
                <a:gd name="T39" fmla="*/ 113 h 309"/>
                <a:gd name="T40" fmla="*/ 65 w 480"/>
                <a:gd name="T41" fmla="*/ 184 h 309"/>
                <a:gd name="T42" fmla="*/ 56 w 480"/>
                <a:gd name="T43" fmla="*/ 108 h 309"/>
                <a:gd name="T44" fmla="*/ 24 w 480"/>
                <a:gd name="T45" fmla="*/ 87 h 309"/>
                <a:gd name="T46" fmla="*/ 39 w 480"/>
                <a:gd name="T47" fmla="*/ 98 h 309"/>
                <a:gd name="T48" fmla="*/ 456 w 480"/>
                <a:gd name="T49" fmla="*/ 55 h 309"/>
                <a:gd name="T50" fmla="*/ 439 w 480"/>
                <a:gd name="T51" fmla="*/ 42 h 309"/>
                <a:gd name="T52" fmla="*/ 439 w 480"/>
                <a:gd name="T53" fmla="*/ 42 h 309"/>
                <a:gd name="T54" fmla="*/ 411 w 480"/>
                <a:gd name="T55" fmla="*/ 92 h 309"/>
                <a:gd name="T56" fmla="*/ 471 w 480"/>
                <a:gd name="T57" fmla="*/ 102 h 309"/>
                <a:gd name="T58" fmla="*/ 477 w 480"/>
                <a:gd name="T59" fmla="*/ 167 h 309"/>
                <a:gd name="T60" fmla="*/ 401 w 480"/>
                <a:gd name="T61" fmla="*/ 101 h 309"/>
                <a:gd name="T62" fmla="*/ 462 w 480"/>
                <a:gd name="T63" fmla="*/ 151 h 309"/>
                <a:gd name="T64" fmla="*/ 423 w 480"/>
                <a:gd name="T65" fmla="*/ 144 h 309"/>
                <a:gd name="T66" fmla="*/ 398 w 480"/>
                <a:gd name="T67" fmla="*/ 224 h 309"/>
                <a:gd name="T68" fmla="*/ 436 w 480"/>
                <a:gd name="T69" fmla="*/ 224 h 309"/>
                <a:gd name="T70" fmla="*/ 461 w 480"/>
                <a:gd name="T71" fmla="*/ 224 h 309"/>
                <a:gd name="T72" fmla="*/ 179 w 480"/>
                <a:gd name="T73" fmla="*/ 111 h 309"/>
                <a:gd name="T74" fmla="*/ 140 w 480"/>
                <a:gd name="T75" fmla="*/ 111 h 309"/>
                <a:gd name="T76" fmla="*/ 146 w 480"/>
                <a:gd name="T77" fmla="*/ 281 h 309"/>
                <a:gd name="T78" fmla="*/ 167 w 480"/>
                <a:gd name="T79" fmla="*/ 281 h 309"/>
                <a:gd name="T80" fmla="*/ 186 w 480"/>
                <a:gd name="T81" fmla="*/ 151 h 309"/>
                <a:gd name="T82" fmla="*/ 131 w 480"/>
                <a:gd name="T83" fmla="*/ 101 h 309"/>
                <a:gd name="T84" fmla="*/ 191 w 480"/>
                <a:gd name="T85" fmla="*/ 92 h 309"/>
                <a:gd name="T86" fmla="*/ 194 w 480"/>
                <a:gd name="T87" fmla="*/ 167 h 309"/>
                <a:gd name="T88" fmla="*/ 149 w 480"/>
                <a:gd name="T89" fmla="*/ 81 h 309"/>
                <a:gd name="T90" fmla="*/ 134 w 480"/>
                <a:gd name="T91" fmla="*/ 161 h 309"/>
                <a:gd name="T92" fmla="*/ 145 w 480"/>
                <a:gd name="T93" fmla="*/ 55 h 309"/>
                <a:gd name="T94" fmla="*/ 163 w 480"/>
                <a:gd name="T95" fmla="*/ 69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80" h="309">
                  <a:moveTo>
                    <a:pt x="302" y="53"/>
                  </a:moveTo>
                  <a:cubicBezTo>
                    <a:pt x="314" y="53"/>
                    <a:pt x="324" y="41"/>
                    <a:pt x="324" y="26"/>
                  </a:cubicBezTo>
                  <a:cubicBezTo>
                    <a:pt x="324" y="12"/>
                    <a:pt x="314" y="0"/>
                    <a:pt x="302" y="0"/>
                  </a:cubicBezTo>
                  <a:cubicBezTo>
                    <a:pt x="290" y="0"/>
                    <a:pt x="280" y="12"/>
                    <a:pt x="280" y="26"/>
                  </a:cubicBezTo>
                  <a:cubicBezTo>
                    <a:pt x="280" y="41"/>
                    <a:pt x="290" y="53"/>
                    <a:pt x="302" y="53"/>
                  </a:cubicBezTo>
                  <a:close/>
                  <a:moveTo>
                    <a:pt x="302" y="9"/>
                  </a:moveTo>
                  <a:cubicBezTo>
                    <a:pt x="310" y="9"/>
                    <a:pt x="316" y="17"/>
                    <a:pt x="316" y="26"/>
                  </a:cubicBezTo>
                  <a:cubicBezTo>
                    <a:pt x="316" y="36"/>
                    <a:pt x="310" y="43"/>
                    <a:pt x="302" y="43"/>
                  </a:cubicBezTo>
                  <a:cubicBezTo>
                    <a:pt x="294" y="43"/>
                    <a:pt x="288" y="36"/>
                    <a:pt x="288" y="26"/>
                  </a:cubicBezTo>
                  <a:cubicBezTo>
                    <a:pt x="288" y="17"/>
                    <a:pt x="294" y="9"/>
                    <a:pt x="302" y="9"/>
                  </a:cubicBezTo>
                  <a:close/>
                  <a:moveTo>
                    <a:pt x="329" y="58"/>
                  </a:moveTo>
                  <a:cubicBezTo>
                    <a:pt x="275" y="58"/>
                    <a:pt x="275" y="58"/>
                    <a:pt x="275" y="58"/>
                  </a:cubicBezTo>
                  <a:cubicBezTo>
                    <a:pt x="256" y="58"/>
                    <a:pt x="241" y="74"/>
                    <a:pt x="241" y="93"/>
                  </a:cubicBezTo>
                  <a:cubicBezTo>
                    <a:pt x="241" y="186"/>
                    <a:pt x="241" y="186"/>
                    <a:pt x="241" y="186"/>
                  </a:cubicBezTo>
                  <a:cubicBezTo>
                    <a:pt x="262" y="186"/>
                    <a:pt x="262" y="186"/>
                    <a:pt x="262" y="186"/>
                  </a:cubicBezTo>
                  <a:cubicBezTo>
                    <a:pt x="262" y="178"/>
                    <a:pt x="262" y="178"/>
                    <a:pt x="262" y="178"/>
                  </a:cubicBezTo>
                  <a:cubicBezTo>
                    <a:pt x="249" y="178"/>
                    <a:pt x="249" y="178"/>
                    <a:pt x="249" y="178"/>
                  </a:cubicBezTo>
                  <a:cubicBezTo>
                    <a:pt x="249" y="93"/>
                    <a:pt x="249" y="93"/>
                    <a:pt x="249" y="93"/>
                  </a:cubicBezTo>
                  <a:cubicBezTo>
                    <a:pt x="249" y="78"/>
                    <a:pt x="261" y="66"/>
                    <a:pt x="275" y="66"/>
                  </a:cubicBezTo>
                  <a:cubicBezTo>
                    <a:pt x="296" y="66"/>
                    <a:pt x="296" y="66"/>
                    <a:pt x="296" y="66"/>
                  </a:cubicBezTo>
                  <a:cubicBezTo>
                    <a:pt x="296" y="68"/>
                    <a:pt x="297" y="70"/>
                    <a:pt x="299" y="71"/>
                  </a:cubicBezTo>
                  <a:cubicBezTo>
                    <a:pt x="294" y="147"/>
                    <a:pt x="294" y="147"/>
                    <a:pt x="294" y="147"/>
                  </a:cubicBezTo>
                  <a:cubicBezTo>
                    <a:pt x="302" y="156"/>
                    <a:pt x="302" y="156"/>
                    <a:pt x="302" y="156"/>
                  </a:cubicBezTo>
                  <a:cubicBezTo>
                    <a:pt x="311" y="147"/>
                    <a:pt x="311" y="147"/>
                    <a:pt x="311" y="147"/>
                  </a:cubicBezTo>
                  <a:cubicBezTo>
                    <a:pt x="306" y="71"/>
                    <a:pt x="306" y="71"/>
                    <a:pt x="306" y="71"/>
                  </a:cubicBezTo>
                  <a:cubicBezTo>
                    <a:pt x="307" y="70"/>
                    <a:pt x="308" y="68"/>
                    <a:pt x="309" y="66"/>
                  </a:cubicBezTo>
                  <a:cubicBezTo>
                    <a:pt x="329" y="66"/>
                    <a:pt x="329" y="66"/>
                    <a:pt x="329" y="66"/>
                  </a:cubicBezTo>
                  <a:cubicBezTo>
                    <a:pt x="345" y="66"/>
                    <a:pt x="356" y="80"/>
                    <a:pt x="356" y="94"/>
                  </a:cubicBezTo>
                  <a:cubicBezTo>
                    <a:pt x="356" y="178"/>
                    <a:pt x="356" y="178"/>
                    <a:pt x="356" y="178"/>
                  </a:cubicBezTo>
                  <a:cubicBezTo>
                    <a:pt x="343" y="178"/>
                    <a:pt x="343" y="178"/>
                    <a:pt x="343" y="178"/>
                  </a:cubicBezTo>
                  <a:cubicBezTo>
                    <a:pt x="343" y="186"/>
                    <a:pt x="343" y="186"/>
                    <a:pt x="343" y="186"/>
                  </a:cubicBezTo>
                  <a:cubicBezTo>
                    <a:pt x="364" y="186"/>
                    <a:pt x="364" y="186"/>
                    <a:pt x="364" y="186"/>
                  </a:cubicBezTo>
                  <a:cubicBezTo>
                    <a:pt x="364" y="94"/>
                    <a:pt x="364" y="94"/>
                    <a:pt x="364" y="94"/>
                  </a:cubicBezTo>
                  <a:cubicBezTo>
                    <a:pt x="364" y="76"/>
                    <a:pt x="350" y="58"/>
                    <a:pt x="329" y="58"/>
                  </a:cubicBezTo>
                  <a:close/>
                  <a:moveTo>
                    <a:pt x="332" y="161"/>
                  </a:moveTo>
                  <a:cubicBezTo>
                    <a:pt x="274" y="161"/>
                    <a:pt x="274" y="161"/>
                    <a:pt x="274" y="161"/>
                  </a:cubicBezTo>
                  <a:cubicBezTo>
                    <a:pt x="274" y="105"/>
                    <a:pt x="274" y="105"/>
                    <a:pt x="274" y="105"/>
                  </a:cubicBezTo>
                  <a:cubicBezTo>
                    <a:pt x="266" y="105"/>
                    <a:pt x="266" y="105"/>
                    <a:pt x="266" y="105"/>
                  </a:cubicBezTo>
                  <a:cubicBezTo>
                    <a:pt x="266" y="161"/>
                    <a:pt x="266" y="161"/>
                    <a:pt x="266" y="161"/>
                  </a:cubicBezTo>
                  <a:cubicBezTo>
                    <a:pt x="276" y="309"/>
                    <a:pt x="276" y="309"/>
                    <a:pt x="276" y="309"/>
                  </a:cubicBezTo>
                  <a:cubicBezTo>
                    <a:pt x="298" y="309"/>
                    <a:pt x="298" y="309"/>
                    <a:pt x="298" y="309"/>
                  </a:cubicBezTo>
                  <a:cubicBezTo>
                    <a:pt x="298" y="191"/>
                    <a:pt x="298" y="191"/>
                    <a:pt x="298" y="191"/>
                  </a:cubicBezTo>
                  <a:cubicBezTo>
                    <a:pt x="306" y="191"/>
                    <a:pt x="306" y="191"/>
                    <a:pt x="306" y="191"/>
                  </a:cubicBezTo>
                  <a:cubicBezTo>
                    <a:pt x="306" y="309"/>
                    <a:pt x="306" y="309"/>
                    <a:pt x="306" y="309"/>
                  </a:cubicBezTo>
                  <a:cubicBezTo>
                    <a:pt x="329" y="309"/>
                    <a:pt x="329" y="309"/>
                    <a:pt x="329" y="309"/>
                  </a:cubicBezTo>
                  <a:cubicBezTo>
                    <a:pt x="340" y="161"/>
                    <a:pt x="340" y="161"/>
                    <a:pt x="340" y="161"/>
                  </a:cubicBezTo>
                  <a:cubicBezTo>
                    <a:pt x="340" y="105"/>
                    <a:pt x="340" y="105"/>
                    <a:pt x="340" y="105"/>
                  </a:cubicBezTo>
                  <a:cubicBezTo>
                    <a:pt x="332" y="105"/>
                    <a:pt x="332" y="105"/>
                    <a:pt x="332" y="105"/>
                  </a:cubicBezTo>
                  <a:lnTo>
                    <a:pt x="332" y="161"/>
                  </a:lnTo>
                  <a:close/>
                  <a:moveTo>
                    <a:pt x="57" y="173"/>
                  </a:moveTo>
                  <a:cubicBezTo>
                    <a:pt x="21" y="173"/>
                    <a:pt x="21" y="173"/>
                    <a:pt x="21" y="173"/>
                  </a:cubicBezTo>
                  <a:cubicBezTo>
                    <a:pt x="21" y="137"/>
                    <a:pt x="21" y="137"/>
                    <a:pt x="21" y="137"/>
                  </a:cubicBezTo>
                  <a:cubicBezTo>
                    <a:pt x="15" y="137"/>
                    <a:pt x="15" y="137"/>
                    <a:pt x="15" y="137"/>
                  </a:cubicBezTo>
                  <a:cubicBezTo>
                    <a:pt x="15" y="173"/>
                    <a:pt x="15" y="173"/>
                    <a:pt x="15" y="173"/>
                  </a:cubicBezTo>
                  <a:cubicBezTo>
                    <a:pt x="22" y="267"/>
                    <a:pt x="22" y="267"/>
                    <a:pt x="22" y="267"/>
                  </a:cubicBezTo>
                  <a:cubicBezTo>
                    <a:pt x="36" y="267"/>
                    <a:pt x="36" y="267"/>
                    <a:pt x="36" y="267"/>
                  </a:cubicBezTo>
                  <a:cubicBezTo>
                    <a:pt x="36" y="192"/>
                    <a:pt x="36" y="192"/>
                    <a:pt x="36" y="192"/>
                  </a:cubicBezTo>
                  <a:cubicBezTo>
                    <a:pt x="41" y="192"/>
                    <a:pt x="41" y="192"/>
                    <a:pt x="41" y="192"/>
                  </a:cubicBezTo>
                  <a:cubicBezTo>
                    <a:pt x="41" y="267"/>
                    <a:pt x="41" y="267"/>
                    <a:pt x="41" y="267"/>
                  </a:cubicBezTo>
                  <a:cubicBezTo>
                    <a:pt x="56" y="267"/>
                    <a:pt x="56" y="267"/>
                    <a:pt x="56" y="267"/>
                  </a:cubicBezTo>
                  <a:cubicBezTo>
                    <a:pt x="62" y="173"/>
                    <a:pt x="62" y="173"/>
                    <a:pt x="62" y="173"/>
                  </a:cubicBezTo>
                  <a:cubicBezTo>
                    <a:pt x="62" y="137"/>
                    <a:pt x="62" y="137"/>
                    <a:pt x="62" y="137"/>
                  </a:cubicBezTo>
                  <a:cubicBezTo>
                    <a:pt x="57" y="137"/>
                    <a:pt x="57" y="137"/>
                    <a:pt x="57" y="137"/>
                  </a:cubicBezTo>
                  <a:lnTo>
                    <a:pt x="57" y="173"/>
                  </a:lnTo>
                  <a:close/>
                  <a:moveTo>
                    <a:pt x="56" y="108"/>
                  </a:moveTo>
                  <a:cubicBezTo>
                    <a:pt x="22" y="108"/>
                    <a:pt x="22" y="108"/>
                    <a:pt x="22" y="108"/>
                  </a:cubicBezTo>
                  <a:cubicBezTo>
                    <a:pt x="10" y="108"/>
                    <a:pt x="0" y="118"/>
                    <a:pt x="0" y="130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3" y="184"/>
                    <a:pt x="13" y="184"/>
                    <a:pt x="13" y="184"/>
                  </a:cubicBezTo>
                  <a:cubicBezTo>
                    <a:pt x="5" y="184"/>
                    <a:pt x="5" y="184"/>
                    <a:pt x="5" y="184"/>
                  </a:cubicBezTo>
                  <a:cubicBezTo>
                    <a:pt x="5" y="130"/>
                    <a:pt x="5" y="130"/>
                    <a:pt x="5" y="130"/>
                  </a:cubicBezTo>
                  <a:cubicBezTo>
                    <a:pt x="5" y="120"/>
                    <a:pt x="12" y="113"/>
                    <a:pt x="22" y="113"/>
                  </a:cubicBezTo>
                  <a:cubicBezTo>
                    <a:pt x="35" y="113"/>
                    <a:pt x="35" y="113"/>
                    <a:pt x="35" y="113"/>
                  </a:cubicBezTo>
                  <a:cubicBezTo>
                    <a:pt x="35" y="114"/>
                    <a:pt x="36" y="115"/>
                    <a:pt x="37" y="116"/>
                  </a:cubicBezTo>
                  <a:cubicBezTo>
                    <a:pt x="34" y="164"/>
                    <a:pt x="34" y="164"/>
                    <a:pt x="34" y="164"/>
                  </a:cubicBezTo>
                  <a:cubicBezTo>
                    <a:pt x="39" y="170"/>
                    <a:pt x="39" y="170"/>
                    <a:pt x="39" y="170"/>
                  </a:cubicBezTo>
                  <a:cubicBezTo>
                    <a:pt x="44" y="164"/>
                    <a:pt x="44" y="164"/>
                    <a:pt x="44" y="164"/>
                  </a:cubicBezTo>
                  <a:cubicBezTo>
                    <a:pt x="41" y="116"/>
                    <a:pt x="41" y="116"/>
                    <a:pt x="41" y="116"/>
                  </a:cubicBezTo>
                  <a:cubicBezTo>
                    <a:pt x="42" y="115"/>
                    <a:pt x="43" y="114"/>
                    <a:pt x="43" y="113"/>
                  </a:cubicBezTo>
                  <a:cubicBezTo>
                    <a:pt x="56" y="113"/>
                    <a:pt x="56" y="113"/>
                    <a:pt x="56" y="113"/>
                  </a:cubicBezTo>
                  <a:cubicBezTo>
                    <a:pt x="66" y="113"/>
                    <a:pt x="73" y="121"/>
                    <a:pt x="73" y="130"/>
                  </a:cubicBezTo>
                  <a:cubicBezTo>
                    <a:pt x="73" y="184"/>
                    <a:pt x="73" y="184"/>
                    <a:pt x="73" y="184"/>
                  </a:cubicBezTo>
                  <a:cubicBezTo>
                    <a:pt x="65" y="184"/>
                    <a:pt x="65" y="184"/>
                    <a:pt x="65" y="184"/>
                  </a:cubicBezTo>
                  <a:cubicBezTo>
                    <a:pt x="65" y="189"/>
                    <a:pt x="65" y="189"/>
                    <a:pt x="65" y="189"/>
                  </a:cubicBezTo>
                  <a:cubicBezTo>
                    <a:pt x="78" y="189"/>
                    <a:pt x="78" y="189"/>
                    <a:pt x="78" y="189"/>
                  </a:cubicBezTo>
                  <a:cubicBezTo>
                    <a:pt x="78" y="130"/>
                    <a:pt x="78" y="130"/>
                    <a:pt x="78" y="130"/>
                  </a:cubicBezTo>
                  <a:cubicBezTo>
                    <a:pt x="78" y="119"/>
                    <a:pt x="69" y="108"/>
                    <a:pt x="56" y="108"/>
                  </a:cubicBezTo>
                  <a:close/>
                  <a:moveTo>
                    <a:pt x="39" y="104"/>
                  </a:moveTo>
                  <a:cubicBezTo>
                    <a:pt x="46" y="104"/>
                    <a:pt x="53" y="96"/>
                    <a:pt x="53" y="87"/>
                  </a:cubicBezTo>
                  <a:cubicBezTo>
                    <a:pt x="53" y="78"/>
                    <a:pt x="46" y="71"/>
                    <a:pt x="39" y="71"/>
                  </a:cubicBezTo>
                  <a:cubicBezTo>
                    <a:pt x="31" y="71"/>
                    <a:pt x="24" y="78"/>
                    <a:pt x="24" y="87"/>
                  </a:cubicBezTo>
                  <a:cubicBezTo>
                    <a:pt x="24" y="96"/>
                    <a:pt x="31" y="104"/>
                    <a:pt x="39" y="104"/>
                  </a:cubicBezTo>
                  <a:close/>
                  <a:moveTo>
                    <a:pt x="39" y="77"/>
                  </a:moveTo>
                  <a:cubicBezTo>
                    <a:pt x="44" y="77"/>
                    <a:pt x="48" y="81"/>
                    <a:pt x="48" y="87"/>
                  </a:cubicBezTo>
                  <a:cubicBezTo>
                    <a:pt x="48" y="93"/>
                    <a:pt x="44" y="98"/>
                    <a:pt x="39" y="98"/>
                  </a:cubicBezTo>
                  <a:cubicBezTo>
                    <a:pt x="34" y="98"/>
                    <a:pt x="29" y="93"/>
                    <a:pt x="29" y="87"/>
                  </a:cubicBezTo>
                  <a:cubicBezTo>
                    <a:pt x="29" y="81"/>
                    <a:pt x="34" y="77"/>
                    <a:pt x="39" y="77"/>
                  </a:cubicBezTo>
                  <a:close/>
                  <a:moveTo>
                    <a:pt x="439" y="76"/>
                  </a:moveTo>
                  <a:cubicBezTo>
                    <a:pt x="448" y="76"/>
                    <a:pt x="456" y="67"/>
                    <a:pt x="456" y="55"/>
                  </a:cubicBezTo>
                  <a:cubicBezTo>
                    <a:pt x="456" y="44"/>
                    <a:pt x="448" y="35"/>
                    <a:pt x="439" y="35"/>
                  </a:cubicBezTo>
                  <a:cubicBezTo>
                    <a:pt x="429" y="35"/>
                    <a:pt x="421" y="44"/>
                    <a:pt x="421" y="55"/>
                  </a:cubicBezTo>
                  <a:cubicBezTo>
                    <a:pt x="421" y="67"/>
                    <a:pt x="429" y="76"/>
                    <a:pt x="439" y="76"/>
                  </a:cubicBezTo>
                  <a:close/>
                  <a:moveTo>
                    <a:pt x="439" y="42"/>
                  </a:moveTo>
                  <a:cubicBezTo>
                    <a:pt x="445" y="42"/>
                    <a:pt x="450" y="48"/>
                    <a:pt x="450" y="55"/>
                  </a:cubicBezTo>
                  <a:cubicBezTo>
                    <a:pt x="450" y="63"/>
                    <a:pt x="445" y="69"/>
                    <a:pt x="439" y="69"/>
                  </a:cubicBezTo>
                  <a:cubicBezTo>
                    <a:pt x="432" y="69"/>
                    <a:pt x="427" y="63"/>
                    <a:pt x="427" y="55"/>
                  </a:cubicBezTo>
                  <a:cubicBezTo>
                    <a:pt x="427" y="48"/>
                    <a:pt x="432" y="42"/>
                    <a:pt x="439" y="42"/>
                  </a:cubicBezTo>
                  <a:close/>
                  <a:moveTo>
                    <a:pt x="410" y="161"/>
                  </a:moveTo>
                  <a:cubicBezTo>
                    <a:pt x="407" y="161"/>
                    <a:pt x="407" y="161"/>
                    <a:pt x="407" y="161"/>
                  </a:cubicBezTo>
                  <a:cubicBezTo>
                    <a:pt x="407" y="101"/>
                    <a:pt x="407" y="101"/>
                    <a:pt x="407" y="101"/>
                  </a:cubicBezTo>
                  <a:cubicBezTo>
                    <a:pt x="407" y="97"/>
                    <a:pt x="408" y="94"/>
                    <a:pt x="411" y="92"/>
                  </a:cubicBezTo>
                  <a:cubicBezTo>
                    <a:pt x="413" y="89"/>
                    <a:pt x="418" y="88"/>
                    <a:pt x="425" y="87"/>
                  </a:cubicBezTo>
                  <a:cubicBezTo>
                    <a:pt x="452" y="87"/>
                    <a:pt x="452" y="87"/>
                    <a:pt x="452" y="87"/>
                  </a:cubicBezTo>
                  <a:cubicBezTo>
                    <a:pt x="460" y="88"/>
                    <a:pt x="464" y="89"/>
                    <a:pt x="467" y="92"/>
                  </a:cubicBezTo>
                  <a:cubicBezTo>
                    <a:pt x="469" y="94"/>
                    <a:pt x="471" y="97"/>
                    <a:pt x="471" y="102"/>
                  </a:cubicBezTo>
                  <a:cubicBezTo>
                    <a:pt x="471" y="161"/>
                    <a:pt x="471" y="161"/>
                    <a:pt x="471" y="161"/>
                  </a:cubicBezTo>
                  <a:cubicBezTo>
                    <a:pt x="468" y="161"/>
                    <a:pt x="468" y="161"/>
                    <a:pt x="468" y="161"/>
                  </a:cubicBezTo>
                  <a:cubicBezTo>
                    <a:pt x="469" y="167"/>
                    <a:pt x="469" y="167"/>
                    <a:pt x="469" y="167"/>
                  </a:cubicBezTo>
                  <a:cubicBezTo>
                    <a:pt x="477" y="167"/>
                    <a:pt x="477" y="167"/>
                    <a:pt x="477" y="167"/>
                  </a:cubicBezTo>
                  <a:cubicBezTo>
                    <a:pt x="477" y="102"/>
                    <a:pt x="477" y="102"/>
                    <a:pt x="477" y="102"/>
                  </a:cubicBezTo>
                  <a:cubicBezTo>
                    <a:pt x="477" y="90"/>
                    <a:pt x="469" y="81"/>
                    <a:pt x="452" y="81"/>
                  </a:cubicBezTo>
                  <a:cubicBezTo>
                    <a:pt x="425" y="81"/>
                    <a:pt x="425" y="81"/>
                    <a:pt x="425" y="81"/>
                  </a:cubicBezTo>
                  <a:cubicBezTo>
                    <a:pt x="408" y="81"/>
                    <a:pt x="401" y="91"/>
                    <a:pt x="401" y="101"/>
                  </a:cubicBezTo>
                  <a:cubicBezTo>
                    <a:pt x="401" y="167"/>
                    <a:pt x="401" y="167"/>
                    <a:pt x="401" y="167"/>
                  </a:cubicBezTo>
                  <a:cubicBezTo>
                    <a:pt x="408" y="167"/>
                    <a:pt x="408" y="167"/>
                    <a:pt x="408" y="167"/>
                  </a:cubicBezTo>
                  <a:lnTo>
                    <a:pt x="410" y="161"/>
                  </a:lnTo>
                  <a:close/>
                  <a:moveTo>
                    <a:pt x="462" y="151"/>
                  </a:moveTo>
                  <a:cubicBezTo>
                    <a:pt x="462" y="111"/>
                    <a:pt x="462" y="111"/>
                    <a:pt x="462" y="111"/>
                  </a:cubicBezTo>
                  <a:cubicBezTo>
                    <a:pt x="455" y="111"/>
                    <a:pt x="455" y="111"/>
                    <a:pt x="455" y="111"/>
                  </a:cubicBezTo>
                  <a:cubicBezTo>
                    <a:pt x="455" y="144"/>
                    <a:pt x="455" y="144"/>
                    <a:pt x="455" y="144"/>
                  </a:cubicBezTo>
                  <a:cubicBezTo>
                    <a:pt x="423" y="144"/>
                    <a:pt x="423" y="144"/>
                    <a:pt x="423" y="144"/>
                  </a:cubicBezTo>
                  <a:cubicBezTo>
                    <a:pt x="423" y="111"/>
                    <a:pt x="423" y="111"/>
                    <a:pt x="423" y="111"/>
                  </a:cubicBezTo>
                  <a:cubicBezTo>
                    <a:pt x="416" y="111"/>
                    <a:pt x="416" y="111"/>
                    <a:pt x="416" y="111"/>
                  </a:cubicBezTo>
                  <a:cubicBezTo>
                    <a:pt x="416" y="150"/>
                    <a:pt x="416" y="150"/>
                    <a:pt x="416" y="150"/>
                  </a:cubicBezTo>
                  <a:cubicBezTo>
                    <a:pt x="398" y="224"/>
                    <a:pt x="398" y="224"/>
                    <a:pt x="398" y="224"/>
                  </a:cubicBezTo>
                  <a:cubicBezTo>
                    <a:pt x="418" y="224"/>
                    <a:pt x="418" y="224"/>
                    <a:pt x="418" y="224"/>
                  </a:cubicBezTo>
                  <a:cubicBezTo>
                    <a:pt x="421" y="281"/>
                    <a:pt x="421" y="281"/>
                    <a:pt x="421" y="281"/>
                  </a:cubicBezTo>
                  <a:cubicBezTo>
                    <a:pt x="436" y="281"/>
                    <a:pt x="436" y="281"/>
                    <a:pt x="436" y="281"/>
                  </a:cubicBezTo>
                  <a:cubicBezTo>
                    <a:pt x="436" y="224"/>
                    <a:pt x="436" y="224"/>
                    <a:pt x="436" y="224"/>
                  </a:cubicBezTo>
                  <a:cubicBezTo>
                    <a:pt x="442" y="224"/>
                    <a:pt x="442" y="224"/>
                    <a:pt x="442" y="224"/>
                  </a:cubicBezTo>
                  <a:cubicBezTo>
                    <a:pt x="442" y="281"/>
                    <a:pt x="442" y="281"/>
                    <a:pt x="442" y="281"/>
                  </a:cubicBezTo>
                  <a:cubicBezTo>
                    <a:pt x="458" y="281"/>
                    <a:pt x="458" y="281"/>
                    <a:pt x="458" y="281"/>
                  </a:cubicBezTo>
                  <a:cubicBezTo>
                    <a:pt x="461" y="224"/>
                    <a:pt x="461" y="224"/>
                    <a:pt x="461" y="224"/>
                  </a:cubicBezTo>
                  <a:cubicBezTo>
                    <a:pt x="480" y="224"/>
                    <a:pt x="480" y="224"/>
                    <a:pt x="480" y="224"/>
                  </a:cubicBezTo>
                  <a:lnTo>
                    <a:pt x="462" y="151"/>
                  </a:lnTo>
                  <a:close/>
                  <a:moveTo>
                    <a:pt x="186" y="111"/>
                  </a:moveTo>
                  <a:cubicBezTo>
                    <a:pt x="179" y="111"/>
                    <a:pt x="179" y="111"/>
                    <a:pt x="179" y="111"/>
                  </a:cubicBezTo>
                  <a:cubicBezTo>
                    <a:pt x="179" y="144"/>
                    <a:pt x="179" y="144"/>
                    <a:pt x="179" y="144"/>
                  </a:cubicBezTo>
                  <a:cubicBezTo>
                    <a:pt x="147" y="144"/>
                    <a:pt x="147" y="144"/>
                    <a:pt x="147" y="144"/>
                  </a:cubicBezTo>
                  <a:cubicBezTo>
                    <a:pt x="147" y="111"/>
                    <a:pt x="147" y="111"/>
                    <a:pt x="147" y="111"/>
                  </a:cubicBezTo>
                  <a:cubicBezTo>
                    <a:pt x="140" y="111"/>
                    <a:pt x="140" y="111"/>
                    <a:pt x="140" y="111"/>
                  </a:cubicBezTo>
                  <a:cubicBezTo>
                    <a:pt x="140" y="150"/>
                    <a:pt x="140" y="150"/>
                    <a:pt x="140" y="150"/>
                  </a:cubicBezTo>
                  <a:cubicBezTo>
                    <a:pt x="122" y="224"/>
                    <a:pt x="122" y="224"/>
                    <a:pt x="122" y="224"/>
                  </a:cubicBezTo>
                  <a:cubicBezTo>
                    <a:pt x="142" y="224"/>
                    <a:pt x="142" y="224"/>
                    <a:pt x="142" y="224"/>
                  </a:cubicBezTo>
                  <a:cubicBezTo>
                    <a:pt x="146" y="281"/>
                    <a:pt x="146" y="281"/>
                    <a:pt x="146" y="281"/>
                  </a:cubicBezTo>
                  <a:cubicBezTo>
                    <a:pt x="160" y="281"/>
                    <a:pt x="160" y="281"/>
                    <a:pt x="160" y="281"/>
                  </a:cubicBezTo>
                  <a:cubicBezTo>
                    <a:pt x="160" y="224"/>
                    <a:pt x="160" y="224"/>
                    <a:pt x="160" y="224"/>
                  </a:cubicBezTo>
                  <a:cubicBezTo>
                    <a:pt x="167" y="224"/>
                    <a:pt x="167" y="224"/>
                    <a:pt x="167" y="224"/>
                  </a:cubicBezTo>
                  <a:cubicBezTo>
                    <a:pt x="167" y="281"/>
                    <a:pt x="167" y="281"/>
                    <a:pt x="167" y="281"/>
                  </a:cubicBezTo>
                  <a:cubicBezTo>
                    <a:pt x="182" y="281"/>
                    <a:pt x="182" y="281"/>
                    <a:pt x="182" y="281"/>
                  </a:cubicBezTo>
                  <a:cubicBezTo>
                    <a:pt x="185" y="224"/>
                    <a:pt x="185" y="224"/>
                    <a:pt x="185" y="224"/>
                  </a:cubicBezTo>
                  <a:cubicBezTo>
                    <a:pt x="204" y="224"/>
                    <a:pt x="204" y="224"/>
                    <a:pt x="204" y="224"/>
                  </a:cubicBezTo>
                  <a:cubicBezTo>
                    <a:pt x="186" y="151"/>
                    <a:pt x="186" y="151"/>
                    <a:pt x="186" y="151"/>
                  </a:cubicBezTo>
                  <a:lnTo>
                    <a:pt x="186" y="111"/>
                  </a:lnTo>
                  <a:close/>
                  <a:moveTo>
                    <a:pt x="134" y="161"/>
                  </a:moveTo>
                  <a:cubicBezTo>
                    <a:pt x="131" y="161"/>
                    <a:pt x="131" y="161"/>
                    <a:pt x="131" y="161"/>
                  </a:cubicBezTo>
                  <a:cubicBezTo>
                    <a:pt x="131" y="101"/>
                    <a:pt x="131" y="101"/>
                    <a:pt x="131" y="101"/>
                  </a:cubicBezTo>
                  <a:cubicBezTo>
                    <a:pt x="131" y="97"/>
                    <a:pt x="133" y="94"/>
                    <a:pt x="135" y="92"/>
                  </a:cubicBezTo>
                  <a:cubicBezTo>
                    <a:pt x="138" y="89"/>
                    <a:pt x="142" y="88"/>
                    <a:pt x="149" y="87"/>
                  </a:cubicBezTo>
                  <a:cubicBezTo>
                    <a:pt x="177" y="87"/>
                    <a:pt x="177" y="87"/>
                    <a:pt x="177" y="87"/>
                  </a:cubicBezTo>
                  <a:cubicBezTo>
                    <a:pt x="184" y="88"/>
                    <a:pt x="188" y="89"/>
                    <a:pt x="191" y="92"/>
                  </a:cubicBezTo>
                  <a:cubicBezTo>
                    <a:pt x="194" y="94"/>
                    <a:pt x="195" y="97"/>
                    <a:pt x="195" y="102"/>
                  </a:cubicBezTo>
                  <a:cubicBezTo>
                    <a:pt x="195" y="161"/>
                    <a:pt x="195" y="161"/>
                    <a:pt x="195" y="161"/>
                  </a:cubicBezTo>
                  <a:cubicBezTo>
                    <a:pt x="192" y="161"/>
                    <a:pt x="192" y="161"/>
                    <a:pt x="192" y="161"/>
                  </a:cubicBezTo>
                  <a:cubicBezTo>
                    <a:pt x="194" y="167"/>
                    <a:pt x="194" y="167"/>
                    <a:pt x="194" y="167"/>
                  </a:cubicBezTo>
                  <a:cubicBezTo>
                    <a:pt x="201" y="167"/>
                    <a:pt x="201" y="167"/>
                    <a:pt x="201" y="167"/>
                  </a:cubicBezTo>
                  <a:cubicBezTo>
                    <a:pt x="201" y="102"/>
                    <a:pt x="201" y="102"/>
                    <a:pt x="201" y="102"/>
                  </a:cubicBezTo>
                  <a:cubicBezTo>
                    <a:pt x="201" y="90"/>
                    <a:pt x="193" y="81"/>
                    <a:pt x="177" y="81"/>
                  </a:cubicBezTo>
                  <a:cubicBezTo>
                    <a:pt x="149" y="81"/>
                    <a:pt x="149" y="81"/>
                    <a:pt x="149" y="81"/>
                  </a:cubicBezTo>
                  <a:cubicBezTo>
                    <a:pt x="132" y="81"/>
                    <a:pt x="125" y="91"/>
                    <a:pt x="125" y="101"/>
                  </a:cubicBezTo>
                  <a:cubicBezTo>
                    <a:pt x="125" y="167"/>
                    <a:pt x="125" y="167"/>
                    <a:pt x="125" y="167"/>
                  </a:cubicBezTo>
                  <a:cubicBezTo>
                    <a:pt x="133" y="167"/>
                    <a:pt x="133" y="167"/>
                    <a:pt x="133" y="167"/>
                  </a:cubicBezTo>
                  <a:lnTo>
                    <a:pt x="134" y="161"/>
                  </a:lnTo>
                  <a:close/>
                  <a:moveTo>
                    <a:pt x="163" y="76"/>
                  </a:moveTo>
                  <a:cubicBezTo>
                    <a:pt x="173" y="76"/>
                    <a:pt x="181" y="67"/>
                    <a:pt x="181" y="55"/>
                  </a:cubicBezTo>
                  <a:cubicBezTo>
                    <a:pt x="181" y="44"/>
                    <a:pt x="173" y="35"/>
                    <a:pt x="163" y="35"/>
                  </a:cubicBezTo>
                  <a:cubicBezTo>
                    <a:pt x="153" y="35"/>
                    <a:pt x="145" y="44"/>
                    <a:pt x="145" y="55"/>
                  </a:cubicBezTo>
                  <a:cubicBezTo>
                    <a:pt x="145" y="67"/>
                    <a:pt x="153" y="76"/>
                    <a:pt x="163" y="76"/>
                  </a:cubicBezTo>
                  <a:close/>
                  <a:moveTo>
                    <a:pt x="163" y="42"/>
                  </a:moveTo>
                  <a:cubicBezTo>
                    <a:pt x="169" y="42"/>
                    <a:pt x="174" y="48"/>
                    <a:pt x="174" y="55"/>
                  </a:cubicBezTo>
                  <a:cubicBezTo>
                    <a:pt x="174" y="63"/>
                    <a:pt x="169" y="69"/>
                    <a:pt x="163" y="69"/>
                  </a:cubicBezTo>
                  <a:cubicBezTo>
                    <a:pt x="157" y="69"/>
                    <a:pt x="151" y="63"/>
                    <a:pt x="151" y="55"/>
                  </a:cubicBezTo>
                  <a:cubicBezTo>
                    <a:pt x="151" y="48"/>
                    <a:pt x="157" y="42"/>
                    <a:pt x="163" y="42"/>
                  </a:cubicBezTo>
                  <a:close/>
                </a:path>
              </a:pathLst>
            </a:custGeom>
            <a:solidFill>
              <a:srgbClr val="21346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6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967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0" y="843850"/>
            <a:ext cx="9144000" cy="152195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0" name="Freeform 18"/>
          <p:cNvSpPr>
            <a:spLocks/>
          </p:cNvSpPr>
          <p:nvPr/>
        </p:nvSpPr>
        <p:spPr bwMode="auto">
          <a:xfrm>
            <a:off x="3107062" y="3127617"/>
            <a:ext cx="3048257" cy="2574697"/>
          </a:xfrm>
          <a:custGeom>
            <a:avLst/>
            <a:gdLst>
              <a:gd name="T0" fmla="*/ 842 w 842"/>
              <a:gd name="T1" fmla="*/ 421 h 711"/>
              <a:gd name="T2" fmla="*/ 421 w 842"/>
              <a:gd name="T3" fmla="*/ 0 h 711"/>
              <a:gd name="T4" fmla="*/ 0 w 842"/>
              <a:gd name="T5" fmla="*/ 421 h 711"/>
              <a:gd name="T6" fmla="*/ 115 w 842"/>
              <a:gd name="T7" fmla="*/ 711 h 711"/>
              <a:gd name="T8" fmla="*/ 726 w 842"/>
              <a:gd name="T9" fmla="*/ 711 h 711"/>
              <a:gd name="T10" fmla="*/ 842 w 842"/>
              <a:gd name="T11" fmla="*/ 421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42" h="711">
                <a:moveTo>
                  <a:pt x="842" y="421"/>
                </a:moveTo>
                <a:cubicBezTo>
                  <a:pt x="842" y="189"/>
                  <a:pt x="653" y="0"/>
                  <a:pt x="421" y="0"/>
                </a:cubicBezTo>
                <a:cubicBezTo>
                  <a:pt x="188" y="0"/>
                  <a:pt x="0" y="189"/>
                  <a:pt x="0" y="421"/>
                </a:cubicBezTo>
                <a:cubicBezTo>
                  <a:pt x="0" y="533"/>
                  <a:pt x="44" y="635"/>
                  <a:pt x="115" y="711"/>
                </a:cubicBezTo>
                <a:cubicBezTo>
                  <a:pt x="726" y="711"/>
                  <a:pt x="726" y="711"/>
                  <a:pt x="726" y="711"/>
                </a:cubicBezTo>
                <a:cubicBezTo>
                  <a:pt x="798" y="635"/>
                  <a:pt x="842" y="533"/>
                  <a:pt x="842" y="421"/>
                </a:cubicBezTo>
                <a:close/>
              </a:path>
            </a:pathLst>
          </a:custGeom>
          <a:solidFill>
            <a:srgbClr val="C0C0C0"/>
          </a:solidFill>
          <a:ln w="190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1" name="Oval 19"/>
          <p:cNvSpPr>
            <a:spLocks noChangeArrowheads="1"/>
          </p:cNvSpPr>
          <p:nvPr/>
        </p:nvSpPr>
        <p:spPr bwMode="auto">
          <a:xfrm>
            <a:off x="2730053" y="3887766"/>
            <a:ext cx="1094246" cy="1094246"/>
          </a:xfrm>
          <a:prstGeom prst="ellipse">
            <a:avLst/>
          </a:prstGeom>
          <a:solidFill>
            <a:srgbClr val="F68B1F"/>
          </a:solidFill>
          <a:ln w="571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2" name="Freeform 20"/>
          <p:cNvSpPr>
            <a:spLocks/>
          </p:cNvSpPr>
          <p:nvPr/>
        </p:nvSpPr>
        <p:spPr bwMode="auto">
          <a:xfrm>
            <a:off x="2133889" y="4554430"/>
            <a:ext cx="2315695" cy="1304207"/>
          </a:xfrm>
          <a:custGeom>
            <a:avLst/>
            <a:gdLst>
              <a:gd name="T0" fmla="*/ 469 w 640"/>
              <a:gd name="T1" fmla="*/ 181 h 360"/>
              <a:gd name="T2" fmla="*/ 238 w 640"/>
              <a:gd name="T3" fmla="*/ 0 h 360"/>
              <a:gd name="T4" fmla="*/ 0 w 640"/>
              <a:gd name="T5" fmla="*/ 238 h 360"/>
              <a:gd name="T6" fmla="*/ 33 w 640"/>
              <a:gd name="T7" fmla="*/ 360 h 360"/>
              <a:gd name="T8" fmla="*/ 443 w 640"/>
              <a:gd name="T9" fmla="*/ 360 h 360"/>
              <a:gd name="T10" fmla="*/ 640 w 640"/>
              <a:gd name="T11" fmla="*/ 360 h 360"/>
              <a:gd name="T12" fmla="*/ 640 w 640"/>
              <a:gd name="T13" fmla="*/ 181 h 360"/>
              <a:gd name="T14" fmla="*/ 469 w 640"/>
              <a:gd name="T15" fmla="*/ 181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0" h="360">
                <a:moveTo>
                  <a:pt x="469" y="181"/>
                </a:moveTo>
                <a:cubicBezTo>
                  <a:pt x="443" y="77"/>
                  <a:pt x="350" y="0"/>
                  <a:pt x="238" y="0"/>
                </a:cubicBezTo>
                <a:cubicBezTo>
                  <a:pt x="107" y="0"/>
                  <a:pt x="0" y="107"/>
                  <a:pt x="0" y="238"/>
                </a:cubicBezTo>
                <a:cubicBezTo>
                  <a:pt x="0" y="282"/>
                  <a:pt x="12" y="324"/>
                  <a:pt x="33" y="360"/>
                </a:cubicBezTo>
                <a:cubicBezTo>
                  <a:pt x="443" y="360"/>
                  <a:pt x="443" y="360"/>
                  <a:pt x="443" y="360"/>
                </a:cubicBezTo>
                <a:cubicBezTo>
                  <a:pt x="640" y="360"/>
                  <a:pt x="640" y="360"/>
                  <a:pt x="640" y="360"/>
                </a:cubicBezTo>
                <a:cubicBezTo>
                  <a:pt x="640" y="181"/>
                  <a:pt x="640" y="181"/>
                  <a:pt x="640" y="181"/>
                </a:cubicBezTo>
                <a:lnTo>
                  <a:pt x="469" y="181"/>
                </a:lnTo>
                <a:close/>
              </a:path>
            </a:pathLst>
          </a:custGeom>
          <a:solidFill>
            <a:srgbClr val="213463"/>
          </a:solidFill>
          <a:ln w="571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3" name="Freeform 21"/>
          <p:cNvSpPr>
            <a:spLocks/>
          </p:cNvSpPr>
          <p:nvPr/>
        </p:nvSpPr>
        <p:spPr bwMode="auto">
          <a:xfrm>
            <a:off x="4475637" y="4364393"/>
            <a:ext cx="2349411" cy="1485049"/>
          </a:xfrm>
          <a:custGeom>
            <a:avLst/>
            <a:gdLst>
              <a:gd name="T0" fmla="*/ 649 w 649"/>
              <a:gd name="T1" fmla="*/ 265 h 410"/>
              <a:gd name="T2" fmla="*/ 384 w 649"/>
              <a:gd name="T3" fmla="*/ 0 h 410"/>
              <a:gd name="T4" fmla="*/ 121 w 649"/>
              <a:gd name="T5" fmla="*/ 231 h 410"/>
              <a:gd name="T6" fmla="*/ 0 w 649"/>
              <a:gd name="T7" fmla="*/ 231 h 410"/>
              <a:gd name="T8" fmla="*/ 0 w 649"/>
              <a:gd name="T9" fmla="*/ 410 h 410"/>
              <a:gd name="T10" fmla="*/ 162 w 649"/>
              <a:gd name="T11" fmla="*/ 410 h 410"/>
              <a:gd name="T12" fmla="*/ 606 w 649"/>
              <a:gd name="T13" fmla="*/ 410 h 410"/>
              <a:gd name="T14" fmla="*/ 649 w 649"/>
              <a:gd name="T15" fmla="*/ 265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9" h="410">
                <a:moveTo>
                  <a:pt x="649" y="265"/>
                </a:moveTo>
                <a:cubicBezTo>
                  <a:pt x="649" y="119"/>
                  <a:pt x="530" y="0"/>
                  <a:pt x="384" y="0"/>
                </a:cubicBezTo>
                <a:cubicBezTo>
                  <a:pt x="249" y="0"/>
                  <a:pt x="138" y="101"/>
                  <a:pt x="121" y="231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410"/>
                  <a:pt x="0" y="410"/>
                  <a:pt x="0" y="410"/>
                </a:cubicBezTo>
                <a:cubicBezTo>
                  <a:pt x="162" y="410"/>
                  <a:pt x="162" y="410"/>
                  <a:pt x="162" y="410"/>
                </a:cubicBezTo>
                <a:cubicBezTo>
                  <a:pt x="606" y="410"/>
                  <a:pt x="606" y="410"/>
                  <a:pt x="606" y="410"/>
                </a:cubicBezTo>
                <a:cubicBezTo>
                  <a:pt x="633" y="368"/>
                  <a:pt x="649" y="318"/>
                  <a:pt x="649" y="265"/>
                </a:cubicBezTo>
                <a:close/>
              </a:path>
            </a:pathLst>
          </a:custGeom>
          <a:solidFill>
            <a:srgbClr val="F0F0F0"/>
          </a:solidFill>
          <a:ln w="571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4" name="Freeform 22"/>
          <p:cNvSpPr>
            <a:spLocks/>
          </p:cNvSpPr>
          <p:nvPr/>
        </p:nvSpPr>
        <p:spPr bwMode="auto">
          <a:xfrm>
            <a:off x="3520853" y="4105389"/>
            <a:ext cx="2091942" cy="1440604"/>
          </a:xfrm>
          <a:custGeom>
            <a:avLst/>
            <a:gdLst>
              <a:gd name="T0" fmla="*/ 556 w 578"/>
              <a:gd name="T1" fmla="*/ 199 h 398"/>
              <a:gd name="T2" fmla="*/ 535 w 578"/>
              <a:gd name="T3" fmla="*/ 219 h 398"/>
              <a:gd name="T4" fmla="*/ 502 w 578"/>
              <a:gd name="T5" fmla="*/ 219 h 398"/>
              <a:gd name="T6" fmla="*/ 502 w 578"/>
              <a:gd name="T7" fmla="*/ 76 h 398"/>
              <a:gd name="T8" fmla="*/ 296 w 578"/>
              <a:gd name="T9" fmla="*/ 76 h 398"/>
              <a:gd name="T10" fmla="*/ 296 w 578"/>
              <a:gd name="T11" fmla="*/ 43 h 398"/>
              <a:gd name="T12" fmla="*/ 317 w 578"/>
              <a:gd name="T13" fmla="*/ 22 h 398"/>
              <a:gd name="T14" fmla="*/ 289 w 578"/>
              <a:gd name="T15" fmla="*/ 0 h 398"/>
              <a:gd name="T16" fmla="*/ 261 w 578"/>
              <a:gd name="T17" fmla="*/ 22 h 398"/>
              <a:gd name="T18" fmla="*/ 281 w 578"/>
              <a:gd name="T19" fmla="*/ 43 h 398"/>
              <a:gd name="T20" fmla="*/ 281 w 578"/>
              <a:gd name="T21" fmla="*/ 76 h 398"/>
              <a:gd name="T22" fmla="*/ 76 w 578"/>
              <a:gd name="T23" fmla="*/ 76 h 398"/>
              <a:gd name="T24" fmla="*/ 76 w 578"/>
              <a:gd name="T25" fmla="*/ 220 h 398"/>
              <a:gd name="T26" fmla="*/ 43 w 578"/>
              <a:gd name="T27" fmla="*/ 220 h 398"/>
              <a:gd name="T28" fmla="*/ 22 w 578"/>
              <a:gd name="T29" fmla="*/ 199 h 398"/>
              <a:gd name="T30" fmla="*/ 0 w 578"/>
              <a:gd name="T31" fmla="*/ 227 h 398"/>
              <a:gd name="T32" fmla="*/ 22 w 578"/>
              <a:gd name="T33" fmla="*/ 255 h 398"/>
              <a:gd name="T34" fmla="*/ 43 w 578"/>
              <a:gd name="T35" fmla="*/ 234 h 398"/>
              <a:gd name="T36" fmla="*/ 76 w 578"/>
              <a:gd name="T37" fmla="*/ 234 h 398"/>
              <a:gd name="T38" fmla="*/ 76 w 578"/>
              <a:gd name="T39" fmla="*/ 333 h 398"/>
              <a:gd name="T40" fmla="*/ 266 w 578"/>
              <a:gd name="T41" fmla="*/ 333 h 398"/>
              <a:gd name="T42" fmla="*/ 266 w 578"/>
              <a:gd name="T43" fmla="*/ 359 h 398"/>
              <a:gd name="T44" fmla="*/ 76 w 578"/>
              <a:gd name="T45" fmla="*/ 359 h 398"/>
              <a:gd name="T46" fmla="*/ 76 w 578"/>
              <a:gd name="T47" fmla="*/ 398 h 398"/>
              <a:gd name="T48" fmla="*/ 502 w 578"/>
              <a:gd name="T49" fmla="*/ 398 h 398"/>
              <a:gd name="T50" fmla="*/ 502 w 578"/>
              <a:gd name="T51" fmla="*/ 359 h 398"/>
              <a:gd name="T52" fmla="*/ 312 w 578"/>
              <a:gd name="T53" fmla="*/ 359 h 398"/>
              <a:gd name="T54" fmla="*/ 312 w 578"/>
              <a:gd name="T55" fmla="*/ 333 h 398"/>
              <a:gd name="T56" fmla="*/ 502 w 578"/>
              <a:gd name="T57" fmla="*/ 333 h 398"/>
              <a:gd name="T58" fmla="*/ 502 w 578"/>
              <a:gd name="T59" fmla="*/ 234 h 398"/>
              <a:gd name="T60" fmla="*/ 535 w 578"/>
              <a:gd name="T61" fmla="*/ 234 h 398"/>
              <a:gd name="T62" fmla="*/ 556 w 578"/>
              <a:gd name="T63" fmla="*/ 255 h 398"/>
              <a:gd name="T64" fmla="*/ 578 w 578"/>
              <a:gd name="T65" fmla="*/ 227 h 398"/>
              <a:gd name="T66" fmla="*/ 556 w 578"/>
              <a:gd name="T67" fmla="*/ 199 h 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78" h="398">
                <a:moveTo>
                  <a:pt x="556" y="199"/>
                </a:moveTo>
                <a:cubicBezTo>
                  <a:pt x="546" y="199"/>
                  <a:pt x="537" y="207"/>
                  <a:pt x="535" y="219"/>
                </a:cubicBezTo>
                <a:cubicBezTo>
                  <a:pt x="502" y="219"/>
                  <a:pt x="502" y="219"/>
                  <a:pt x="502" y="219"/>
                </a:cubicBezTo>
                <a:cubicBezTo>
                  <a:pt x="502" y="76"/>
                  <a:pt x="502" y="76"/>
                  <a:pt x="502" y="76"/>
                </a:cubicBezTo>
                <a:cubicBezTo>
                  <a:pt x="296" y="76"/>
                  <a:pt x="296" y="76"/>
                  <a:pt x="296" y="76"/>
                </a:cubicBezTo>
                <a:cubicBezTo>
                  <a:pt x="296" y="43"/>
                  <a:pt x="296" y="43"/>
                  <a:pt x="296" y="43"/>
                </a:cubicBezTo>
                <a:cubicBezTo>
                  <a:pt x="308" y="40"/>
                  <a:pt x="317" y="32"/>
                  <a:pt x="317" y="22"/>
                </a:cubicBezTo>
                <a:cubicBezTo>
                  <a:pt x="317" y="9"/>
                  <a:pt x="304" y="0"/>
                  <a:pt x="289" y="0"/>
                </a:cubicBezTo>
                <a:cubicBezTo>
                  <a:pt x="273" y="0"/>
                  <a:pt x="261" y="9"/>
                  <a:pt x="261" y="22"/>
                </a:cubicBezTo>
                <a:cubicBezTo>
                  <a:pt x="261" y="32"/>
                  <a:pt x="269" y="40"/>
                  <a:pt x="281" y="43"/>
                </a:cubicBezTo>
                <a:cubicBezTo>
                  <a:pt x="281" y="76"/>
                  <a:pt x="281" y="76"/>
                  <a:pt x="281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6" y="220"/>
                  <a:pt x="76" y="220"/>
                  <a:pt x="76" y="220"/>
                </a:cubicBezTo>
                <a:cubicBezTo>
                  <a:pt x="43" y="220"/>
                  <a:pt x="43" y="220"/>
                  <a:pt x="43" y="220"/>
                </a:cubicBezTo>
                <a:cubicBezTo>
                  <a:pt x="40" y="207"/>
                  <a:pt x="32" y="199"/>
                  <a:pt x="22" y="199"/>
                </a:cubicBezTo>
                <a:cubicBezTo>
                  <a:pt x="9" y="199"/>
                  <a:pt x="0" y="211"/>
                  <a:pt x="0" y="227"/>
                </a:cubicBezTo>
                <a:cubicBezTo>
                  <a:pt x="0" y="242"/>
                  <a:pt x="9" y="255"/>
                  <a:pt x="22" y="255"/>
                </a:cubicBezTo>
                <a:cubicBezTo>
                  <a:pt x="32" y="255"/>
                  <a:pt x="40" y="246"/>
                  <a:pt x="43" y="234"/>
                </a:cubicBezTo>
                <a:cubicBezTo>
                  <a:pt x="76" y="234"/>
                  <a:pt x="76" y="234"/>
                  <a:pt x="76" y="234"/>
                </a:cubicBezTo>
                <a:cubicBezTo>
                  <a:pt x="76" y="333"/>
                  <a:pt x="76" y="333"/>
                  <a:pt x="76" y="333"/>
                </a:cubicBezTo>
                <a:cubicBezTo>
                  <a:pt x="266" y="333"/>
                  <a:pt x="266" y="333"/>
                  <a:pt x="266" y="333"/>
                </a:cubicBezTo>
                <a:cubicBezTo>
                  <a:pt x="266" y="359"/>
                  <a:pt x="266" y="359"/>
                  <a:pt x="266" y="359"/>
                </a:cubicBezTo>
                <a:cubicBezTo>
                  <a:pt x="76" y="359"/>
                  <a:pt x="76" y="359"/>
                  <a:pt x="76" y="359"/>
                </a:cubicBezTo>
                <a:cubicBezTo>
                  <a:pt x="76" y="398"/>
                  <a:pt x="76" y="398"/>
                  <a:pt x="76" y="398"/>
                </a:cubicBezTo>
                <a:cubicBezTo>
                  <a:pt x="502" y="398"/>
                  <a:pt x="502" y="398"/>
                  <a:pt x="502" y="398"/>
                </a:cubicBezTo>
                <a:cubicBezTo>
                  <a:pt x="502" y="359"/>
                  <a:pt x="502" y="359"/>
                  <a:pt x="502" y="359"/>
                </a:cubicBezTo>
                <a:cubicBezTo>
                  <a:pt x="312" y="359"/>
                  <a:pt x="312" y="359"/>
                  <a:pt x="312" y="359"/>
                </a:cubicBezTo>
                <a:cubicBezTo>
                  <a:pt x="312" y="333"/>
                  <a:pt x="312" y="333"/>
                  <a:pt x="312" y="333"/>
                </a:cubicBezTo>
                <a:cubicBezTo>
                  <a:pt x="502" y="333"/>
                  <a:pt x="502" y="333"/>
                  <a:pt x="502" y="333"/>
                </a:cubicBezTo>
                <a:cubicBezTo>
                  <a:pt x="502" y="234"/>
                  <a:pt x="502" y="234"/>
                  <a:pt x="502" y="234"/>
                </a:cubicBezTo>
                <a:cubicBezTo>
                  <a:pt x="535" y="234"/>
                  <a:pt x="535" y="234"/>
                  <a:pt x="535" y="234"/>
                </a:cubicBezTo>
                <a:cubicBezTo>
                  <a:pt x="537" y="246"/>
                  <a:pt x="546" y="255"/>
                  <a:pt x="556" y="255"/>
                </a:cubicBezTo>
                <a:cubicBezTo>
                  <a:pt x="568" y="255"/>
                  <a:pt x="578" y="242"/>
                  <a:pt x="578" y="227"/>
                </a:cubicBezTo>
                <a:cubicBezTo>
                  <a:pt x="578" y="211"/>
                  <a:pt x="568" y="199"/>
                  <a:pt x="556" y="199"/>
                </a:cubicBezTo>
                <a:close/>
              </a:path>
            </a:pathLst>
          </a:custGeom>
          <a:solidFill>
            <a:srgbClr val="646464"/>
          </a:solidFill>
          <a:ln w="190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5" name="Rectangle 23"/>
          <p:cNvSpPr>
            <a:spLocks noChangeArrowheads="1"/>
          </p:cNvSpPr>
          <p:nvPr/>
        </p:nvSpPr>
        <p:spPr bwMode="auto">
          <a:xfrm>
            <a:off x="3847288" y="4434888"/>
            <a:ext cx="1436007" cy="821451"/>
          </a:xfrm>
          <a:prstGeom prst="rect">
            <a:avLst/>
          </a:prstGeom>
          <a:solidFill>
            <a:srgbClr val="FFFFFF"/>
          </a:solidFill>
          <a:ln w="9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996579" y="3898928"/>
            <a:ext cx="1331925" cy="16158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Mobile devices</a:t>
            </a:r>
          </a:p>
        </p:txBody>
      </p:sp>
      <p:sp>
        <p:nvSpPr>
          <p:cNvPr id="87" name="Rectangle 86"/>
          <p:cNvSpPr/>
          <p:nvPr/>
        </p:nvSpPr>
        <p:spPr>
          <a:xfrm>
            <a:off x="5321674" y="5350732"/>
            <a:ext cx="1331925" cy="32316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Medical-grade wearables</a:t>
            </a:r>
          </a:p>
        </p:txBody>
      </p:sp>
      <p:sp>
        <p:nvSpPr>
          <p:cNvPr id="88" name="Rectangle 87"/>
          <p:cNvSpPr/>
          <p:nvPr/>
        </p:nvSpPr>
        <p:spPr>
          <a:xfrm>
            <a:off x="2268819" y="5354034"/>
            <a:ext cx="1331925" cy="32316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Cognitive technologies</a:t>
            </a:r>
          </a:p>
        </p:txBody>
      </p:sp>
      <p:sp>
        <p:nvSpPr>
          <p:cNvPr id="89" name="Rectangle 88"/>
          <p:cNvSpPr/>
          <p:nvPr/>
        </p:nvSpPr>
        <p:spPr>
          <a:xfrm>
            <a:off x="6106874" y="2466234"/>
            <a:ext cx="2666756" cy="1546577"/>
          </a:xfrm>
          <a:prstGeom prst="rect">
            <a:avLst/>
          </a:prstGeom>
          <a:noFill/>
          <a:ln w="6350" cap="flat" cmpd="sng" algn="ctr">
            <a:noFill/>
            <a:prstDash val="sysDash"/>
          </a:ln>
          <a:effectLst/>
        </p:spPr>
        <p:txBody>
          <a:bodyPr wrap="square" lIns="45720" tIns="45720" rIns="45720" bIns="45720" rtlCol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Increasingly sophisticated capabilities to capture and understand sensory, perceptual and locational information. Even entry-level phones and tablets will soon have biometric technologies such as ultrasonic fingerprint authentication capabilities that strengthen personal data security and facilitate a vast range of actions from service delivery through to payment</a:t>
            </a:r>
          </a:p>
        </p:txBody>
      </p:sp>
      <p:cxnSp>
        <p:nvCxnSpPr>
          <p:cNvPr id="90" name="Elbow Connector 89"/>
          <p:cNvCxnSpPr>
            <a:stCxn id="80" idx="1"/>
          </p:cNvCxnSpPr>
          <p:nvPr/>
        </p:nvCxnSpPr>
        <p:spPr>
          <a:xfrm flipV="1">
            <a:off x="4631191" y="2833626"/>
            <a:ext cx="1307384" cy="293991"/>
          </a:xfrm>
          <a:prstGeom prst="bentConnector5">
            <a:avLst>
              <a:gd name="adj1" fmla="val -1796"/>
              <a:gd name="adj2" fmla="val 50000"/>
              <a:gd name="adj3" fmla="val -1640"/>
            </a:avLst>
          </a:prstGeom>
          <a:noFill/>
          <a:ln w="63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91" name="Rectangle 90"/>
          <p:cNvSpPr/>
          <p:nvPr/>
        </p:nvSpPr>
        <p:spPr>
          <a:xfrm>
            <a:off x="4831258" y="5986041"/>
            <a:ext cx="2546738" cy="738664"/>
          </a:xfrm>
          <a:prstGeom prst="rect">
            <a:avLst/>
          </a:prstGeom>
          <a:noFill/>
          <a:ln w="6350" cap="flat" cmpd="sng" algn="ctr">
            <a:noFill/>
            <a:prstDash val="sysDash"/>
          </a:ln>
          <a:effectLst/>
        </p:spPr>
        <p:txBody>
          <a:bodyPr wrap="square" lIns="45720" tIns="45720" rIns="45720" bIns="45720" rtlCol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Such as Bioflux ECG monitor and the Phillips biosensor that require approval as medical devices are emerging that provide clinically relevant and reliable data</a:t>
            </a:r>
          </a:p>
        </p:txBody>
      </p:sp>
      <p:sp>
        <p:nvSpPr>
          <p:cNvPr id="92" name="Rectangle 91"/>
          <p:cNvSpPr/>
          <p:nvPr/>
        </p:nvSpPr>
        <p:spPr>
          <a:xfrm>
            <a:off x="1040795" y="5969870"/>
            <a:ext cx="2783504" cy="738664"/>
          </a:xfrm>
          <a:prstGeom prst="rect">
            <a:avLst/>
          </a:prstGeom>
          <a:noFill/>
          <a:ln w="6350" cap="flat" cmpd="sng" algn="ctr">
            <a:noFill/>
            <a:prstDash val="sysDash"/>
          </a:ln>
          <a:effectLst/>
        </p:spPr>
        <p:txBody>
          <a:bodyPr wrap="square" lIns="45720" tIns="45720" rIns="45720" bIns="45720" rtlCol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Such as machine learning on mobile devices, even when offline, suggest untold possibilities for cognitive behavioral therapies targeting psychosocial issues</a:t>
            </a:r>
          </a:p>
        </p:txBody>
      </p:sp>
      <p:cxnSp>
        <p:nvCxnSpPr>
          <p:cNvPr id="93" name="Straight Connector 92"/>
          <p:cNvCxnSpPr/>
          <p:nvPr/>
        </p:nvCxnSpPr>
        <p:spPr>
          <a:xfrm>
            <a:off x="2934782" y="5702314"/>
            <a:ext cx="0" cy="267556"/>
          </a:xfrm>
          <a:prstGeom prst="line">
            <a:avLst/>
          </a:prstGeom>
          <a:noFill/>
          <a:ln w="6350" cap="flat" cmpd="sng" algn="ctr">
            <a:solidFill>
              <a:srgbClr val="C0C0C0"/>
            </a:solidFill>
            <a:prstDash val="solid"/>
            <a:tailEnd type="none"/>
          </a:ln>
          <a:effectLst/>
        </p:spPr>
      </p:cxnSp>
      <p:cxnSp>
        <p:nvCxnSpPr>
          <p:cNvPr id="94" name="Straight Connector 93"/>
          <p:cNvCxnSpPr/>
          <p:nvPr/>
        </p:nvCxnSpPr>
        <p:spPr>
          <a:xfrm>
            <a:off x="5989901" y="5702314"/>
            <a:ext cx="0" cy="267556"/>
          </a:xfrm>
          <a:prstGeom prst="line">
            <a:avLst/>
          </a:prstGeom>
          <a:noFill/>
          <a:ln w="6350" cap="flat" cmpd="sng" algn="ctr">
            <a:solidFill>
              <a:srgbClr val="C0C0C0"/>
            </a:solidFill>
            <a:prstDash val="solid"/>
            <a:tailEnd type="none"/>
          </a:ln>
          <a:effectLst/>
        </p:spPr>
      </p:cxnSp>
      <p:sp>
        <p:nvSpPr>
          <p:cNvPr id="95" name="Rectangle 94"/>
          <p:cNvSpPr/>
          <p:nvPr/>
        </p:nvSpPr>
        <p:spPr>
          <a:xfrm>
            <a:off x="119854" y="2725505"/>
            <a:ext cx="1974047" cy="2031325"/>
          </a:xfrm>
          <a:prstGeom prst="rect">
            <a:avLst/>
          </a:prstGeom>
          <a:noFill/>
          <a:ln w="6350" cap="flat" cmpd="sng" algn="ctr">
            <a:noFill/>
            <a:prstDash val="sysDash"/>
          </a:ln>
          <a:effectLst/>
        </p:spPr>
        <p:txBody>
          <a:bodyPr wrap="square" lIns="45720" tIns="45720" rIns="45720" bIns="45720" rtlCol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Enhanced 4G and forthcoming 5G networks will enable universality and responsiveness of applications with faster mobility, lower latency and better connectivity. These will support Internet of Things/Internet of Everything (IoT/IoE) and health programs that draw upon complex functions such as virtual reality, gamification, robotics, video coaching and the e-Home</a:t>
            </a:r>
          </a:p>
        </p:txBody>
      </p:sp>
      <p:cxnSp>
        <p:nvCxnSpPr>
          <p:cNvPr id="96" name="Straight Connector 95"/>
          <p:cNvCxnSpPr/>
          <p:nvPr/>
        </p:nvCxnSpPr>
        <p:spPr>
          <a:xfrm flipH="1">
            <a:off x="2133889" y="4157994"/>
            <a:ext cx="662830" cy="0"/>
          </a:xfrm>
          <a:prstGeom prst="line">
            <a:avLst/>
          </a:prstGeom>
          <a:noFill/>
          <a:ln w="6350" cap="flat" cmpd="sng" algn="ctr">
            <a:solidFill>
              <a:srgbClr val="C0C0C0"/>
            </a:solidFill>
            <a:prstDash val="solid"/>
            <a:tailEnd type="none"/>
          </a:ln>
          <a:effectLst/>
        </p:spPr>
      </p:cxnSp>
      <p:sp>
        <p:nvSpPr>
          <p:cNvPr id="97" name="Rectangle 96"/>
          <p:cNvSpPr/>
          <p:nvPr/>
        </p:nvSpPr>
        <p:spPr>
          <a:xfrm>
            <a:off x="3899329" y="5058159"/>
            <a:ext cx="1331925" cy="16158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Digital uptake</a:t>
            </a:r>
          </a:p>
        </p:txBody>
      </p:sp>
      <p:cxnSp>
        <p:nvCxnSpPr>
          <p:cNvPr id="98" name="Straight Connector 97"/>
          <p:cNvCxnSpPr/>
          <p:nvPr/>
        </p:nvCxnSpPr>
        <p:spPr>
          <a:xfrm>
            <a:off x="5941411" y="2555348"/>
            <a:ext cx="0" cy="1147579"/>
          </a:xfrm>
          <a:prstGeom prst="line">
            <a:avLst/>
          </a:prstGeom>
          <a:noFill/>
          <a:ln w="1270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/>
          <p:nvPr/>
        </p:nvCxnSpPr>
        <p:spPr>
          <a:xfrm>
            <a:off x="4831258" y="5969870"/>
            <a:ext cx="2546738" cy="0"/>
          </a:xfrm>
          <a:prstGeom prst="line">
            <a:avLst/>
          </a:prstGeom>
          <a:noFill/>
          <a:ln w="1270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/>
          <p:nvPr/>
        </p:nvCxnSpPr>
        <p:spPr>
          <a:xfrm>
            <a:off x="1050108" y="5969870"/>
            <a:ext cx="2546738" cy="0"/>
          </a:xfrm>
          <a:prstGeom prst="line">
            <a:avLst/>
          </a:prstGeom>
          <a:noFill/>
          <a:ln w="1270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/>
          <p:nvPr/>
        </p:nvCxnSpPr>
        <p:spPr>
          <a:xfrm>
            <a:off x="2133889" y="3417229"/>
            <a:ext cx="0" cy="1588956"/>
          </a:xfrm>
          <a:prstGeom prst="line">
            <a:avLst/>
          </a:prstGeom>
          <a:noFill/>
          <a:ln w="1270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02" name="Freeform 64"/>
          <p:cNvSpPr>
            <a:spLocks noEditPoints="1"/>
          </p:cNvSpPr>
          <p:nvPr/>
        </p:nvSpPr>
        <p:spPr bwMode="auto">
          <a:xfrm>
            <a:off x="4143667" y="4489250"/>
            <a:ext cx="822243" cy="504131"/>
          </a:xfrm>
          <a:custGeom>
            <a:avLst/>
            <a:gdLst>
              <a:gd name="T0" fmla="*/ 3557 w 3919"/>
              <a:gd name="T1" fmla="*/ 2033 h 2685"/>
              <a:gd name="T2" fmla="*/ 3557 w 3919"/>
              <a:gd name="T3" fmla="*/ 145 h 2685"/>
              <a:gd name="T4" fmla="*/ 3411 w 3919"/>
              <a:gd name="T5" fmla="*/ 0 h 2685"/>
              <a:gd name="T6" fmla="*/ 508 w 3919"/>
              <a:gd name="T7" fmla="*/ 0 h 2685"/>
              <a:gd name="T8" fmla="*/ 363 w 3919"/>
              <a:gd name="T9" fmla="*/ 145 h 2685"/>
              <a:gd name="T10" fmla="*/ 363 w 3919"/>
              <a:gd name="T11" fmla="*/ 2033 h 2685"/>
              <a:gd name="T12" fmla="*/ 0 w 3919"/>
              <a:gd name="T13" fmla="*/ 2468 h 2685"/>
              <a:gd name="T14" fmla="*/ 218 w 3919"/>
              <a:gd name="T15" fmla="*/ 2685 h 2685"/>
              <a:gd name="T16" fmla="*/ 3702 w 3919"/>
              <a:gd name="T17" fmla="*/ 2685 h 2685"/>
              <a:gd name="T18" fmla="*/ 3919 w 3919"/>
              <a:gd name="T19" fmla="*/ 2468 h 2685"/>
              <a:gd name="T20" fmla="*/ 3557 w 3919"/>
              <a:gd name="T21" fmla="*/ 2033 h 2685"/>
              <a:gd name="T22" fmla="*/ 2250 w 3919"/>
              <a:gd name="T23" fmla="*/ 2613 h 2685"/>
              <a:gd name="T24" fmla="*/ 1670 w 3919"/>
              <a:gd name="T25" fmla="*/ 2613 h 2685"/>
              <a:gd name="T26" fmla="*/ 1633 w 3919"/>
              <a:gd name="T27" fmla="*/ 2577 h 2685"/>
              <a:gd name="T28" fmla="*/ 1670 w 3919"/>
              <a:gd name="T29" fmla="*/ 2541 h 2685"/>
              <a:gd name="T30" fmla="*/ 2250 w 3919"/>
              <a:gd name="T31" fmla="*/ 2541 h 2685"/>
              <a:gd name="T32" fmla="*/ 2287 w 3919"/>
              <a:gd name="T33" fmla="*/ 2577 h 2685"/>
              <a:gd name="T34" fmla="*/ 2250 w 3919"/>
              <a:gd name="T35" fmla="*/ 2613 h 2685"/>
              <a:gd name="T36" fmla="*/ 1361 w 3919"/>
              <a:gd name="T37" fmla="*/ 2468 h 2685"/>
              <a:gd name="T38" fmla="*/ 1472 w 3919"/>
              <a:gd name="T39" fmla="*/ 2335 h 2685"/>
              <a:gd name="T40" fmla="*/ 2447 w 3919"/>
              <a:gd name="T41" fmla="*/ 2335 h 2685"/>
              <a:gd name="T42" fmla="*/ 2559 w 3919"/>
              <a:gd name="T43" fmla="*/ 2468 h 2685"/>
              <a:gd name="T44" fmla="*/ 1361 w 3919"/>
              <a:gd name="T45" fmla="*/ 2468 h 2685"/>
              <a:gd name="T46" fmla="*/ 3353 w 3919"/>
              <a:gd name="T47" fmla="*/ 1776 h 2685"/>
              <a:gd name="T48" fmla="*/ 3226 w 3919"/>
              <a:gd name="T49" fmla="*/ 1903 h 2685"/>
              <a:gd name="T50" fmla="*/ 694 w 3919"/>
              <a:gd name="T51" fmla="*/ 1903 h 2685"/>
              <a:gd name="T52" fmla="*/ 568 w 3919"/>
              <a:gd name="T53" fmla="*/ 1776 h 2685"/>
              <a:gd name="T54" fmla="*/ 568 w 3919"/>
              <a:gd name="T55" fmla="*/ 257 h 2685"/>
              <a:gd name="T56" fmla="*/ 694 w 3919"/>
              <a:gd name="T57" fmla="*/ 130 h 2685"/>
              <a:gd name="T58" fmla="*/ 3226 w 3919"/>
              <a:gd name="T59" fmla="*/ 130 h 2685"/>
              <a:gd name="T60" fmla="*/ 3353 w 3919"/>
              <a:gd name="T61" fmla="*/ 257 h 2685"/>
              <a:gd name="T62" fmla="*/ 3353 w 3919"/>
              <a:gd name="T63" fmla="*/ 1776 h 2685"/>
              <a:gd name="T64" fmla="*/ 3353 w 3919"/>
              <a:gd name="T65" fmla="*/ 1776 h 2685"/>
              <a:gd name="T66" fmla="*/ 3353 w 3919"/>
              <a:gd name="T67" fmla="*/ 1776 h 2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919" h="2685">
                <a:moveTo>
                  <a:pt x="3557" y="2033"/>
                </a:moveTo>
                <a:cubicBezTo>
                  <a:pt x="3557" y="145"/>
                  <a:pt x="3557" y="145"/>
                  <a:pt x="3557" y="145"/>
                </a:cubicBezTo>
                <a:cubicBezTo>
                  <a:pt x="3557" y="66"/>
                  <a:pt x="3492" y="0"/>
                  <a:pt x="3411" y="0"/>
                </a:cubicBezTo>
                <a:cubicBezTo>
                  <a:pt x="508" y="0"/>
                  <a:pt x="508" y="0"/>
                  <a:pt x="508" y="0"/>
                </a:cubicBezTo>
                <a:cubicBezTo>
                  <a:pt x="429" y="0"/>
                  <a:pt x="363" y="65"/>
                  <a:pt x="363" y="145"/>
                </a:cubicBezTo>
                <a:cubicBezTo>
                  <a:pt x="363" y="2033"/>
                  <a:pt x="363" y="2033"/>
                  <a:pt x="363" y="2033"/>
                </a:cubicBezTo>
                <a:cubicBezTo>
                  <a:pt x="0" y="2468"/>
                  <a:pt x="0" y="2468"/>
                  <a:pt x="0" y="2468"/>
                </a:cubicBezTo>
                <a:cubicBezTo>
                  <a:pt x="0" y="2588"/>
                  <a:pt x="97" y="2685"/>
                  <a:pt x="218" y="2685"/>
                </a:cubicBezTo>
                <a:cubicBezTo>
                  <a:pt x="3702" y="2685"/>
                  <a:pt x="3702" y="2685"/>
                  <a:pt x="3702" y="2685"/>
                </a:cubicBezTo>
                <a:cubicBezTo>
                  <a:pt x="3822" y="2685"/>
                  <a:pt x="3919" y="2588"/>
                  <a:pt x="3919" y="2468"/>
                </a:cubicBezTo>
                <a:lnTo>
                  <a:pt x="3557" y="2033"/>
                </a:lnTo>
                <a:close/>
                <a:moveTo>
                  <a:pt x="2250" y="2613"/>
                </a:moveTo>
                <a:cubicBezTo>
                  <a:pt x="1670" y="2613"/>
                  <a:pt x="1670" y="2613"/>
                  <a:pt x="1670" y="2613"/>
                </a:cubicBezTo>
                <a:cubicBezTo>
                  <a:pt x="1650" y="2613"/>
                  <a:pt x="1633" y="2597"/>
                  <a:pt x="1633" y="2577"/>
                </a:cubicBezTo>
                <a:cubicBezTo>
                  <a:pt x="1633" y="2557"/>
                  <a:pt x="1650" y="2541"/>
                  <a:pt x="1670" y="2541"/>
                </a:cubicBezTo>
                <a:cubicBezTo>
                  <a:pt x="2250" y="2541"/>
                  <a:pt x="2250" y="2541"/>
                  <a:pt x="2250" y="2541"/>
                </a:cubicBezTo>
                <a:cubicBezTo>
                  <a:pt x="2271" y="2541"/>
                  <a:pt x="2287" y="2557"/>
                  <a:pt x="2287" y="2577"/>
                </a:cubicBezTo>
                <a:cubicBezTo>
                  <a:pt x="2287" y="2597"/>
                  <a:pt x="2271" y="2613"/>
                  <a:pt x="2250" y="2613"/>
                </a:cubicBezTo>
                <a:close/>
                <a:moveTo>
                  <a:pt x="1361" y="2468"/>
                </a:moveTo>
                <a:cubicBezTo>
                  <a:pt x="1472" y="2335"/>
                  <a:pt x="1472" y="2335"/>
                  <a:pt x="1472" y="2335"/>
                </a:cubicBezTo>
                <a:cubicBezTo>
                  <a:pt x="2447" y="2335"/>
                  <a:pt x="2447" y="2335"/>
                  <a:pt x="2447" y="2335"/>
                </a:cubicBezTo>
                <a:cubicBezTo>
                  <a:pt x="2559" y="2468"/>
                  <a:pt x="2559" y="2468"/>
                  <a:pt x="2559" y="2468"/>
                </a:cubicBezTo>
                <a:lnTo>
                  <a:pt x="1361" y="2468"/>
                </a:lnTo>
                <a:close/>
                <a:moveTo>
                  <a:pt x="3353" y="1776"/>
                </a:moveTo>
                <a:cubicBezTo>
                  <a:pt x="3353" y="1846"/>
                  <a:pt x="3295" y="1903"/>
                  <a:pt x="3226" y="1903"/>
                </a:cubicBezTo>
                <a:cubicBezTo>
                  <a:pt x="694" y="1903"/>
                  <a:pt x="694" y="1903"/>
                  <a:pt x="694" y="1903"/>
                </a:cubicBezTo>
                <a:cubicBezTo>
                  <a:pt x="625" y="1903"/>
                  <a:pt x="568" y="1845"/>
                  <a:pt x="568" y="1776"/>
                </a:cubicBezTo>
                <a:cubicBezTo>
                  <a:pt x="568" y="257"/>
                  <a:pt x="568" y="257"/>
                  <a:pt x="568" y="257"/>
                </a:cubicBezTo>
                <a:cubicBezTo>
                  <a:pt x="568" y="187"/>
                  <a:pt x="625" y="130"/>
                  <a:pt x="694" y="130"/>
                </a:cubicBezTo>
                <a:cubicBezTo>
                  <a:pt x="3226" y="130"/>
                  <a:pt x="3226" y="130"/>
                  <a:pt x="3226" y="130"/>
                </a:cubicBezTo>
                <a:cubicBezTo>
                  <a:pt x="3295" y="130"/>
                  <a:pt x="3353" y="187"/>
                  <a:pt x="3353" y="257"/>
                </a:cubicBezTo>
                <a:lnTo>
                  <a:pt x="3353" y="1776"/>
                </a:lnTo>
                <a:close/>
                <a:moveTo>
                  <a:pt x="3353" y="1776"/>
                </a:moveTo>
                <a:cubicBezTo>
                  <a:pt x="3353" y="1776"/>
                  <a:pt x="3353" y="1776"/>
                  <a:pt x="3353" y="1776"/>
                </a:cubicBezTo>
              </a:path>
            </a:pathLst>
          </a:custGeom>
          <a:solidFill>
            <a:srgbClr val="F68B1F"/>
          </a:solidFill>
          <a:ln>
            <a:noFill/>
          </a:ln>
          <a:extLst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3" name="Freeform 65"/>
          <p:cNvSpPr>
            <a:spLocks noEditPoints="1"/>
          </p:cNvSpPr>
          <p:nvPr/>
        </p:nvSpPr>
        <p:spPr bwMode="auto">
          <a:xfrm>
            <a:off x="4472163" y="4544234"/>
            <a:ext cx="130976" cy="263654"/>
          </a:xfrm>
          <a:custGeom>
            <a:avLst/>
            <a:gdLst>
              <a:gd name="T0" fmla="*/ 470 w 624"/>
              <a:gd name="T1" fmla="*/ 427 h 1405"/>
              <a:gd name="T2" fmla="*/ 521 w 624"/>
              <a:gd name="T3" fmla="*/ 427 h 1405"/>
              <a:gd name="T4" fmla="*/ 521 w 624"/>
              <a:gd name="T5" fmla="*/ 551 h 1405"/>
              <a:gd name="T6" fmla="*/ 520 w 624"/>
              <a:gd name="T7" fmla="*/ 562 h 1405"/>
              <a:gd name="T8" fmla="*/ 501 w 624"/>
              <a:gd name="T9" fmla="*/ 601 h 1405"/>
              <a:gd name="T10" fmla="*/ 343 w 624"/>
              <a:gd name="T11" fmla="*/ 751 h 1405"/>
              <a:gd name="T12" fmla="*/ 340 w 624"/>
              <a:gd name="T13" fmla="*/ 754 h 1405"/>
              <a:gd name="T14" fmla="*/ 340 w 624"/>
              <a:gd name="T15" fmla="*/ 155 h 1405"/>
              <a:gd name="T16" fmla="*/ 403 w 624"/>
              <a:gd name="T17" fmla="*/ 155 h 1405"/>
              <a:gd name="T18" fmla="*/ 314 w 624"/>
              <a:gd name="T19" fmla="*/ 0 h 1405"/>
              <a:gd name="T20" fmla="*/ 225 w 624"/>
              <a:gd name="T21" fmla="*/ 156 h 1405"/>
              <a:gd name="T22" fmla="*/ 288 w 624"/>
              <a:gd name="T23" fmla="*/ 156 h 1405"/>
              <a:gd name="T24" fmla="*/ 288 w 624"/>
              <a:gd name="T25" fmla="*/ 948 h 1405"/>
              <a:gd name="T26" fmla="*/ 285 w 624"/>
              <a:gd name="T27" fmla="*/ 944 h 1405"/>
              <a:gd name="T28" fmla="*/ 131 w 624"/>
              <a:gd name="T29" fmla="*/ 798 h 1405"/>
              <a:gd name="T30" fmla="*/ 108 w 624"/>
              <a:gd name="T31" fmla="*/ 744 h 1405"/>
              <a:gd name="T32" fmla="*/ 107 w 624"/>
              <a:gd name="T33" fmla="*/ 620 h 1405"/>
              <a:gd name="T34" fmla="*/ 111 w 624"/>
              <a:gd name="T35" fmla="*/ 614 h 1405"/>
              <a:gd name="T36" fmla="*/ 159 w 624"/>
              <a:gd name="T37" fmla="*/ 546 h 1405"/>
              <a:gd name="T38" fmla="*/ 71 w 624"/>
              <a:gd name="T39" fmla="*/ 466 h 1405"/>
              <a:gd name="T40" fmla="*/ 4 w 624"/>
              <a:gd name="T41" fmla="*/ 534 h 1405"/>
              <a:gd name="T42" fmla="*/ 52 w 624"/>
              <a:gd name="T43" fmla="*/ 614 h 1405"/>
              <a:gd name="T44" fmla="*/ 56 w 624"/>
              <a:gd name="T45" fmla="*/ 620 h 1405"/>
              <a:gd name="T46" fmla="*/ 55 w 624"/>
              <a:gd name="T47" fmla="*/ 739 h 1405"/>
              <a:gd name="T48" fmla="*/ 100 w 624"/>
              <a:gd name="T49" fmla="*/ 839 h 1405"/>
              <a:gd name="T50" fmla="*/ 268 w 624"/>
              <a:gd name="T51" fmla="*/ 1000 h 1405"/>
              <a:gd name="T52" fmla="*/ 271 w 624"/>
              <a:gd name="T53" fmla="*/ 1003 h 1405"/>
              <a:gd name="T54" fmla="*/ 288 w 624"/>
              <a:gd name="T55" fmla="*/ 1052 h 1405"/>
              <a:gd name="T56" fmla="*/ 288 w 624"/>
              <a:gd name="T57" fmla="*/ 1134 h 1405"/>
              <a:gd name="T58" fmla="*/ 283 w 624"/>
              <a:gd name="T59" fmla="*/ 1141 h 1405"/>
              <a:gd name="T60" fmla="*/ 187 w 624"/>
              <a:gd name="T61" fmla="*/ 1292 h 1405"/>
              <a:gd name="T62" fmla="*/ 336 w 624"/>
              <a:gd name="T63" fmla="*/ 1394 h 1405"/>
              <a:gd name="T64" fmla="*/ 442 w 624"/>
              <a:gd name="T65" fmla="*/ 1250 h 1405"/>
              <a:gd name="T66" fmla="*/ 345 w 624"/>
              <a:gd name="T67" fmla="*/ 1140 h 1405"/>
              <a:gd name="T68" fmla="*/ 340 w 624"/>
              <a:gd name="T69" fmla="*/ 1135 h 1405"/>
              <a:gd name="T70" fmla="*/ 340 w 624"/>
              <a:gd name="T71" fmla="*/ 860 h 1405"/>
              <a:gd name="T72" fmla="*/ 340 w 624"/>
              <a:gd name="T73" fmla="*/ 847 h 1405"/>
              <a:gd name="T74" fmla="*/ 360 w 624"/>
              <a:gd name="T75" fmla="*/ 807 h 1405"/>
              <a:gd name="T76" fmla="*/ 486 w 624"/>
              <a:gd name="T77" fmla="*/ 687 h 1405"/>
              <a:gd name="T78" fmla="*/ 534 w 624"/>
              <a:gd name="T79" fmla="*/ 641 h 1405"/>
              <a:gd name="T80" fmla="*/ 572 w 624"/>
              <a:gd name="T81" fmla="*/ 546 h 1405"/>
              <a:gd name="T82" fmla="*/ 572 w 624"/>
              <a:gd name="T83" fmla="*/ 431 h 1405"/>
              <a:gd name="T84" fmla="*/ 572 w 624"/>
              <a:gd name="T85" fmla="*/ 427 h 1405"/>
              <a:gd name="T86" fmla="*/ 624 w 624"/>
              <a:gd name="T87" fmla="*/ 427 h 1405"/>
              <a:gd name="T88" fmla="*/ 624 w 624"/>
              <a:gd name="T89" fmla="*/ 273 h 1405"/>
              <a:gd name="T90" fmla="*/ 469 w 624"/>
              <a:gd name="T91" fmla="*/ 273 h 1405"/>
              <a:gd name="T92" fmla="*/ 470 w 624"/>
              <a:gd name="T93" fmla="*/ 427 h 1405"/>
              <a:gd name="T94" fmla="*/ 470 w 624"/>
              <a:gd name="T95" fmla="*/ 427 h 1405"/>
              <a:gd name="T96" fmla="*/ 470 w 624"/>
              <a:gd name="T97" fmla="*/ 427 h 1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24" h="1405">
                <a:moveTo>
                  <a:pt x="470" y="427"/>
                </a:moveTo>
                <a:cubicBezTo>
                  <a:pt x="521" y="427"/>
                  <a:pt x="521" y="427"/>
                  <a:pt x="521" y="427"/>
                </a:cubicBezTo>
                <a:cubicBezTo>
                  <a:pt x="521" y="551"/>
                  <a:pt x="521" y="551"/>
                  <a:pt x="521" y="551"/>
                </a:cubicBezTo>
                <a:cubicBezTo>
                  <a:pt x="521" y="554"/>
                  <a:pt x="520" y="559"/>
                  <a:pt x="520" y="562"/>
                </a:cubicBezTo>
                <a:cubicBezTo>
                  <a:pt x="517" y="577"/>
                  <a:pt x="511" y="591"/>
                  <a:pt x="501" y="601"/>
                </a:cubicBezTo>
                <a:cubicBezTo>
                  <a:pt x="448" y="652"/>
                  <a:pt x="395" y="701"/>
                  <a:pt x="343" y="751"/>
                </a:cubicBezTo>
                <a:cubicBezTo>
                  <a:pt x="342" y="752"/>
                  <a:pt x="341" y="753"/>
                  <a:pt x="340" y="754"/>
                </a:cubicBezTo>
                <a:cubicBezTo>
                  <a:pt x="340" y="155"/>
                  <a:pt x="340" y="155"/>
                  <a:pt x="340" y="155"/>
                </a:cubicBezTo>
                <a:cubicBezTo>
                  <a:pt x="403" y="155"/>
                  <a:pt x="403" y="155"/>
                  <a:pt x="403" y="155"/>
                </a:cubicBezTo>
                <a:cubicBezTo>
                  <a:pt x="373" y="104"/>
                  <a:pt x="345" y="52"/>
                  <a:pt x="314" y="0"/>
                </a:cubicBezTo>
                <a:cubicBezTo>
                  <a:pt x="284" y="52"/>
                  <a:pt x="255" y="104"/>
                  <a:pt x="225" y="156"/>
                </a:cubicBezTo>
                <a:cubicBezTo>
                  <a:pt x="288" y="156"/>
                  <a:pt x="288" y="156"/>
                  <a:pt x="288" y="156"/>
                </a:cubicBezTo>
                <a:cubicBezTo>
                  <a:pt x="288" y="948"/>
                  <a:pt x="288" y="948"/>
                  <a:pt x="288" y="948"/>
                </a:cubicBezTo>
                <a:cubicBezTo>
                  <a:pt x="285" y="944"/>
                  <a:pt x="285" y="944"/>
                  <a:pt x="285" y="944"/>
                </a:cubicBezTo>
                <a:cubicBezTo>
                  <a:pt x="234" y="895"/>
                  <a:pt x="182" y="847"/>
                  <a:pt x="131" y="798"/>
                </a:cubicBezTo>
                <a:cubicBezTo>
                  <a:pt x="116" y="783"/>
                  <a:pt x="108" y="765"/>
                  <a:pt x="108" y="744"/>
                </a:cubicBezTo>
                <a:cubicBezTo>
                  <a:pt x="107" y="702"/>
                  <a:pt x="108" y="660"/>
                  <a:pt x="107" y="620"/>
                </a:cubicBezTo>
                <a:cubicBezTo>
                  <a:pt x="107" y="616"/>
                  <a:pt x="108" y="615"/>
                  <a:pt x="111" y="614"/>
                </a:cubicBezTo>
                <a:cubicBezTo>
                  <a:pt x="141" y="601"/>
                  <a:pt x="157" y="578"/>
                  <a:pt x="159" y="546"/>
                </a:cubicBezTo>
                <a:cubicBezTo>
                  <a:pt x="161" y="498"/>
                  <a:pt x="119" y="460"/>
                  <a:pt x="71" y="466"/>
                </a:cubicBezTo>
                <a:cubicBezTo>
                  <a:pt x="36" y="470"/>
                  <a:pt x="9" y="498"/>
                  <a:pt x="4" y="534"/>
                </a:cubicBezTo>
                <a:cubicBezTo>
                  <a:pt x="0" y="567"/>
                  <a:pt x="20" y="601"/>
                  <a:pt x="52" y="614"/>
                </a:cubicBezTo>
                <a:cubicBezTo>
                  <a:pt x="55" y="615"/>
                  <a:pt x="56" y="617"/>
                  <a:pt x="56" y="620"/>
                </a:cubicBezTo>
                <a:cubicBezTo>
                  <a:pt x="55" y="660"/>
                  <a:pt x="55" y="699"/>
                  <a:pt x="55" y="739"/>
                </a:cubicBezTo>
                <a:cubicBezTo>
                  <a:pt x="55" y="778"/>
                  <a:pt x="71" y="812"/>
                  <a:pt x="100" y="839"/>
                </a:cubicBezTo>
                <a:cubicBezTo>
                  <a:pt x="155" y="893"/>
                  <a:pt x="212" y="946"/>
                  <a:pt x="268" y="1000"/>
                </a:cubicBezTo>
                <a:cubicBezTo>
                  <a:pt x="269" y="1001"/>
                  <a:pt x="271" y="1001"/>
                  <a:pt x="271" y="1003"/>
                </a:cubicBezTo>
                <a:cubicBezTo>
                  <a:pt x="282" y="1017"/>
                  <a:pt x="288" y="1034"/>
                  <a:pt x="288" y="1052"/>
                </a:cubicBezTo>
                <a:cubicBezTo>
                  <a:pt x="288" y="1134"/>
                  <a:pt x="288" y="1134"/>
                  <a:pt x="288" y="1134"/>
                </a:cubicBezTo>
                <a:cubicBezTo>
                  <a:pt x="288" y="1138"/>
                  <a:pt x="287" y="1140"/>
                  <a:pt x="283" y="1141"/>
                </a:cubicBezTo>
                <a:cubicBezTo>
                  <a:pt x="216" y="1156"/>
                  <a:pt x="173" y="1225"/>
                  <a:pt x="187" y="1292"/>
                </a:cubicBezTo>
                <a:cubicBezTo>
                  <a:pt x="202" y="1361"/>
                  <a:pt x="267" y="1405"/>
                  <a:pt x="336" y="1394"/>
                </a:cubicBezTo>
                <a:cubicBezTo>
                  <a:pt x="404" y="1383"/>
                  <a:pt x="452" y="1318"/>
                  <a:pt x="442" y="1250"/>
                </a:cubicBezTo>
                <a:cubicBezTo>
                  <a:pt x="435" y="1196"/>
                  <a:pt x="396" y="1153"/>
                  <a:pt x="345" y="1140"/>
                </a:cubicBezTo>
                <a:cubicBezTo>
                  <a:pt x="340" y="1140"/>
                  <a:pt x="340" y="1139"/>
                  <a:pt x="340" y="1135"/>
                </a:cubicBezTo>
                <a:cubicBezTo>
                  <a:pt x="340" y="1043"/>
                  <a:pt x="340" y="952"/>
                  <a:pt x="340" y="860"/>
                </a:cubicBezTo>
                <a:cubicBezTo>
                  <a:pt x="340" y="855"/>
                  <a:pt x="340" y="851"/>
                  <a:pt x="340" y="847"/>
                </a:cubicBezTo>
                <a:cubicBezTo>
                  <a:pt x="343" y="832"/>
                  <a:pt x="348" y="818"/>
                  <a:pt x="360" y="807"/>
                </a:cubicBezTo>
                <a:cubicBezTo>
                  <a:pt x="402" y="766"/>
                  <a:pt x="445" y="727"/>
                  <a:pt x="486" y="687"/>
                </a:cubicBezTo>
                <a:cubicBezTo>
                  <a:pt x="502" y="672"/>
                  <a:pt x="519" y="657"/>
                  <a:pt x="534" y="641"/>
                </a:cubicBezTo>
                <a:cubicBezTo>
                  <a:pt x="558" y="615"/>
                  <a:pt x="572" y="583"/>
                  <a:pt x="572" y="546"/>
                </a:cubicBezTo>
                <a:cubicBezTo>
                  <a:pt x="572" y="431"/>
                  <a:pt x="572" y="431"/>
                  <a:pt x="572" y="431"/>
                </a:cubicBezTo>
                <a:cubicBezTo>
                  <a:pt x="572" y="430"/>
                  <a:pt x="572" y="429"/>
                  <a:pt x="572" y="427"/>
                </a:cubicBezTo>
                <a:cubicBezTo>
                  <a:pt x="624" y="427"/>
                  <a:pt x="624" y="427"/>
                  <a:pt x="624" y="427"/>
                </a:cubicBezTo>
                <a:cubicBezTo>
                  <a:pt x="624" y="273"/>
                  <a:pt x="624" y="273"/>
                  <a:pt x="624" y="273"/>
                </a:cubicBezTo>
                <a:cubicBezTo>
                  <a:pt x="469" y="273"/>
                  <a:pt x="469" y="273"/>
                  <a:pt x="469" y="273"/>
                </a:cubicBezTo>
                <a:cubicBezTo>
                  <a:pt x="470" y="323"/>
                  <a:pt x="470" y="376"/>
                  <a:pt x="470" y="427"/>
                </a:cubicBezTo>
                <a:close/>
                <a:moveTo>
                  <a:pt x="470" y="427"/>
                </a:moveTo>
                <a:cubicBezTo>
                  <a:pt x="470" y="427"/>
                  <a:pt x="470" y="427"/>
                  <a:pt x="470" y="427"/>
                </a:cubicBezTo>
              </a:path>
            </a:pathLst>
          </a:custGeom>
          <a:solidFill>
            <a:srgbClr val="FFE600"/>
          </a:solidFill>
          <a:ln>
            <a:solidFill>
              <a:srgbClr val="F68B1F"/>
            </a:solidFill>
          </a:ln>
          <a:extLst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4" name="Freeform 61"/>
          <p:cNvSpPr>
            <a:spLocks noEditPoints="1"/>
          </p:cNvSpPr>
          <p:nvPr/>
        </p:nvSpPr>
        <p:spPr bwMode="auto">
          <a:xfrm>
            <a:off x="4399988" y="3268447"/>
            <a:ext cx="330606" cy="565703"/>
          </a:xfrm>
          <a:custGeom>
            <a:avLst/>
            <a:gdLst>
              <a:gd name="T0" fmla="*/ 104 w 112"/>
              <a:gd name="T1" fmla="*/ 0 h 168"/>
              <a:gd name="T2" fmla="*/ 8 w 112"/>
              <a:gd name="T3" fmla="*/ 0 h 168"/>
              <a:gd name="T4" fmla="*/ 0 w 112"/>
              <a:gd name="T5" fmla="*/ 8 h 168"/>
              <a:gd name="T6" fmla="*/ 0 w 112"/>
              <a:gd name="T7" fmla="*/ 160 h 168"/>
              <a:gd name="T8" fmla="*/ 8 w 112"/>
              <a:gd name="T9" fmla="*/ 168 h 168"/>
              <a:gd name="T10" fmla="*/ 104 w 112"/>
              <a:gd name="T11" fmla="*/ 168 h 168"/>
              <a:gd name="T12" fmla="*/ 112 w 112"/>
              <a:gd name="T13" fmla="*/ 160 h 168"/>
              <a:gd name="T14" fmla="*/ 112 w 112"/>
              <a:gd name="T15" fmla="*/ 8 h 168"/>
              <a:gd name="T16" fmla="*/ 104 w 112"/>
              <a:gd name="T17" fmla="*/ 0 h 168"/>
              <a:gd name="T18" fmla="*/ 44 w 112"/>
              <a:gd name="T19" fmla="*/ 8 h 168"/>
              <a:gd name="T20" fmla="*/ 68 w 112"/>
              <a:gd name="T21" fmla="*/ 8 h 168"/>
              <a:gd name="T22" fmla="*/ 68 w 112"/>
              <a:gd name="T23" fmla="*/ 12 h 168"/>
              <a:gd name="T24" fmla="*/ 44 w 112"/>
              <a:gd name="T25" fmla="*/ 12 h 168"/>
              <a:gd name="T26" fmla="*/ 44 w 112"/>
              <a:gd name="T27" fmla="*/ 8 h 168"/>
              <a:gd name="T28" fmla="*/ 56 w 112"/>
              <a:gd name="T29" fmla="*/ 160 h 168"/>
              <a:gd name="T30" fmla="*/ 46 w 112"/>
              <a:gd name="T31" fmla="*/ 150 h 168"/>
              <a:gd name="T32" fmla="*/ 56 w 112"/>
              <a:gd name="T33" fmla="*/ 140 h 168"/>
              <a:gd name="T34" fmla="*/ 66 w 112"/>
              <a:gd name="T35" fmla="*/ 150 h 168"/>
              <a:gd name="T36" fmla="*/ 56 w 112"/>
              <a:gd name="T37" fmla="*/ 160 h 168"/>
              <a:gd name="T38" fmla="*/ 104 w 112"/>
              <a:gd name="T39" fmla="*/ 128 h 168"/>
              <a:gd name="T40" fmla="*/ 100 w 112"/>
              <a:gd name="T41" fmla="*/ 132 h 168"/>
              <a:gd name="T42" fmla="*/ 12 w 112"/>
              <a:gd name="T43" fmla="*/ 132 h 168"/>
              <a:gd name="T44" fmla="*/ 8 w 112"/>
              <a:gd name="T45" fmla="*/ 128 h 168"/>
              <a:gd name="T46" fmla="*/ 8 w 112"/>
              <a:gd name="T47" fmla="*/ 24 h 168"/>
              <a:gd name="T48" fmla="*/ 12 w 112"/>
              <a:gd name="T49" fmla="*/ 20 h 168"/>
              <a:gd name="T50" fmla="*/ 100 w 112"/>
              <a:gd name="T51" fmla="*/ 20 h 168"/>
              <a:gd name="T52" fmla="*/ 104 w 112"/>
              <a:gd name="T53" fmla="*/ 24 h 168"/>
              <a:gd name="T54" fmla="*/ 104 w 112"/>
              <a:gd name="T55" fmla="*/ 128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12" h="168">
                <a:moveTo>
                  <a:pt x="104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3"/>
                  <a:pt x="0" y="8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4"/>
                  <a:pt x="4" y="168"/>
                  <a:pt x="8" y="168"/>
                </a:cubicBezTo>
                <a:cubicBezTo>
                  <a:pt x="104" y="168"/>
                  <a:pt x="104" y="168"/>
                  <a:pt x="104" y="168"/>
                </a:cubicBezTo>
                <a:cubicBezTo>
                  <a:pt x="108" y="168"/>
                  <a:pt x="112" y="164"/>
                  <a:pt x="112" y="160"/>
                </a:cubicBezTo>
                <a:cubicBezTo>
                  <a:pt x="112" y="8"/>
                  <a:pt x="112" y="8"/>
                  <a:pt x="112" y="8"/>
                </a:cubicBezTo>
                <a:cubicBezTo>
                  <a:pt x="112" y="3"/>
                  <a:pt x="108" y="0"/>
                  <a:pt x="104" y="0"/>
                </a:cubicBezTo>
                <a:close/>
                <a:moveTo>
                  <a:pt x="44" y="8"/>
                </a:moveTo>
                <a:cubicBezTo>
                  <a:pt x="68" y="8"/>
                  <a:pt x="68" y="8"/>
                  <a:pt x="68" y="8"/>
                </a:cubicBezTo>
                <a:cubicBezTo>
                  <a:pt x="68" y="12"/>
                  <a:pt x="68" y="12"/>
                  <a:pt x="68" y="12"/>
                </a:cubicBezTo>
                <a:cubicBezTo>
                  <a:pt x="44" y="12"/>
                  <a:pt x="44" y="12"/>
                  <a:pt x="44" y="12"/>
                </a:cubicBezTo>
                <a:lnTo>
                  <a:pt x="44" y="8"/>
                </a:lnTo>
                <a:close/>
                <a:moveTo>
                  <a:pt x="56" y="160"/>
                </a:moveTo>
                <a:cubicBezTo>
                  <a:pt x="50" y="160"/>
                  <a:pt x="46" y="155"/>
                  <a:pt x="46" y="150"/>
                </a:cubicBezTo>
                <a:cubicBezTo>
                  <a:pt x="46" y="144"/>
                  <a:pt x="50" y="140"/>
                  <a:pt x="56" y="140"/>
                </a:cubicBezTo>
                <a:cubicBezTo>
                  <a:pt x="61" y="140"/>
                  <a:pt x="66" y="144"/>
                  <a:pt x="66" y="150"/>
                </a:cubicBezTo>
                <a:cubicBezTo>
                  <a:pt x="66" y="155"/>
                  <a:pt x="61" y="160"/>
                  <a:pt x="56" y="160"/>
                </a:cubicBezTo>
                <a:close/>
                <a:moveTo>
                  <a:pt x="104" y="128"/>
                </a:moveTo>
                <a:cubicBezTo>
                  <a:pt x="104" y="130"/>
                  <a:pt x="102" y="132"/>
                  <a:pt x="100" y="132"/>
                </a:cubicBezTo>
                <a:cubicBezTo>
                  <a:pt x="12" y="132"/>
                  <a:pt x="12" y="132"/>
                  <a:pt x="12" y="132"/>
                </a:cubicBezTo>
                <a:cubicBezTo>
                  <a:pt x="10" y="132"/>
                  <a:pt x="8" y="130"/>
                  <a:pt x="8" y="128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2"/>
                  <a:pt x="10" y="20"/>
                  <a:pt x="12" y="20"/>
                </a:cubicBezTo>
                <a:cubicBezTo>
                  <a:pt x="100" y="20"/>
                  <a:pt x="100" y="20"/>
                  <a:pt x="100" y="20"/>
                </a:cubicBezTo>
                <a:cubicBezTo>
                  <a:pt x="102" y="20"/>
                  <a:pt x="104" y="22"/>
                  <a:pt x="104" y="24"/>
                </a:cubicBezTo>
                <a:lnTo>
                  <a:pt x="104" y="128"/>
                </a:lnTo>
                <a:close/>
              </a:path>
            </a:pathLst>
          </a:custGeom>
          <a:solidFill>
            <a:srgbClr val="F0F0F0"/>
          </a:solidFill>
          <a:ln w="9525">
            <a:noFill/>
            <a:round/>
            <a:headEnd/>
            <a:tailEnd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105" name="Group 104"/>
          <p:cNvGrpSpPr/>
          <p:nvPr/>
        </p:nvGrpSpPr>
        <p:grpSpPr>
          <a:xfrm>
            <a:off x="5759803" y="4693770"/>
            <a:ext cx="429771" cy="516472"/>
            <a:chOff x="8274050" y="4003675"/>
            <a:chExt cx="445178" cy="534988"/>
          </a:xfrm>
        </p:grpSpPr>
        <p:sp>
          <p:nvSpPr>
            <p:cNvPr id="106" name="AutoShape 3"/>
            <p:cNvSpPr>
              <a:spLocks noChangeAspect="1" noChangeArrowheads="1" noTextEdit="1"/>
            </p:cNvSpPr>
            <p:nvPr/>
          </p:nvSpPr>
          <p:spPr bwMode="auto">
            <a:xfrm>
              <a:off x="8274050" y="4003675"/>
              <a:ext cx="445178" cy="53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7" name="Freeform 5"/>
            <p:cNvSpPr>
              <a:spLocks/>
            </p:cNvSpPr>
            <p:nvPr/>
          </p:nvSpPr>
          <p:spPr bwMode="auto">
            <a:xfrm>
              <a:off x="8350250" y="4006850"/>
              <a:ext cx="266700" cy="531813"/>
            </a:xfrm>
            <a:custGeom>
              <a:avLst/>
              <a:gdLst>
                <a:gd name="T0" fmla="*/ 154 w 168"/>
                <a:gd name="T1" fmla="*/ 42 h 335"/>
                <a:gd name="T2" fmla="*/ 149 w 168"/>
                <a:gd name="T3" fmla="*/ 27 h 335"/>
                <a:gd name="T4" fmla="*/ 144 w 168"/>
                <a:gd name="T5" fmla="*/ 15 h 335"/>
                <a:gd name="T6" fmla="*/ 137 w 168"/>
                <a:gd name="T7" fmla="*/ 5 h 335"/>
                <a:gd name="T8" fmla="*/ 132 w 168"/>
                <a:gd name="T9" fmla="*/ 3 h 335"/>
                <a:gd name="T10" fmla="*/ 127 w 168"/>
                <a:gd name="T11" fmla="*/ 0 h 335"/>
                <a:gd name="T12" fmla="*/ 34 w 168"/>
                <a:gd name="T13" fmla="*/ 0 h 335"/>
                <a:gd name="T14" fmla="*/ 29 w 168"/>
                <a:gd name="T15" fmla="*/ 0 h 335"/>
                <a:gd name="T16" fmla="*/ 26 w 168"/>
                <a:gd name="T17" fmla="*/ 3 h 335"/>
                <a:gd name="T18" fmla="*/ 19 w 168"/>
                <a:gd name="T19" fmla="*/ 8 h 335"/>
                <a:gd name="T20" fmla="*/ 12 w 168"/>
                <a:gd name="T21" fmla="*/ 17 h 335"/>
                <a:gd name="T22" fmla="*/ 7 w 168"/>
                <a:gd name="T23" fmla="*/ 32 h 335"/>
                <a:gd name="T24" fmla="*/ 2 w 168"/>
                <a:gd name="T25" fmla="*/ 44 h 335"/>
                <a:gd name="T26" fmla="*/ 10 w 168"/>
                <a:gd name="T27" fmla="*/ 47 h 335"/>
                <a:gd name="T28" fmla="*/ 17 w 168"/>
                <a:gd name="T29" fmla="*/ 27 h 335"/>
                <a:gd name="T30" fmla="*/ 22 w 168"/>
                <a:gd name="T31" fmla="*/ 17 h 335"/>
                <a:gd name="T32" fmla="*/ 29 w 168"/>
                <a:gd name="T33" fmla="*/ 10 h 335"/>
                <a:gd name="T34" fmla="*/ 34 w 168"/>
                <a:gd name="T35" fmla="*/ 8 h 335"/>
                <a:gd name="T36" fmla="*/ 110 w 168"/>
                <a:gd name="T37" fmla="*/ 8 h 335"/>
                <a:gd name="T38" fmla="*/ 106 w 168"/>
                <a:gd name="T39" fmla="*/ 15 h 335"/>
                <a:gd name="T40" fmla="*/ 98 w 168"/>
                <a:gd name="T41" fmla="*/ 32 h 335"/>
                <a:gd name="T42" fmla="*/ 91 w 168"/>
                <a:gd name="T43" fmla="*/ 54 h 335"/>
                <a:gd name="T44" fmla="*/ 108 w 168"/>
                <a:gd name="T45" fmla="*/ 56 h 335"/>
                <a:gd name="T46" fmla="*/ 118 w 168"/>
                <a:gd name="T47" fmla="*/ 59 h 335"/>
                <a:gd name="T48" fmla="*/ 125 w 168"/>
                <a:gd name="T49" fmla="*/ 66 h 335"/>
                <a:gd name="T50" fmla="*/ 130 w 168"/>
                <a:gd name="T51" fmla="*/ 73 h 335"/>
                <a:gd name="T52" fmla="*/ 134 w 168"/>
                <a:gd name="T53" fmla="*/ 83 h 335"/>
                <a:gd name="T54" fmla="*/ 134 w 168"/>
                <a:gd name="T55" fmla="*/ 248 h 335"/>
                <a:gd name="T56" fmla="*/ 132 w 168"/>
                <a:gd name="T57" fmla="*/ 258 h 335"/>
                <a:gd name="T58" fmla="*/ 130 w 168"/>
                <a:gd name="T59" fmla="*/ 267 h 335"/>
                <a:gd name="T60" fmla="*/ 122 w 168"/>
                <a:gd name="T61" fmla="*/ 275 h 335"/>
                <a:gd name="T62" fmla="*/ 113 w 168"/>
                <a:gd name="T63" fmla="*/ 280 h 335"/>
                <a:gd name="T64" fmla="*/ 103 w 168"/>
                <a:gd name="T65" fmla="*/ 282 h 335"/>
                <a:gd name="T66" fmla="*/ 94 w 168"/>
                <a:gd name="T67" fmla="*/ 289 h 335"/>
                <a:gd name="T68" fmla="*/ 101 w 168"/>
                <a:gd name="T69" fmla="*/ 309 h 335"/>
                <a:gd name="T70" fmla="*/ 106 w 168"/>
                <a:gd name="T71" fmla="*/ 321 h 335"/>
                <a:gd name="T72" fmla="*/ 10 w 168"/>
                <a:gd name="T73" fmla="*/ 289 h 335"/>
                <a:gd name="T74" fmla="*/ 2 w 168"/>
                <a:gd name="T75" fmla="*/ 292 h 335"/>
                <a:gd name="T76" fmla="*/ 7 w 168"/>
                <a:gd name="T77" fmla="*/ 306 h 335"/>
                <a:gd name="T78" fmla="*/ 12 w 168"/>
                <a:gd name="T79" fmla="*/ 318 h 335"/>
                <a:gd name="T80" fmla="*/ 19 w 168"/>
                <a:gd name="T81" fmla="*/ 328 h 335"/>
                <a:gd name="T82" fmla="*/ 26 w 168"/>
                <a:gd name="T83" fmla="*/ 333 h 335"/>
                <a:gd name="T84" fmla="*/ 29 w 168"/>
                <a:gd name="T85" fmla="*/ 335 h 335"/>
                <a:gd name="T86" fmla="*/ 34 w 168"/>
                <a:gd name="T87" fmla="*/ 335 h 335"/>
                <a:gd name="T88" fmla="*/ 127 w 168"/>
                <a:gd name="T89" fmla="*/ 335 h 335"/>
                <a:gd name="T90" fmla="*/ 132 w 168"/>
                <a:gd name="T91" fmla="*/ 333 h 335"/>
                <a:gd name="T92" fmla="*/ 137 w 168"/>
                <a:gd name="T93" fmla="*/ 330 h 335"/>
                <a:gd name="T94" fmla="*/ 144 w 168"/>
                <a:gd name="T95" fmla="*/ 321 h 335"/>
                <a:gd name="T96" fmla="*/ 149 w 168"/>
                <a:gd name="T97" fmla="*/ 311 h 335"/>
                <a:gd name="T98" fmla="*/ 154 w 168"/>
                <a:gd name="T99" fmla="*/ 294 h 335"/>
                <a:gd name="T100" fmla="*/ 158 w 168"/>
                <a:gd name="T101" fmla="*/ 275 h 335"/>
                <a:gd name="T102" fmla="*/ 163 w 168"/>
                <a:gd name="T103" fmla="*/ 253 h 335"/>
                <a:gd name="T104" fmla="*/ 168 w 168"/>
                <a:gd name="T105" fmla="*/ 216 h 335"/>
                <a:gd name="T106" fmla="*/ 168 w 168"/>
                <a:gd name="T107" fmla="*/ 168 h 335"/>
                <a:gd name="T108" fmla="*/ 168 w 168"/>
                <a:gd name="T109" fmla="*/ 119 h 335"/>
                <a:gd name="T110" fmla="*/ 163 w 168"/>
                <a:gd name="T111" fmla="*/ 83 h 335"/>
                <a:gd name="T112" fmla="*/ 158 w 168"/>
                <a:gd name="T113" fmla="*/ 64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8" h="335">
                  <a:moveTo>
                    <a:pt x="156" y="51"/>
                  </a:moveTo>
                  <a:lnTo>
                    <a:pt x="156" y="51"/>
                  </a:lnTo>
                  <a:lnTo>
                    <a:pt x="154" y="42"/>
                  </a:lnTo>
                  <a:lnTo>
                    <a:pt x="151" y="34"/>
                  </a:lnTo>
                  <a:lnTo>
                    <a:pt x="151" y="30"/>
                  </a:lnTo>
                  <a:lnTo>
                    <a:pt x="149" y="27"/>
                  </a:lnTo>
                  <a:lnTo>
                    <a:pt x="146" y="22"/>
                  </a:lnTo>
                  <a:lnTo>
                    <a:pt x="144" y="17"/>
                  </a:lnTo>
                  <a:lnTo>
                    <a:pt x="144" y="15"/>
                  </a:lnTo>
                  <a:lnTo>
                    <a:pt x="142" y="10"/>
                  </a:lnTo>
                  <a:lnTo>
                    <a:pt x="139" y="8"/>
                  </a:lnTo>
                  <a:lnTo>
                    <a:pt x="137" y="5"/>
                  </a:lnTo>
                  <a:lnTo>
                    <a:pt x="134" y="5"/>
                  </a:lnTo>
                  <a:lnTo>
                    <a:pt x="134" y="3"/>
                  </a:lnTo>
                  <a:lnTo>
                    <a:pt x="132" y="3"/>
                  </a:lnTo>
                  <a:lnTo>
                    <a:pt x="132" y="3"/>
                  </a:lnTo>
                  <a:lnTo>
                    <a:pt x="130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25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4" y="3"/>
                  </a:lnTo>
                  <a:lnTo>
                    <a:pt x="22" y="5"/>
                  </a:lnTo>
                  <a:lnTo>
                    <a:pt x="19" y="8"/>
                  </a:lnTo>
                  <a:lnTo>
                    <a:pt x="17" y="10"/>
                  </a:lnTo>
                  <a:lnTo>
                    <a:pt x="14" y="15"/>
                  </a:lnTo>
                  <a:lnTo>
                    <a:pt x="12" y="17"/>
                  </a:lnTo>
                  <a:lnTo>
                    <a:pt x="12" y="22"/>
                  </a:lnTo>
                  <a:lnTo>
                    <a:pt x="10" y="27"/>
                  </a:lnTo>
                  <a:lnTo>
                    <a:pt x="7" y="32"/>
                  </a:lnTo>
                  <a:lnTo>
                    <a:pt x="5" y="34"/>
                  </a:lnTo>
                  <a:lnTo>
                    <a:pt x="5" y="39"/>
                  </a:lnTo>
                  <a:lnTo>
                    <a:pt x="2" y="44"/>
                  </a:lnTo>
                  <a:lnTo>
                    <a:pt x="0" y="54"/>
                  </a:lnTo>
                  <a:lnTo>
                    <a:pt x="7" y="54"/>
                  </a:lnTo>
                  <a:lnTo>
                    <a:pt x="10" y="47"/>
                  </a:lnTo>
                  <a:lnTo>
                    <a:pt x="12" y="37"/>
                  </a:lnTo>
                  <a:lnTo>
                    <a:pt x="17" y="30"/>
                  </a:lnTo>
                  <a:lnTo>
                    <a:pt x="17" y="27"/>
                  </a:lnTo>
                  <a:lnTo>
                    <a:pt x="19" y="25"/>
                  </a:lnTo>
                  <a:lnTo>
                    <a:pt x="22" y="20"/>
                  </a:lnTo>
                  <a:lnTo>
                    <a:pt x="22" y="17"/>
                  </a:lnTo>
                  <a:lnTo>
                    <a:pt x="24" y="15"/>
                  </a:lnTo>
                  <a:lnTo>
                    <a:pt x="26" y="13"/>
                  </a:lnTo>
                  <a:lnTo>
                    <a:pt x="29" y="10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110" y="8"/>
                  </a:lnTo>
                  <a:lnTo>
                    <a:pt x="110" y="10"/>
                  </a:lnTo>
                  <a:lnTo>
                    <a:pt x="108" y="10"/>
                  </a:lnTo>
                  <a:lnTo>
                    <a:pt x="106" y="15"/>
                  </a:lnTo>
                  <a:lnTo>
                    <a:pt x="103" y="20"/>
                  </a:lnTo>
                  <a:lnTo>
                    <a:pt x="101" y="27"/>
                  </a:lnTo>
                  <a:lnTo>
                    <a:pt x="98" y="32"/>
                  </a:lnTo>
                  <a:lnTo>
                    <a:pt x="96" y="39"/>
                  </a:lnTo>
                  <a:lnTo>
                    <a:pt x="94" y="47"/>
                  </a:lnTo>
                  <a:lnTo>
                    <a:pt x="91" y="54"/>
                  </a:lnTo>
                  <a:lnTo>
                    <a:pt x="101" y="54"/>
                  </a:lnTo>
                  <a:lnTo>
                    <a:pt x="103" y="54"/>
                  </a:lnTo>
                  <a:lnTo>
                    <a:pt x="108" y="56"/>
                  </a:lnTo>
                  <a:lnTo>
                    <a:pt x="110" y="56"/>
                  </a:lnTo>
                  <a:lnTo>
                    <a:pt x="113" y="56"/>
                  </a:lnTo>
                  <a:lnTo>
                    <a:pt x="118" y="59"/>
                  </a:lnTo>
                  <a:lnTo>
                    <a:pt x="120" y="61"/>
                  </a:lnTo>
                  <a:lnTo>
                    <a:pt x="122" y="64"/>
                  </a:lnTo>
                  <a:lnTo>
                    <a:pt x="125" y="66"/>
                  </a:lnTo>
                  <a:lnTo>
                    <a:pt x="127" y="68"/>
                  </a:lnTo>
                  <a:lnTo>
                    <a:pt x="130" y="71"/>
                  </a:lnTo>
                  <a:lnTo>
                    <a:pt x="130" y="73"/>
                  </a:lnTo>
                  <a:lnTo>
                    <a:pt x="132" y="76"/>
                  </a:lnTo>
                  <a:lnTo>
                    <a:pt x="132" y="78"/>
                  </a:lnTo>
                  <a:lnTo>
                    <a:pt x="134" y="83"/>
                  </a:lnTo>
                  <a:lnTo>
                    <a:pt x="134" y="85"/>
                  </a:lnTo>
                  <a:lnTo>
                    <a:pt x="134" y="90"/>
                  </a:lnTo>
                  <a:lnTo>
                    <a:pt x="134" y="248"/>
                  </a:lnTo>
                  <a:lnTo>
                    <a:pt x="134" y="250"/>
                  </a:lnTo>
                  <a:lnTo>
                    <a:pt x="134" y="253"/>
                  </a:lnTo>
                  <a:lnTo>
                    <a:pt x="132" y="258"/>
                  </a:lnTo>
                  <a:lnTo>
                    <a:pt x="132" y="260"/>
                  </a:lnTo>
                  <a:lnTo>
                    <a:pt x="130" y="263"/>
                  </a:lnTo>
                  <a:lnTo>
                    <a:pt x="130" y="267"/>
                  </a:lnTo>
                  <a:lnTo>
                    <a:pt x="127" y="270"/>
                  </a:lnTo>
                  <a:lnTo>
                    <a:pt x="125" y="272"/>
                  </a:lnTo>
                  <a:lnTo>
                    <a:pt x="122" y="275"/>
                  </a:lnTo>
                  <a:lnTo>
                    <a:pt x="120" y="275"/>
                  </a:lnTo>
                  <a:lnTo>
                    <a:pt x="118" y="277"/>
                  </a:lnTo>
                  <a:lnTo>
                    <a:pt x="113" y="280"/>
                  </a:lnTo>
                  <a:lnTo>
                    <a:pt x="110" y="280"/>
                  </a:lnTo>
                  <a:lnTo>
                    <a:pt x="108" y="282"/>
                  </a:lnTo>
                  <a:lnTo>
                    <a:pt x="103" y="282"/>
                  </a:lnTo>
                  <a:lnTo>
                    <a:pt x="101" y="282"/>
                  </a:lnTo>
                  <a:lnTo>
                    <a:pt x="91" y="282"/>
                  </a:lnTo>
                  <a:lnTo>
                    <a:pt x="94" y="289"/>
                  </a:lnTo>
                  <a:lnTo>
                    <a:pt x="96" y="297"/>
                  </a:lnTo>
                  <a:lnTo>
                    <a:pt x="98" y="304"/>
                  </a:lnTo>
                  <a:lnTo>
                    <a:pt x="101" y="309"/>
                  </a:lnTo>
                  <a:lnTo>
                    <a:pt x="103" y="314"/>
                  </a:lnTo>
                  <a:lnTo>
                    <a:pt x="106" y="318"/>
                  </a:lnTo>
                  <a:lnTo>
                    <a:pt x="106" y="321"/>
                  </a:lnTo>
                  <a:lnTo>
                    <a:pt x="108" y="326"/>
                  </a:lnTo>
                  <a:lnTo>
                    <a:pt x="12" y="297"/>
                  </a:lnTo>
                  <a:lnTo>
                    <a:pt x="10" y="289"/>
                  </a:lnTo>
                  <a:lnTo>
                    <a:pt x="7" y="282"/>
                  </a:lnTo>
                  <a:lnTo>
                    <a:pt x="0" y="282"/>
                  </a:lnTo>
                  <a:lnTo>
                    <a:pt x="2" y="292"/>
                  </a:lnTo>
                  <a:lnTo>
                    <a:pt x="5" y="297"/>
                  </a:lnTo>
                  <a:lnTo>
                    <a:pt x="5" y="301"/>
                  </a:lnTo>
                  <a:lnTo>
                    <a:pt x="7" y="306"/>
                  </a:lnTo>
                  <a:lnTo>
                    <a:pt x="10" y="311"/>
                  </a:lnTo>
                  <a:lnTo>
                    <a:pt x="12" y="314"/>
                  </a:lnTo>
                  <a:lnTo>
                    <a:pt x="12" y="318"/>
                  </a:lnTo>
                  <a:lnTo>
                    <a:pt x="14" y="321"/>
                  </a:lnTo>
                  <a:lnTo>
                    <a:pt x="17" y="326"/>
                  </a:lnTo>
                  <a:lnTo>
                    <a:pt x="19" y="328"/>
                  </a:lnTo>
                  <a:lnTo>
                    <a:pt x="22" y="330"/>
                  </a:lnTo>
                  <a:lnTo>
                    <a:pt x="24" y="333"/>
                  </a:lnTo>
                  <a:lnTo>
                    <a:pt x="26" y="333"/>
                  </a:lnTo>
                  <a:lnTo>
                    <a:pt x="26" y="333"/>
                  </a:lnTo>
                  <a:lnTo>
                    <a:pt x="29" y="335"/>
                  </a:lnTo>
                  <a:lnTo>
                    <a:pt x="29" y="335"/>
                  </a:lnTo>
                  <a:lnTo>
                    <a:pt x="31" y="335"/>
                  </a:lnTo>
                  <a:lnTo>
                    <a:pt x="34" y="335"/>
                  </a:lnTo>
                  <a:lnTo>
                    <a:pt x="34" y="335"/>
                  </a:lnTo>
                  <a:lnTo>
                    <a:pt x="125" y="335"/>
                  </a:lnTo>
                  <a:lnTo>
                    <a:pt x="127" y="335"/>
                  </a:lnTo>
                  <a:lnTo>
                    <a:pt x="127" y="335"/>
                  </a:lnTo>
                  <a:lnTo>
                    <a:pt x="130" y="335"/>
                  </a:lnTo>
                  <a:lnTo>
                    <a:pt x="132" y="335"/>
                  </a:lnTo>
                  <a:lnTo>
                    <a:pt x="132" y="333"/>
                  </a:lnTo>
                  <a:lnTo>
                    <a:pt x="134" y="333"/>
                  </a:lnTo>
                  <a:lnTo>
                    <a:pt x="134" y="333"/>
                  </a:lnTo>
                  <a:lnTo>
                    <a:pt x="137" y="330"/>
                  </a:lnTo>
                  <a:lnTo>
                    <a:pt x="139" y="328"/>
                  </a:lnTo>
                  <a:lnTo>
                    <a:pt x="142" y="326"/>
                  </a:lnTo>
                  <a:lnTo>
                    <a:pt x="144" y="321"/>
                  </a:lnTo>
                  <a:lnTo>
                    <a:pt x="146" y="318"/>
                  </a:lnTo>
                  <a:lnTo>
                    <a:pt x="146" y="314"/>
                  </a:lnTo>
                  <a:lnTo>
                    <a:pt x="149" y="311"/>
                  </a:lnTo>
                  <a:lnTo>
                    <a:pt x="151" y="306"/>
                  </a:lnTo>
                  <a:lnTo>
                    <a:pt x="151" y="301"/>
                  </a:lnTo>
                  <a:lnTo>
                    <a:pt x="154" y="294"/>
                  </a:lnTo>
                  <a:lnTo>
                    <a:pt x="156" y="287"/>
                  </a:lnTo>
                  <a:lnTo>
                    <a:pt x="158" y="280"/>
                  </a:lnTo>
                  <a:lnTo>
                    <a:pt x="158" y="275"/>
                  </a:lnTo>
                  <a:lnTo>
                    <a:pt x="161" y="267"/>
                  </a:lnTo>
                  <a:lnTo>
                    <a:pt x="161" y="260"/>
                  </a:lnTo>
                  <a:lnTo>
                    <a:pt x="163" y="253"/>
                  </a:lnTo>
                  <a:lnTo>
                    <a:pt x="163" y="246"/>
                  </a:lnTo>
                  <a:lnTo>
                    <a:pt x="166" y="231"/>
                  </a:lnTo>
                  <a:lnTo>
                    <a:pt x="168" y="216"/>
                  </a:lnTo>
                  <a:lnTo>
                    <a:pt x="168" y="202"/>
                  </a:lnTo>
                  <a:lnTo>
                    <a:pt x="168" y="185"/>
                  </a:lnTo>
                  <a:lnTo>
                    <a:pt x="168" y="168"/>
                  </a:lnTo>
                  <a:lnTo>
                    <a:pt x="168" y="151"/>
                  </a:lnTo>
                  <a:lnTo>
                    <a:pt x="168" y="136"/>
                  </a:lnTo>
                  <a:lnTo>
                    <a:pt x="168" y="119"/>
                  </a:lnTo>
                  <a:lnTo>
                    <a:pt x="166" y="105"/>
                  </a:lnTo>
                  <a:lnTo>
                    <a:pt x="163" y="90"/>
                  </a:lnTo>
                  <a:lnTo>
                    <a:pt x="163" y="83"/>
                  </a:lnTo>
                  <a:lnTo>
                    <a:pt x="161" y="76"/>
                  </a:lnTo>
                  <a:lnTo>
                    <a:pt x="161" y="68"/>
                  </a:lnTo>
                  <a:lnTo>
                    <a:pt x="158" y="64"/>
                  </a:lnTo>
                  <a:lnTo>
                    <a:pt x="158" y="56"/>
                  </a:lnTo>
                  <a:lnTo>
                    <a:pt x="156" y="5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8" name="Freeform 6"/>
            <p:cNvSpPr>
              <a:spLocks noEditPoints="1"/>
            </p:cNvSpPr>
            <p:nvPr/>
          </p:nvSpPr>
          <p:spPr bwMode="auto">
            <a:xfrm>
              <a:off x="8277225" y="4108450"/>
              <a:ext cx="274638" cy="334963"/>
            </a:xfrm>
            <a:custGeom>
              <a:avLst/>
              <a:gdLst>
                <a:gd name="T0" fmla="*/ 15 w 173"/>
                <a:gd name="T1" fmla="*/ 26 h 211"/>
                <a:gd name="T2" fmla="*/ 15 w 173"/>
                <a:gd name="T3" fmla="*/ 24 h 211"/>
                <a:gd name="T4" fmla="*/ 17 w 173"/>
                <a:gd name="T5" fmla="*/ 21 h 211"/>
                <a:gd name="T6" fmla="*/ 20 w 173"/>
                <a:gd name="T7" fmla="*/ 19 h 211"/>
                <a:gd name="T8" fmla="*/ 22 w 173"/>
                <a:gd name="T9" fmla="*/ 14 h 211"/>
                <a:gd name="T10" fmla="*/ 24 w 173"/>
                <a:gd name="T11" fmla="*/ 14 h 211"/>
                <a:gd name="T12" fmla="*/ 27 w 173"/>
                <a:gd name="T13" fmla="*/ 14 h 211"/>
                <a:gd name="T14" fmla="*/ 147 w 173"/>
                <a:gd name="T15" fmla="*/ 14 h 211"/>
                <a:gd name="T16" fmla="*/ 149 w 173"/>
                <a:gd name="T17" fmla="*/ 14 h 211"/>
                <a:gd name="T18" fmla="*/ 154 w 173"/>
                <a:gd name="T19" fmla="*/ 17 h 211"/>
                <a:gd name="T20" fmla="*/ 156 w 173"/>
                <a:gd name="T21" fmla="*/ 19 h 211"/>
                <a:gd name="T22" fmla="*/ 159 w 173"/>
                <a:gd name="T23" fmla="*/ 21 h 211"/>
                <a:gd name="T24" fmla="*/ 159 w 173"/>
                <a:gd name="T25" fmla="*/ 24 h 211"/>
                <a:gd name="T26" fmla="*/ 159 w 173"/>
                <a:gd name="T27" fmla="*/ 184 h 211"/>
                <a:gd name="T28" fmla="*/ 159 w 173"/>
                <a:gd name="T29" fmla="*/ 186 h 211"/>
                <a:gd name="T30" fmla="*/ 156 w 173"/>
                <a:gd name="T31" fmla="*/ 186 h 211"/>
                <a:gd name="T32" fmla="*/ 154 w 173"/>
                <a:gd name="T33" fmla="*/ 191 h 211"/>
                <a:gd name="T34" fmla="*/ 152 w 173"/>
                <a:gd name="T35" fmla="*/ 194 h 211"/>
                <a:gd name="T36" fmla="*/ 149 w 173"/>
                <a:gd name="T37" fmla="*/ 194 h 211"/>
                <a:gd name="T38" fmla="*/ 147 w 173"/>
                <a:gd name="T39" fmla="*/ 194 h 211"/>
                <a:gd name="T40" fmla="*/ 27 w 173"/>
                <a:gd name="T41" fmla="*/ 194 h 211"/>
                <a:gd name="T42" fmla="*/ 24 w 173"/>
                <a:gd name="T43" fmla="*/ 194 h 211"/>
                <a:gd name="T44" fmla="*/ 20 w 173"/>
                <a:gd name="T45" fmla="*/ 194 h 211"/>
                <a:gd name="T46" fmla="*/ 17 w 173"/>
                <a:gd name="T47" fmla="*/ 189 h 211"/>
                <a:gd name="T48" fmla="*/ 17 w 173"/>
                <a:gd name="T49" fmla="*/ 186 h 211"/>
                <a:gd name="T50" fmla="*/ 15 w 173"/>
                <a:gd name="T51" fmla="*/ 184 h 211"/>
                <a:gd name="T52" fmla="*/ 173 w 173"/>
                <a:gd name="T53" fmla="*/ 184 h 211"/>
                <a:gd name="T54" fmla="*/ 173 w 173"/>
                <a:gd name="T55" fmla="*/ 24 h 211"/>
                <a:gd name="T56" fmla="*/ 173 w 173"/>
                <a:gd name="T57" fmla="*/ 19 h 211"/>
                <a:gd name="T58" fmla="*/ 171 w 173"/>
                <a:gd name="T59" fmla="*/ 14 h 211"/>
                <a:gd name="T60" fmla="*/ 168 w 173"/>
                <a:gd name="T61" fmla="*/ 9 h 211"/>
                <a:gd name="T62" fmla="*/ 164 w 173"/>
                <a:gd name="T63" fmla="*/ 4 h 211"/>
                <a:gd name="T64" fmla="*/ 159 w 173"/>
                <a:gd name="T65" fmla="*/ 2 h 211"/>
                <a:gd name="T66" fmla="*/ 154 w 173"/>
                <a:gd name="T67" fmla="*/ 0 h 211"/>
                <a:gd name="T68" fmla="*/ 149 w 173"/>
                <a:gd name="T69" fmla="*/ 0 h 211"/>
                <a:gd name="T70" fmla="*/ 27 w 173"/>
                <a:gd name="T71" fmla="*/ 0 h 211"/>
                <a:gd name="T72" fmla="*/ 22 w 173"/>
                <a:gd name="T73" fmla="*/ 0 h 211"/>
                <a:gd name="T74" fmla="*/ 17 w 173"/>
                <a:gd name="T75" fmla="*/ 2 h 211"/>
                <a:gd name="T76" fmla="*/ 12 w 173"/>
                <a:gd name="T77" fmla="*/ 4 h 211"/>
                <a:gd name="T78" fmla="*/ 8 w 173"/>
                <a:gd name="T79" fmla="*/ 7 h 211"/>
                <a:gd name="T80" fmla="*/ 5 w 173"/>
                <a:gd name="T81" fmla="*/ 12 h 211"/>
                <a:gd name="T82" fmla="*/ 3 w 173"/>
                <a:gd name="T83" fmla="*/ 17 h 211"/>
                <a:gd name="T84" fmla="*/ 0 w 173"/>
                <a:gd name="T85" fmla="*/ 21 h 211"/>
                <a:gd name="T86" fmla="*/ 0 w 173"/>
                <a:gd name="T87" fmla="*/ 26 h 211"/>
                <a:gd name="T88" fmla="*/ 0 w 173"/>
                <a:gd name="T89" fmla="*/ 186 h 211"/>
                <a:gd name="T90" fmla="*/ 0 w 173"/>
                <a:gd name="T91" fmla="*/ 191 h 211"/>
                <a:gd name="T92" fmla="*/ 3 w 173"/>
                <a:gd name="T93" fmla="*/ 196 h 211"/>
                <a:gd name="T94" fmla="*/ 8 w 173"/>
                <a:gd name="T95" fmla="*/ 201 h 211"/>
                <a:gd name="T96" fmla="*/ 10 w 173"/>
                <a:gd name="T97" fmla="*/ 203 h 211"/>
                <a:gd name="T98" fmla="*/ 15 w 173"/>
                <a:gd name="T99" fmla="*/ 206 h 211"/>
                <a:gd name="T100" fmla="*/ 20 w 173"/>
                <a:gd name="T101" fmla="*/ 208 h 211"/>
                <a:gd name="T102" fmla="*/ 24 w 173"/>
                <a:gd name="T103" fmla="*/ 211 h 211"/>
                <a:gd name="T104" fmla="*/ 147 w 173"/>
                <a:gd name="T105" fmla="*/ 211 h 211"/>
                <a:gd name="T106" fmla="*/ 152 w 173"/>
                <a:gd name="T107" fmla="*/ 211 h 211"/>
                <a:gd name="T108" fmla="*/ 156 w 173"/>
                <a:gd name="T109" fmla="*/ 208 h 211"/>
                <a:gd name="T110" fmla="*/ 161 w 173"/>
                <a:gd name="T111" fmla="*/ 206 h 211"/>
                <a:gd name="T112" fmla="*/ 166 w 173"/>
                <a:gd name="T113" fmla="*/ 203 h 211"/>
                <a:gd name="T114" fmla="*/ 168 w 173"/>
                <a:gd name="T115" fmla="*/ 199 h 211"/>
                <a:gd name="T116" fmla="*/ 171 w 173"/>
                <a:gd name="T117" fmla="*/ 194 h 211"/>
                <a:gd name="T118" fmla="*/ 173 w 173"/>
                <a:gd name="T119" fmla="*/ 189 h 211"/>
                <a:gd name="T120" fmla="*/ 173 w 173"/>
                <a:gd name="T121" fmla="*/ 18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3" h="211">
                  <a:moveTo>
                    <a:pt x="15" y="184"/>
                  </a:moveTo>
                  <a:lnTo>
                    <a:pt x="15" y="26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7" y="19"/>
                  </a:lnTo>
                  <a:lnTo>
                    <a:pt x="20" y="19"/>
                  </a:lnTo>
                  <a:lnTo>
                    <a:pt x="20" y="17"/>
                  </a:lnTo>
                  <a:lnTo>
                    <a:pt x="22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147" y="14"/>
                  </a:lnTo>
                  <a:lnTo>
                    <a:pt x="147" y="14"/>
                  </a:lnTo>
                  <a:lnTo>
                    <a:pt x="149" y="14"/>
                  </a:lnTo>
                  <a:lnTo>
                    <a:pt x="149" y="14"/>
                  </a:lnTo>
                  <a:lnTo>
                    <a:pt x="152" y="14"/>
                  </a:lnTo>
                  <a:lnTo>
                    <a:pt x="154" y="17"/>
                  </a:lnTo>
                  <a:lnTo>
                    <a:pt x="154" y="19"/>
                  </a:lnTo>
                  <a:lnTo>
                    <a:pt x="156" y="19"/>
                  </a:lnTo>
                  <a:lnTo>
                    <a:pt x="156" y="21"/>
                  </a:lnTo>
                  <a:lnTo>
                    <a:pt x="159" y="21"/>
                  </a:lnTo>
                  <a:lnTo>
                    <a:pt x="159" y="24"/>
                  </a:lnTo>
                  <a:lnTo>
                    <a:pt x="159" y="24"/>
                  </a:lnTo>
                  <a:lnTo>
                    <a:pt x="159" y="26"/>
                  </a:lnTo>
                  <a:lnTo>
                    <a:pt x="159" y="184"/>
                  </a:lnTo>
                  <a:lnTo>
                    <a:pt x="159" y="184"/>
                  </a:lnTo>
                  <a:lnTo>
                    <a:pt x="159" y="186"/>
                  </a:lnTo>
                  <a:lnTo>
                    <a:pt x="159" y="186"/>
                  </a:lnTo>
                  <a:lnTo>
                    <a:pt x="156" y="186"/>
                  </a:lnTo>
                  <a:lnTo>
                    <a:pt x="156" y="189"/>
                  </a:lnTo>
                  <a:lnTo>
                    <a:pt x="154" y="191"/>
                  </a:lnTo>
                  <a:lnTo>
                    <a:pt x="154" y="194"/>
                  </a:lnTo>
                  <a:lnTo>
                    <a:pt x="152" y="194"/>
                  </a:lnTo>
                  <a:lnTo>
                    <a:pt x="149" y="194"/>
                  </a:lnTo>
                  <a:lnTo>
                    <a:pt x="149" y="194"/>
                  </a:lnTo>
                  <a:lnTo>
                    <a:pt x="147" y="194"/>
                  </a:lnTo>
                  <a:lnTo>
                    <a:pt x="147" y="194"/>
                  </a:lnTo>
                  <a:lnTo>
                    <a:pt x="27" y="194"/>
                  </a:lnTo>
                  <a:lnTo>
                    <a:pt x="27" y="194"/>
                  </a:lnTo>
                  <a:lnTo>
                    <a:pt x="24" y="194"/>
                  </a:lnTo>
                  <a:lnTo>
                    <a:pt x="24" y="194"/>
                  </a:lnTo>
                  <a:lnTo>
                    <a:pt x="22" y="194"/>
                  </a:lnTo>
                  <a:lnTo>
                    <a:pt x="20" y="194"/>
                  </a:lnTo>
                  <a:lnTo>
                    <a:pt x="20" y="191"/>
                  </a:lnTo>
                  <a:lnTo>
                    <a:pt x="17" y="189"/>
                  </a:lnTo>
                  <a:lnTo>
                    <a:pt x="17" y="186"/>
                  </a:lnTo>
                  <a:lnTo>
                    <a:pt x="17" y="186"/>
                  </a:lnTo>
                  <a:lnTo>
                    <a:pt x="15" y="186"/>
                  </a:lnTo>
                  <a:lnTo>
                    <a:pt x="15" y="184"/>
                  </a:lnTo>
                  <a:lnTo>
                    <a:pt x="15" y="184"/>
                  </a:lnTo>
                  <a:close/>
                  <a:moveTo>
                    <a:pt x="173" y="184"/>
                  </a:moveTo>
                  <a:lnTo>
                    <a:pt x="173" y="26"/>
                  </a:lnTo>
                  <a:lnTo>
                    <a:pt x="173" y="24"/>
                  </a:lnTo>
                  <a:lnTo>
                    <a:pt x="173" y="21"/>
                  </a:lnTo>
                  <a:lnTo>
                    <a:pt x="173" y="19"/>
                  </a:lnTo>
                  <a:lnTo>
                    <a:pt x="171" y="17"/>
                  </a:lnTo>
                  <a:lnTo>
                    <a:pt x="171" y="14"/>
                  </a:lnTo>
                  <a:lnTo>
                    <a:pt x="168" y="12"/>
                  </a:lnTo>
                  <a:lnTo>
                    <a:pt x="168" y="9"/>
                  </a:lnTo>
                  <a:lnTo>
                    <a:pt x="166" y="7"/>
                  </a:lnTo>
                  <a:lnTo>
                    <a:pt x="164" y="4"/>
                  </a:lnTo>
                  <a:lnTo>
                    <a:pt x="161" y="4"/>
                  </a:lnTo>
                  <a:lnTo>
                    <a:pt x="159" y="2"/>
                  </a:lnTo>
                  <a:lnTo>
                    <a:pt x="156" y="2"/>
                  </a:lnTo>
                  <a:lnTo>
                    <a:pt x="154" y="0"/>
                  </a:lnTo>
                  <a:lnTo>
                    <a:pt x="152" y="0"/>
                  </a:lnTo>
                  <a:lnTo>
                    <a:pt x="149" y="0"/>
                  </a:lnTo>
                  <a:lnTo>
                    <a:pt x="147" y="0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7" y="2"/>
                  </a:lnTo>
                  <a:lnTo>
                    <a:pt x="15" y="2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8" y="7"/>
                  </a:lnTo>
                  <a:lnTo>
                    <a:pt x="8" y="9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3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184"/>
                  </a:lnTo>
                  <a:lnTo>
                    <a:pt x="0" y="186"/>
                  </a:lnTo>
                  <a:lnTo>
                    <a:pt x="0" y="189"/>
                  </a:lnTo>
                  <a:lnTo>
                    <a:pt x="0" y="191"/>
                  </a:lnTo>
                  <a:lnTo>
                    <a:pt x="3" y="194"/>
                  </a:lnTo>
                  <a:lnTo>
                    <a:pt x="3" y="196"/>
                  </a:lnTo>
                  <a:lnTo>
                    <a:pt x="5" y="199"/>
                  </a:lnTo>
                  <a:lnTo>
                    <a:pt x="8" y="201"/>
                  </a:lnTo>
                  <a:lnTo>
                    <a:pt x="8" y="203"/>
                  </a:lnTo>
                  <a:lnTo>
                    <a:pt x="10" y="203"/>
                  </a:lnTo>
                  <a:lnTo>
                    <a:pt x="12" y="206"/>
                  </a:lnTo>
                  <a:lnTo>
                    <a:pt x="15" y="206"/>
                  </a:lnTo>
                  <a:lnTo>
                    <a:pt x="17" y="208"/>
                  </a:lnTo>
                  <a:lnTo>
                    <a:pt x="20" y="208"/>
                  </a:lnTo>
                  <a:lnTo>
                    <a:pt x="22" y="211"/>
                  </a:lnTo>
                  <a:lnTo>
                    <a:pt x="24" y="211"/>
                  </a:lnTo>
                  <a:lnTo>
                    <a:pt x="27" y="211"/>
                  </a:lnTo>
                  <a:lnTo>
                    <a:pt x="147" y="211"/>
                  </a:lnTo>
                  <a:lnTo>
                    <a:pt x="149" y="211"/>
                  </a:lnTo>
                  <a:lnTo>
                    <a:pt x="152" y="211"/>
                  </a:lnTo>
                  <a:lnTo>
                    <a:pt x="154" y="208"/>
                  </a:lnTo>
                  <a:lnTo>
                    <a:pt x="156" y="208"/>
                  </a:lnTo>
                  <a:lnTo>
                    <a:pt x="159" y="206"/>
                  </a:lnTo>
                  <a:lnTo>
                    <a:pt x="161" y="206"/>
                  </a:lnTo>
                  <a:lnTo>
                    <a:pt x="164" y="203"/>
                  </a:lnTo>
                  <a:lnTo>
                    <a:pt x="166" y="203"/>
                  </a:lnTo>
                  <a:lnTo>
                    <a:pt x="168" y="201"/>
                  </a:lnTo>
                  <a:lnTo>
                    <a:pt x="168" y="199"/>
                  </a:lnTo>
                  <a:lnTo>
                    <a:pt x="171" y="196"/>
                  </a:lnTo>
                  <a:lnTo>
                    <a:pt x="171" y="194"/>
                  </a:lnTo>
                  <a:lnTo>
                    <a:pt x="173" y="191"/>
                  </a:lnTo>
                  <a:lnTo>
                    <a:pt x="173" y="189"/>
                  </a:lnTo>
                  <a:lnTo>
                    <a:pt x="173" y="186"/>
                  </a:lnTo>
                  <a:lnTo>
                    <a:pt x="173" y="18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9" name="Rectangle 7"/>
            <p:cNvSpPr>
              <a:spLocks noChangeArrowheads="1"/>
            </p:cNvSpPr>
            <p:nvPr/>
          </p:nvSpPr>
          <p:spPr bwMode="auto">
            <a:xfrm>
              <a:off x="8494713" y="4316413"/>
              <a:ext cx="7938" cy="635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0" name="Rectangle 8"/>
            <p:cNvSpPr>
              <a:spLocks noChangeArrowheads="1"/>
            </p:cNvSpPr>
            <p:nvPr/>
          </p:nvSpPr>
          <p:spPr bwMode="auto">
            <a:xfrm>
              <a:off x="8480425" y="4316413"/>
              <a:ext cx="6350" cy="635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1" name="Rectangle 9"/>
            <p:cNvSpPr>
              <a:spLocks noChangeArrowheads="1"/>
            </p:cNvSpPr>
            <p:nvPr/>
          </p:nvSpPr>
          <p:spPr bwMode="auto">
            <a:xfrm>
              <a:off x="8505825" y="4316413"/>
              <a:ext cx="7938" cy="635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2" name="Freeform 10"/>
            <p:cNvSpPr>
              <a:spLocks/>
            </p:cNvSpPr>
            <p:nvPr/>
          </p:nvSpPr>
          <p:spPr bwMode="auto">
            <a:xfrm>
              <a:off x="8301038" y="4268788"/>
              <a:ext cx="174625" cy="101600"/>
            </a:xfrm>
            <a:custGeom>
              <a:avLst/>
              <a:gdLst>
                <a:gd name="T0" fmla="*/ 69 w 110"/>
                <a:gd name="T1" fmla="*/ 15 h 64"/>
                <a:gd name="T2" fmla="*/ 65 w 110"/>
                <a:gd name="T3" fmla="*/ 34 h 64"/>
                <a:gd name="T4" fmla="*/ 45 w 110"/>
                <a:gd name="T5" fmla="*/ 34 h 64"/>
                <a:gd name="T6" fmla="*/ 38 w 110"/>
                <a:gd name="T7" fmla="*/ 64 h 64"/>
                <a:gd name="T8" fmla="*/ 24 w 110"/>
                <a:gd name="T9" fmla="*/ 15 h 64"/>
                <a:gd name="T10" fmla="*/ 19 w 110"/>
                <a:gd name="T11" fmla="*/ 34 h 64"/>
                <a:gd name="T12" fmla="*/ 0 w 110"/>
                <a:gd name="T13" fmla="*/ 34 h 64"/>
                <a:gd name="T14" fmla="*/ 0 w 110"/>
                <a:gd name="T15" fmla="*/ 30 h 64"/>
                <a:gd name="T16" fmla="*/ 17 w 110"/>
                <a:gd name="T17" fmla="*/ 30 h 64"/>
                <a:gd name="T18" fmla="*/ 24 w 110"/>
                <a:gd name="T19" fmla="*/ 0 h 64"/>
                <a:gd name="T20" fmla="*/ 38 w 110"/>
                <a:gd name="T21" fmla="*/ 49 h 64"/>
                <a:gd name="T22" fmla="*/ 43 w 110"/>
                <a:gd name="T23" fmla="*/ 30 h 64"/>
                <a:gd name="T24" fmla="*/ 62 w 110"/>
                <a:gd name="T25" fmla="*/ 30 h 64"/>
                <a:gd name="T26" fmla="*/ 69 w 110"/>
                <a:gd name="T27" fmla="*/ 0 h 64"/>
                <a:gd name="T28" fmla="*/ 84 w 110"/>
                <a:gd name="T29" fmla="*/ 49 h 64"/>
                <a:gd name="T30" fmla="*/ 89 w 110"/>
                <a:gd name="T31" fmla="*/ 30 h 64"/>
                <a:gd name="T32" fmla="*/ 110 w 110"/>
                <a:gd name="T33" fmla="*/ 30 h 64"/>
                <a:gd name="T34" fmla="*/ 110 w 110"/>
                <a:gd name="T35" fmla="*/ 34 h 64"/>
                <a:gd name="T36" fmla="*/ 91 w 110"/>
                <a:gd name="T37" fmla="*/ 34 h 64"/>
                <a:gd name="T38" fmla="*/ 84 w 110"/>
                <a:gd name="T39" fmla="*/ 64 h 64"/>
                <a:gd name="T40" fmla="*/ 69 w 110"/>
                <a:gd name="T41" fmla="*/ 1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0" h="64">
                  <a:moveTo>
                    <a:pt x="69" y="15"/>
                  </a:moveTo>
                  <a:lnTo>
                    <a:pt x="65" y="34"/>
                  </a:lnTo>
                  <a:lnTo>
                    <a:pt x="45" y="34"/>
                  </a:lnTo>
                  <a:lnTo>
                    <a:pt x="38" y="64"/>
                  </a:lnTo>
                  <a:lnTo>
                    <a:pt x="24" y="15"/>
                  </a:lnTo>
                  <a:lnTo>
                    <a:pt x="19" y="34"/>
                  </a:lnTo>
                  <a:lnTo>
                    <a:pt x="0" y="34"/>
                  </a:lnTo>
                  <a:lnTo>
                    <a:pt x="0" y="30"/>
                  </a:lnTo>
                  <a:lnTo>
                    <a:pt x="17" y="30"/>
                  </a:lnTo>
                  <a:lnTo>
                    <a:pt x="24" y="0"/>
                  </a:lnTo>
                  <a:lnTo>
                    <a:pt x="38" y="49"/>
                  </a:lnTo>
                  <a:lnTo>
                    <a:pt x="43" y="30"/>
                  </a:lnTo>
                  <a:lnTo>
                    <a:pt x="62" y="30"/>
                  </a:lnTo>
                  <a:lnTo>
                    <a:pt x="69" y="0"/>
                  </a:lnTo>
                  <a:lnTo>
                    <a:pt x="84" y="49"/>
                  </a:lnTo>
                  <a:lnTo>
                    <a:pt x="89" y="30"/>
                  </a:lnTo>
                  <a:lnTo>
                    <a:pt x="110" y="30"/>
                  </a:lnTo>
                  <a:lnTo>
                    <a:pt x="110" y="34"/>
                  </a:lnTo>
                  <a:lnTo>
                    <a:pt x="91" y="34"/>
                  </a:lnTo>
                  <a:lnTo>
                    <a:pt x="84" y="64"/>
                  </a:lnTo>
                  <a:lnTo>
                    <a:pt x="69" y="15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3" name="Freeform 11"/>
            <p:cNvSpPr>
              <a:spLocks/>
            </p:cNvSpPr>
            <p:nvPr/>
          </p:nvSpPr>
          <p:spPr bwMode="auto">
            <a:xfrm>
              <a:off x="8320088" y="4173538"/>
              <a:ext cx="68263" cy="61913"/>
            </a:xfrm>
            <a:custGeom>
              <a:avLst/>
              <a:gdLst>
                <a:gd name="T0" fmla="*/ 18 w 18"/>
                <a:gd name="T1" fmla="*/ 5 h 16"/>
                <a:gd name="T2" fmla="*/ 13 w 18"/>
                <a:gd name="T3" fmla="*/ 0 h 16"/>
                <a:gd name="T4" fmla="*/ 9 w 18"/>
                <a:gd name="T5" fmla="*/ 2 h 16"/>
                <a:gd name="T6" fmla="*/ 9 w 18"/>
                <a:gd name="T7" fmla="*/ 2 h 16"/>
                <a:gd name="T8" fmla="*/ 5 w 18"/>
                <a:gd name="T9" fmla="*/ 0 h 16"/>
                <a:gd name="T10" fmla="*/ 0 w 18"/>
                <a:gd name="T11" fmla="*/ 5 h 16"/>
                <a:gd name="T12" fmla="*/ 0 w 18"/>
                <a:gd name="T13" fmla="*/ 8 h 16"/>
                <a:gd name="T14" fmla="*/ 0 w 18"/>
                <a:gd name="T15" fmla="*/ 8 h 16"/>
                <a:gd name="T16" fmla="*/ 0 w 18"/>
                <a:gd name="T17" fmla="*/ 8 h 16"/>
                <a:gd name="T18" fmla="*/ 0 w 18"/>
                <a:gd name="T19" fmla="*/ 8 h 16"/>
                <a:gd name="T20" fmla="*/ 0 w 18"/>
                <a:gd name="T21" fmla="*/ 8 h 16"/>
                <a:gd name="T22" fmla="*/ 1 w 18"/>
                <a:gd name="T23" fmla="*/ 9 h 16"/>
                <a:gd name="T24" fmla="*/ 1 w 18"/>
                <a:gd name="T25" fmla="*/ 9 h 16"/>
                <a:gd name="T26" fmla="*/ 4 w 18"/>
                <a:gd name="T27" fmla="*/ 13 h 16"/>
                <a:gd name="T28" fmla="*/ 9 w 18"/>
                <a:gd name="T29" fmla="*/ 16 h 16"/>
                <a:gd name="T30" fmla="*/ 9 w 18"/>
                <a:gd name="T31" fmla="*/ 16 h 16"/>
                <a:gd name="T32" fmla="*/ 9 w 18"/>
                <a:gd name="T33" fmla="*/ 16 h 16"/>
                <a:gd name="T34" fmla="*/ 14 w 18"/>
                <a:gd name="T35" fmla="*/ 13 h 16"/>
                <a:gd name="T36" fmla="*/ 17 w 18"/>
                <a:gd name="T37" fmla="*/ 9 h 16"/>
                <a:gd name="T38" fmla="*/ 17 w 18"/>
                <a:gd name="T39" fmla="*/ 8 h 16"/>
                <a:gd name="T40" fmla="*/ 17 w 18"/>
                <a:gd name="T41" fmla="*/ 8 h 16"/>
                <a:gd name="T42" fmla="*/ 17 w 18"/>
                <a:gd name="T43" fmla="*/ 8 h 16"/>
                <a:gd name="T44" fmla="*/ 18 w 18"/>
                <a:gd name="T45" fmla="*/ 8 h 16"/>
                <a:gd name="T46" fmla="*/ 18 w 18"/>
                <a:gd name="T47" fmla="*/ 8 h 16"/>
                <a:gd name="T48" fmla="*/ 18 w 18"/>
                <a:gd name="T49" fmla="*/ 8 h 16"/>
                <a:gd name="T50" fmla="*/ 18 w 18"/>
                <a:gd name="T51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16">
                  <a:moveTo>
                    <a:pt x="18" y="5"/>
                  </a:moveTo>
                  <a:cubicBezTo>
                    <a:pt x="18" y="2"/>
                    <a:pt x="16" y="0"/>
                    <a:pt x="13" y="0"/>
                  </a:cubicBezTo>
                  <a:cubicBezTo>
                    <a:pt x="11" y="0"/>
                    <a:pt x="10" y="1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1"/>
                    <a:pt x="6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1"/>
                    <a:pt x="3" y="12"/>
                    <a:pt x="4" y="13"/>
                  </a:cubicBezTo>
                  <a:cubicBezTo>
                    <a:pt x="6" y="15"/>
                    <a:pt x="8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12" y="15"/>
                    <a:pt x="14" y="13"/>
                  </a:cubicBezTo>
                  <a:cubicBezTo>
                    <a:pt x="15" y="12"/>
                    <a:pt x="16" y="11"/>
                    <a:pt x="17" y="9"/>
                  </a:cubicBezTo>
                  <a:cubicBezTo>
                    <a:pt x="17" y="9"/>
                    <a:pt x="17" y="9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6"/>
                    <a:pt x="18" y="5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4" name="Rectangle 12"/>
            <p:cNvSpPr>
              <a:spLocks noChangeArrowheads="1"/>
            </p:cNvSpPr>
            <p:nvPr/>
          </p:nvSpPr>
          <p:spPr bwMode="auto">
            <a:xfrm>
              <a:off x="8410575" y="4200525"/>
              <a:ext cx="103188" cy="11113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sp>
        <p:nvSpPr>
          <p:cNvPr id="115" name="Freeform 5"/>
          <p:cNvSpPr>
            <a:spLocks noEditPoints="1"/>
          </p:cNvSpPr>
          <p:nvPr/>
        </p:nvSpPr>
        <p:spPr bwMode="auto">
          <a:xfrm>
            <a:off x="2748580" y="4716625"/>
            <a:ext cx="488578" cy="557150"/>
          </a:xfrm>
          <a:custGeom>
            <a:avLst/>
            <a:gdLst>
              <a:gd name="T0" fmla="*/ 283 w 290"/>
              <a:gd name="T1" fmla="*/ 169 h 331"/>
              <a:gd name="T2" fmla="*/ 263 w 290"/>
              <a:gd name="T3" fmla="*/ 129 h 331"/>
              <a:gd name="T4" fmla="*/ 149 w 290"/>
              <a:gd name="T5" fmla="*/ 7 h 331"/>
              <a:gd name="T6" fmla="*/ 24 w 290"/>
              <a:gd name="T7" fmla="*/ 155 h 331"/>
              <a:gd name="T8" fmla="*/ 34 w 290"/>
              <a:gd name="T9" fmla="*/ 265 h 331"/>
              <a:gd name="T10" fmla="*/ 170 w 290"/>
              <a:gd name="T11" fmla="*/ 331 h 331"/>
              <a:gd name="T12" fmla="*/ 181 w 290"/>
              <a:gd name="T13" fmla="*/ 286 h 331"/>
              <a:gd name="T14" fmla="*/ 213 w 290"/>
              <a:gd name="T15" fmla="*/ 272 h 331"/>
              <a:gd name="T16" fmla="*/ 255 w 290"/>
              <a:gd name="T17" fmla="*/ 250 h 331"/>
              <a:gd name="T18" fmla="*/ 260 w 290"/>
              <a:gd name="T19" fmla="*/ 194 h 331"/>
              <a:gd name="T20" fmla="*/ 275 w 290"/>
              <a:gd name="T21" fmla="*/ 187 h 331"/>
              <a:gd name="T22" fmla="*/ 283 w 290"/>
              <a:gd name="T23" fmla="*/ 169 h 331"/>
              <a:gd name="T24" fmla="*/ 235 w 290"/>
              <a:gd name="T25" fmla="*/ 92 h 331"/>
              <a:gd name="T26" fmla="*/ 190 w 290"/>
              <a:gd name="T27" fmla="*/ 132 h 331"/>
              <a:gd name="T28" fmla="*/ 176 w 290"/>
              <a:gd name="T29" fmla="*/ 154 h 331"/>
              <a:gd name="T30" fmla="*/ 118 w 290"/>
              <a:gd name="T31" fmla="*/ 171 h 331"/>
              <a:gd name="T32" fmla="*/ 93 w 290"/>
              <a:gd name="T33" fmla="*/ 192 h 331"/>
              <a:gd name="T34" fmla="*/ 82 w 290"/>
              <a:gd name="T35" fmla="*/ 188 h 331"/>
              <a:gd name="T36" fmla="*/ 103 w 290"/>
              <a:gd name="T37" fmla="*/ 171 h 331"/>
              <a:gd name="T38" fmla="*/ 87 w 290"/>
              <a:gd name="T39" fmla="*/ 173 h 331"/>
              <a:gd name="T40" fmla="*/ 59 w 290"/>
              <a:gd name="T41" fmla="*/ 157 h 331"/>
              <a:gd name="T42" fmla="*/ 52 w 290"/>
              <a:gd name="T43" fmla="*/ 128 h 331"/>
              <a:gd name="T44" fmla="*/ 35 w 290"/>
              <a:gd name="T45" fmla="*/ 97 h 331"/>
              <a:gd name="T46" fmla="*/ 151 w 290"/>
              <a:gd name="T47" fmla="*/ 27 h 331"/>
              <a:gd name="T48" fmla="*/ 235 w 290"/>
              <a:gd name="T49" fmla="*/ 92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90" h="331">
                <a:moveTo>
                  <a:pt x="283" y="169"/>
                </a:moveTo>
                <a:cubicBezTo>
                  <a:pt x="263" y="129"/>
                  <a:pt x="263" y="129"/>
                  <a:pt x="263" y="129"/>
                </a:cubicBezTo>
                <a:cubicBezTo>
                  <a:pt x="261" y="62"/>
                  <a:pt x="232" y="13"/>
                  <a:pt x="149" y="7"/>
                </a:cubicBezTo>
                <a:cubicBezTo>
                  <a:pt x="47" y="0"/>
                  <a:pt x="0" y="86"/>
                  <a:pt x="24" y="155"/>
                </a:cubicBezTo>
                <a:cubicBezTo>
                  <a:pt x="51" y="237"/>
                  <a:pt x="34" y="265"/>
                  <a:pt x="34" y="265"/>
                </a:cubicBezTo>
                <a:cubicBezTo>
                  <a:pt x="170" y="331"/>
                  <a:pt x="170" y="331"/>
                  <a:pt x="170" y="331"/>
                </a:cubicBezTo>
                <a:cubicBezTo>
                  <a:pt x="170" y="331"/>
                  <a:pt x="176" y="309"/>
                  <a:pt x="181" y="286"/>
                </a:cubicBezTo>
                <a:cubicBezTo>
                  <a:pt x="187" y="264"/>
                  <a:pt x="196" y="271"/>
                  <a:pt x="213" y="272"/>
                </a:cubicBezTo>
                <a:cubicBezTo>
                  <a:pt x="231" y="272"/>
                  <a:pt x="253" y="276"/>
                  <a:pt x="255" y="250"/>
                </a:cubicBezTo>
                <a:cubicBezTo>
                  <a:pt x="256" y="225"/>
                  <a:pt x="259" y="202"/>
                  <a:pt x="260" y="194"/>
                </a:cubicBezTo>
                <a:cubicBezTo>
                  <a:pt x="260" y="192"/>
                  <a:pt x="262" y="192"/>
                  <a:pt x="275" y="187"/>
                </a:cubicBezTo>
                <a:cubicBezTo>
                  <a:pt x="290" y="181"/>
                  <a:pt x="283" y="169"/>
                  <a:pt x="283" y="169"/>
                </a:cubicBezTo>
                <a:close/>
                <a:moveTo>
                  <a:pt x="235" y="92"/>
                </a:moveTo>
                <a:cubicBezTo>
                  <a:pt x="234" y="97"/>
                  <a:pt x="236" y="128"/>
                  <a:pt x="190" y="132"/>
                </a:cubicBezTo>
                <a:cubicBezTo>
                  <a:pt x="190" y="132"/>
                  <a:pt x="189" y="143"/>
                  <a:pt x="176" y="154"/>
                </a:cubicBezTo>
                <a:cubicBezTo>
                  <a:pt x="158" y="170"/>
                  <a:pt x="131" y="173"/>
                  <a:pt x="118" y="171"/>
                </a:cubicBezTo>
                <a:cubicBezTo>
                  <a:pt x="118" y="171"/>
                  <a:pt x="100" y="187"/>
                  <a:pt x="93" y="192"/>
                </a:cubicBezTo>
                <a:cubicBezTo>
                  <a:pt x="82" y="188"/>
                  <a:pt x="82" y="188"/>
                  <a:pt x="82" y="188"/>
                </a:cubicBezTo>
                <a:cubicBezTo>
                  <a:pt x="103" y="171"/>
                  <a:pt x="103" y="171"/>
                  <a:pt x="103" y="171"/>
                </a:cubicBezTo>
                <a:cubicBezTo>
                  <a:pt x="103" y="171"/>
                  <a:pt x="97" y="173"/>
                  <a:pt x="87" y="173"/>
                </a:cubicBezTo>
                <a:cubicBezTo>
                  <a:pt x="73" y="172"/>
                  <a:pt x="65" y="164"/>
                  <a:pt x="59" y="157"/>
                </a:cubicBezTo>
                <a:cubicBezTo>
                  <a:pt x="52" y="146"/>
                  <a:pt x="51" y="136"/>
                  <a:pt x="52" y="128"/>
                </a:cubicBezTo>
                <a:cubicBezTo>
                  <a:pt x="52" y="128"/>
                  <a:pt x="32" y="120"/>
                  <a:pt x="35" y="97"/>
                </a:cubicBezTo>
                <a:cubicBezTo>
                  <a:pt x="39" y="65"/>
                  <a:pt x="77" y="23"/>
                  <a:pt x="151" y="27"/>
                </a:cubicBezTo>
                <a:cubicBezTo>
                  <a:pt x="237" y="32"/>
                  <a:pt x="235" y="87"/>
                  <a:pt x="235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2809000" y="4332986"/>
            <a:ext cx="97013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buClr>
                <a:srgbClr val="646464"/>
              </a:buClr>
              <a:buSzPct val="70000"/>
            </a:pPr>
            <a:r>
              <a:rPr lang="en-US" sz="1050" b="1" noProof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Connectivity </a:t>
            </a:r>
          </a:p>
        </p:txBody>
      </p:sp>
      <p:sp>
        <p:nvSpPr>
          <p:cNvPr id="117" name="Freeform 174"/>
          <p:cNvSpPr>
            <a:spLocks noChangeAspect="1" noEditPoints="1"/>
          </p:cNvSpPr>
          <p:nvPr/>
        </p:nvSpPr>
        <p:spPr bwMode="auto">
          <a:xfrm>
            <a:off x="3155201" y="4061930"/>
            <a:ext cx="287977" cy="287977"/>
          </a:xfrm>
          <a:custGeom>
            <a:avLst/>
            <a:gdLst>
              <a:gd name="T0" fmla="*/ 43 w 160"/>
              <a:gd name="T1" fmla="*/ 138 h 160"/>
              <a:gd name="T2" fmla="*/ 21 w 160"/>
              <a:gd name="T3" fmla="*/ 160 h 160"/>
              <a:gd name="T4" fmla="*/ 0 w 160"/>
              <a:gd name="T5" fmla="*/ 138 h 160"/>
              <a:gd name="T6" fmla="*/ 21 w 160"/>
              <a:gd name="T7" fmla="*/ 117 h 160"/>
              <a:gd name="T8" fmla="*/ 43 w 160"/>
              <a:gd name="T9" fmla="*/ 138 h 160"/>
              <a:gd name="T10" fmla="*/ 16 w 160"/>
              <a:gd name="T11" fmla="*/ 0 h 160"/>
              <a:gd name="T12" fmla="*/ 0 w 160"/>
              <a:gd name="T13" fmla="*/ 16 h 160"/>
              <a:gd name="T14" fmla="*/ 16 w 160"/>
              <a:gd name="T15" fmla="*/ 32 h 160"/>
              <a:gd name="T16" fmla="*/ 128 w 160"/>
              <a:gd name="T17" fmla="*/ 144 h 160"/>
              <a:gd name="T18" fmla="*/ 144 w 160"/>
              <a:gd name="T19" fmla="*/ 160 h 160"/>
              <a:gd name="T20" fmla="*/ 160 w 160"/>
              <a:gd name="T21" fmla="*/ 144 h 160"/>
              <a:gd name="T22" fmla="*/ 16 w 160"/>
              <a:gd name="T23" fmla="*/ 0 h 160"/>
              <a:gd name="T24" fmla="*/ 16 w 160"/>
              <a:gd name="T25" fmla="*/ 58 h 160"/>
              <a:gd name="T26" fmla="*/ 0 w 160"/>
              <a:gd name="T27" fmla="*/ 74 h 160"/>
              <a:gd name="T28" fmla="*/ 16 w 160"/>
              <a:gd name="T29" fmla="*/ 90 h 160"/>
              <a:gd name="T30" fmla="*/ 69 w 160"/>
              <a:gd name="T31" fmla="*/ 144 h 160"/>
              <a:gd name="T32" fmla="*/ 85 w 160"/>
              <a:gd name="T33" fmla="*/ 160 h 160"/>
              <a:gd name="T34" fmla="*/ 101 w 160"/>
              <a:gd name="T35" fmla="*/ 144 h 160"/>
              <a:gd name="T36" fmla="*/ 16 w 160"/>
              <a:gd name="T37" fmla="*/ 5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0" h="160">
                <a:moveTo>
                  <a:pt x="43" y="138"/>
                </a:moveTo>
                <a:cubicBezTo>
                  <a:pt x="43" y="150"/>
                  <a:pt x="33" y="160"/>
                  <a:pt x="21" y="160"/>
                </a:cubicBezTo>
                <a:cubicBezTo>
                  <a:pt x="10" y="160"/>
                  <a:pt x="0" y="150"/>
                  <a:pt x="0" y="138"/>
                </a:cubicBezTo>
                <a:cubicBezTo>
                  <a:pt x="0" y="127"/>
                  <a:pt x="10" y="117"/>
                  <a:pt x="21" y="117"/>
                </a:cubicBezTo>
                <a:cubicBezTo>
                  <a:pt x="33" y="117"/>
                  <a:pt x="43" y="127"/>
                  <a:pt x="43" y="138"/>
                </a:cubicBezTo>
                <a:close/>
                <a:moveTo>
                  <a:pt x="16" y="0"/>
                </a:moveTo>
                <a:cubicBezTo>
                  <a:pt x="7" y="0"/>
                  <a:pt x="0" y="7"/>
                  <a:pt x="0" y="16"/>
                </a:cubicBezTo>
                <a:cubicBezTo>
                  <a:pt x="0" y="25"/>
                  <a:pt x="7" y="32"/>
                  <a:pt x="16" y="32"/>
                </a:cubicBezTo>
                <a:cubicBezTo>
                  <a:pt x="78" y="32"/>
                  <a:pt x="128" y="82"/>
                  <a:pt x="128" y="144"/>
                </a:cubicBezTo>
                <a:cubicBezTo>
                  <a:pt x="128" y="153"/>
                  <a:pt x="135" y="160"/>
                  <a:pt x="144" y="160"/>
                </a:cubicBezTo>
                <a:cubicBezTo>
                  <a:pt x="153" y="160"/>
                  <a:pt x="160" y="153"/>
                  <a:pt x="160" y="144"/>
                </a:cubicBezTo>
                <a:cubicBezTo>
                  <a:pt x="160" y="64"/>
                  <a:pt x="95" y="0"/>
                  <a:pt x="16" y="0"/>
                </a:cubicBezTo>
                <a:close/>
                <a:moveTo>
                  <a:pt x="16" y="58"/>
                </a:moveTo>
                <a:cubicBezTo>
                  <a:pt x="7" y="58"/>
                  <a:pt x="0" y="66"/>
                  <a:pt x="0" y="74"/>
                </a:cubicBezTo>
                <a:cubicBezTo>
                  <a:pt x="0" y="83"/>
                  <a:pt x="7" y="90"/>
                  <a:pt x="16" y="90"/>
                </a:cubicBezTo>
                <a:cubicBezTo>
                  <a:pt x="45" y="90"/>
                  <a:pt x="69" y="114"/>
                  <a:pt x="69" y="144"/>
                </a:cubicBezTo>
                <a:cubicBezTo>
                  <a:pt x="69" y="153"/>
                  <a:pt x="76" y="160"/>
                  <a:pt x="85" y="160"/>
                </a:cubicBezTo>
                <a:cubicBezTo>
                  <a:pt x="94" y="160"/>
                  <a:pt x="101" y="153"/>
                  <a:pt x="101" y="144"/>
                </a:cubicBezTo>
                <a:cubicBezTo>
                  <a:pt x="101" y="97"/>
                  <a:pt x="63" y="58"/>
                  <a:pt x="16" y="58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68B1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82971" y="1224557"/>
            <a:ext cx="845106" cy="474083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213463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216924" y="1309243"/>
            <a:ext cx="304711" cy="304711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044" y="1171847"/>
            <a:ext cx="1064837" cy="579504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68B1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342765" y="1113782"/>
            <a:ext cx="695632" cy="695632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8104" y="1098209"/>
            <a:ext cx="959466" cy="705249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213463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524359" y="1305565"/>
            <a:ext cx="312067" cy="312067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213463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566672" y="1336766"/>
            <a:ext cx="325649" cy="249664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186595" y="1826624"/>
            <a:ext cx="2244284" cy="490964"/>
            <a:chOff x="4151894" y="4007972"/>
            <a:chExt cx="2462195" cy="694949"/>
          </a:xfrm>
        </p:grpSpPr>
        <p:sp>
          <p:nvSpPr>
            <p:cNvPr id="127" name="Rectangle 23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4151894" y="4007972"/>
              <a:ext cx="2462195" cy="217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t" anchorCtr="0">
              <a:spAutoFit/>
            </a:bodyPr>
            <a:lstStyle/>
            <a:p>
              <a:pPr eaLnBrk="0" hangingPunct="0">
                <a:buClr>
                  <a:srgbClr val="646464"/>
                </a:buClr>
                <a:buSzPct val="70000"/>
              </a:pPr>
              <a:r>
                <a:rPr lang="en-US" sz="1000" b="1" noProof="1">
                  <a:solidFill>
                    <a:srgbClr val="333333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abic Typesetting" panose="03020402040406030203" pitchFamily="66" charset="-78"/>
                </a:rPr>
                <a:t>Capture, analyze and understand</a:t>
              </a:r>
            </a:p>
          </p:txBody>
        </p:sp>
        <p:sp>
          <p:nvSpPr>
            <p:cNvPr id="128" name="Rectangle 23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4151895" y="4267270"/>
              <a:ext cx="1008154" cy="435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numCol="1" spcCol="182880" anchor="t" anchorCtr="0">
              <a:spAutoFit/>
            </a:bodyPr>
            <a:lstStyle/>
            <a:p>
              <a:pPr marL="182789" indent="-182789" eaLnBrk="0" hangingPunct="0">
                <a:buClr>
                  <a:srgbClr val="333333"/>
                </a:buClr>
                <a:buSzPct val="70000"/>
                <a:buFont typeface="Arial" panose="020B0604020202020204" pitchFamily="34" charset="0"/>
                <a:buChar char="►"/>
              </a:pPr>
              <a:r>
                <a:rPr lang="en-US" sz="1000" noProof="1">
                  <a:solidFill>
                    <a:srgbClr val="333333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abic Typesetting" panose="03020402040406030203" pitchFamily="66" charset="-78"/>
                </a:rPr>
                <a:t>Sensory</a:t>
              </a:r>
            </a:p>
            <a:p>
              <a:pPr marL="182789" indent="-182789" eaLnBrk="0" hangingPunct="0">
                <a:buClr>
                  <a:srgbClr val="333333"/>
                </a:buClr>
                <a:buSzPct val="70000"/>
                <a:buFont typeface="Arial" panose="020B0604020202020204" pitchFamily="34" charset="0"/>
                <a:buChar char="►"/>
              </a:pPr>
              <a:r>
                <a:rPr lang="en-US" sz="1000" noProof="1">
                  <a:solidFill>
                    <a:srgbClr val="333333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abic Typesetting" panose="03020402040406030203" pitchFamily="66" charset="-78"/>
                </a:rPr>
                <a:t>Perceptual</a:t>
              </a:r>
            </a:p>
          </p:txBody>
        </p:sp>
        <p:sp>
          <p:nvSpPr>
            <p:cNvPr id="129" name="Rectangle 23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5258345" y="4261096"/>
              <a:ext cx="1104223" cy="217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numCol="1" spcCol="182880" anchor="t" anchorCtr="0">
              <a:spAutoFit/>
            </a:bodyPr>
            <a:lstStyle/>
            <a:p>
              <a:pPr marL="182789" indent="-182789" eaLnBrk="0" hangingPunct="0">
                <a:buClr>
                  <a:srgbClr val="333333"/>
                </a:buClr>
                <a:buSzPct val="70000"/>
                <a:buFont typeface="Arial" panose="020B0604020202020204" pitchFamily="34" charset="0"/>
                <a:buChar char="►"/>
              </a:pPr>
              <a:r>
                <a:rPr lang="en-US" sz="1000" noProof="1">
                  <a:solidFill>
                    <a:srgbClr val="333333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abic Typesetting" panose="03020402040406030203" pitchFamily="66" charset="-78"/>
                </a:rPr>
                <a:t>Locationa</a:t>
              </a:r>
              <a:r>
                <a:rPr lang="en-US" sz="1000" noProof="1">
                  <a:solidFill>
                    <a:srgbClr val="646464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abic Typesetting" panose="03020402040406030203" pitchFamily="66" charset="-78"/>
                </a:rPr>
                <a:t>l</a:t>
              </a: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2683927" y="1826631"/>
            <a:ext cx="1725888" cy="511966"/>
            <a:chOff x="4151895" y="4007972"/>
            <a:chExt cx="1788692" cy="650140"/>
          </a:xfrm>
        </p:grpSpPr>
        <p:sp>
          <p:nvSpPr>
            <p:cNvPr id="131" name="Rectangle 23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4151895" y="4007972"/>
              <a:ext cx="1788691" cy="195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t" anchorCtr="0">
              <a:spAutoFit/>
            </a:bodyPr>
            <a:lstStyle/>
            <a:p>
              <a:pPr eaLnBrk="0" hangingPunct="0">
                <a:buClr>
                  <a:srgbClr val="646464"/>
                </a:buClr>
                <a:buSzPct val="70000"/>
              </a:pPr>
              <a:r>
                <a:rPr lang="en-US" sz="1000" b="1" noProof="1">
                  <a:solidFill>
                    <a:srgbClr val="333333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abic Typesetting" panose="03020402040406030203" pitchFamily="66" charset="-78"/>
                </a:rPr>
                <a:t>Tools of connection</a:t>
              </a:r>
            </a:p>
          </p:txBody>
        </p:sp>
        <p:sp>
          <p:nvSpPr>
            <p:cNvPr id="132" name="Rectangle 23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4151895" y="4267270"/>
              <a:ext cx="1008154" cy="390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numCol="1" spcCol="182880" anchor="t" anchorCtr="0">
              <a:spAutoFit/>
            </a:bodyPr>
            <a:lstStyle/>
            <a:p>
              <a:pPr marL="182789" indent="-182789" eaLnBrk="0" hangingPunct="0">
                <a:buClr>
                  <a:srgbClr val="333333"/>
                </a:buClr>
                <a:buSzPct val="70000"/>
                <a:buFont typeface="Arial" panose="020B0604020202020204" pitchFamily="34" charset="0"/>
                <a:buChar char="►"/>
              </a:pPr>
              <a:r>
                <a:rPr lang="en-US" sz="1000" noProof="1">
                  <a:solidFill>
                    <a:srgbClr val="333333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abic Typesetting" panose="03020402040406030203" pitchFamily="66" charset="-78"/>
                </a:rPr>
                <a:t>Mobile</a:t>
              </a:r>
            </a:p>
            <a:p>
              <a:pPr marL="182789" indent="-182789" eaLnBrk="0" hangingPunct="0">
                <a:buClr>
                  <a:srgbClr val="333333"/>
                </a:buClr>
                <a:buSzPct val="70000"/>
                <a:buFont typeface="Arial" panose="020B0604020202020204" pitchFamily="34" charset="0"/>
                <a:buChar char="►"/>
              </a:pPr>
              <a:r>
                <a:rPr lang="en-US" sz="1000" noProof="1">
                  <a:solidFill>
                    <a:srgbClr val="333333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abic Typesetting" panose="03020402040406030203" pitchFamily="66" charset="-78"/>
                </a:rPr>
                <a:t>Devices</a:t>
              </a:r>
            </a:p>
          </p:txBody>
        </p:sp>
        <p:sp>
          <p:nvSpPr>
            <p:cNvPr id="133" name="Rectangle 23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5082005" y="4261096"/>
              <a:ext cx="858582" cy="390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numCol="1" spcCol="182880" anchor="t" anchorCtr="0">
              <a:spAutoFit/>
            </a:bodyPr>
            <a:lstStyle/>
            <a:p>
              <a:pPr marL="182789" indent="-182789" eaLnBrk="0" hangingPunct="0">
                <a:buClr>
                  <a:srgbClr val="333333"/>
                </a:buClr>
                <a:buSzPct val="70000"/>
                <a:buFont typeface="Arial" panose="020B0604020202020204" pitchFamily="34" charset="0"/>
                <a:buChar char="►"/>
              </a:pPr>
              <a:r>
                <a:rPr lang="en-US" sz="1000" noProof="1">
                  <a:solidFill>
                    <a:srgbClr val="333333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abic Typesetting" panose="03020402040406030203" pitchFamily="66" charset="-78"/>
                </a:rPr>
                <a:t>Social</a:t>
              </a:r>
            </a:p>
            <a:p>
              <a:pPr marL="182789" indent="-182789" eaLnBrk="0" hangingPunct="0">
                <a:buClr>
                  <a:srgbClr val="333333"/>
                </a:buClr>
                <a:buSzPct val="70000"/>
                <a:buFont typeface="Arial" panose="020B0604020202020204" pitchFamily="34" charset="0"/>
                <a:buChar char="►"/>
              </a:pPr>
              <a:r>
                <a:rPr lang="en-US" sz="1000" noProof="1">
                  <a:solidFill>
                    <a:srgbClr val="333333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abic Typesetting" panose="03020402040406030203" pitchFamily="66" charset="-78"/>
                </a:rPr>
                <a:t>Sensors</a:t>
              </a: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4780190" y="1797404"/>
            <a:ext cx="2073308" cy="507778"/>
            <a:chOff x="7789444" y="2557988"/>
            <a:chExt cx="2148755" cy="603673"/>
          </a:xfrm>
        </p:grpSpPr>
        <p:sp>
          <p:nvSpPr>
            <p:cNvPr id="135" name="Rectangle 23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8272713" y="2557988"/>
              <a:ext cx="1136460" cy="18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t" anchorCtr="0">
              <a:spAutoFit/>
            </a:bodyPr>
            <a:lstStyle/>
            <a:p>
              <a:pPr eaLnBrk="0" hangingPunct="0">
                <a:buClr>
                  <a:srgbClr val="646464"/>
                </a:buClr>
                <a:buSzPct val="70000"/>
              </a:pPr>
              <a:r>
                <a:rPr lang="en-US" sz="1000" b="1" noProof="1">
                  <a:solidFill>
                    <a:srgbClr val="333333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abic Typesetting" panose="03020402040406030203" pitchFamily="66" charset="-78"/>
                </a:rPr>
                <a:t>Connectivity</a:t>
              </a:r>
            </a:p>
          </p:txBody>
        </p:sp>
        <p:sp>
          <p:nvSpPr>
            <p:cNvPr id="136" name="Rectangle 23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7789444" y="2795760"/>
              <a:ext cx="1136461" cy="365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numCol="1" spcCol="182880" anchor="t" anchorCtr="0">
              <a:spAutoFit/>
            </a:bodyPr>
            <a:lstStyle/>
            <a:p>
              <a:pPr marL="182789" indent="-182789" eaLnBrk="0" hangingPunct="0">
                <a:buClr>
                  <a:srgbClr val="333333"/>
                </a:buClr>
                <a:buSzPct val="70000"/>
                <a:buFont typeface="Arial" panose="020B0604020202020204" pitchFamily="34" charset="0"/>
                <a:buChar char="►"/>
              </a:pPr>
              <a:r>
                <a:rPr lang="en-US" sz="1000" noProof="1">
                  <a:solidFill>
                    <a:srgbClr val="333333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abic Typesetting" panose="03020402040406030203" pitchFamily="66" charset="-78"/>
                </a:rPr>
                <a:t>Enhanced 4G</a:t>
              </a:r>
            </a:p>
            <a:p>
              <a:pPr marL="182789" indent="-182789" eaLnBrk="0" hangingPunct="0">
                <a:buClr>
                  <a:srgbClr val="333333"/>
                </a:buClr>
                <a:buSzPct val="70000"/>
                <a:buFont typeface="Arial" panose="020B0604020202020204" pitchFamily="34" charset="0"/>
                <a:buChar char="►"/>
              </a:pPr>
              <a:r>
                <a:rPr lang="en-US" sz="1000" noProof="1">
                  <a:solidFill>
                    <a:srgbClr val="333333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abic Typesetting" panose="03020402040406030203" pitchFamily="66" charset="-78"/>
                </a:rPr>
                <a:t>5G</a:t>
              </a:r>
            </a:p>
          </p:txBody>
        </p:sp>
        <p:sp>
          <p:nvSpPr>
            <p:cNvPr id="137" name="Rectangle 23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9089639" y="2789586"/>
              <a:ext cx="848560" cy="365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numCol="1" spcCol="182880" anchor="t" anchorCtr="0">
              <a:spAutoFit/>
            </a:bodyPr>
            <a:lstStyle/>
            <a:p>
              <a:pPr marL="182789" indent="-182789" eaLnBrk="0" hangingPunct="0">
                <a:buClr>
                  <a:srgbClr val="333333"/>
                </a:buClr>
                <a:buSzPct val="70000"/>
                <a:buFont typeface="Arial" panose="020B0604020202020204" pitchFamily="34" charset="0"/>
                <a:buChar char="►"/>
              </a:pPr>
              <a:r>
                <a:rPr lang="en-US" sz="1000" noProof="1">
                  <a:solidFill>
                    <a:srgbClr val="333333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abic Typesetting" panose="03020402040406030203" pitchFamily="66" charset="-78"/>
                </a:rPr>
                <a:t>IoT/IoE</a:t>
              </a:r>
            </a:p>
            <a:p>
              <a:pPr marL="182789" indent="-182789" eaLnBrk="0" hangingPunct="0">
                <a:buClr>
                  <a:srgbClr val="333333"/>
                </a:buClr>
                <a:buSzPct val="70000"/>
                <a:buFont typeface="Arial" panose="020B0604020202020204" pitchFamily="34" charset="0"/>
                <a:buChar char="►"/>
              </a:pPr>
              <a:r>
                <a:rPr lang="en-US" sz="1000" noProof="1">
                  <a:solidFill>
                    <a:srgbClr val="333333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abic Typesetting" panose="03020402040406030203" pitchFamily="66" charset="-78"/>
                </a:rPr>
                <a:t>e-Home</a:t>
              </a:r>
            </a:p>
          </p:txBody>
        </p:sp>
      </p:grpSp>
      <p:cxnSp>
        <p:nvCxnSpPr>
          <p:cNvPr id="139" name="Straight Connector 138"/>
          <p:cNvCxnSpPr/>
          <p:nvPr/>
        </p:nvCxnSpPr>
        <p:spPr>
          <a:xfrm>
            <a:off x="0" y="2365808"/>
            <a:ext cx="9144000" cy="1"/>
          </a:xfrm>
          <a:prstGeom prst="line">
            <a:avLst/>
          </a:prstGeom>
          <a:noFill/>
          <a:ln w="50800" cap="flat" cmpd="sng" algn="ctr">
            <a:solidFill>
              <a:srgbClr val="F68B1F"/>
            </a:solidFill>
            <a:prstDash val="solid"/>
            <a:tailEnd type="none"/>
          </a:ln>
          <a:effectLst/>
        </p:spPr>
      </p:cxnSp>
      <p:sp>
        <p:nvSpPr>
          <p:cNvPr id="140" name="Rectangle 23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7423162" y="1894897"/>
            <a:ext cx="1096556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spAutoFit/>
          </a:bodyPr>
          <a:lstStyle/>
          <a:p>
            <a:pPr eaLnBrk="0" hangingPunct="0">
              <a:buClr>
                <a:srgbClr val="646464"/>
              </a:buClr>
              <a:buSzPct val="70000"/>
            </a:pPr>
            <a:r>
              <a:rPr lang="en-US" sz="1000" b="1" noProof="1">
                <a:solidFill>
                  <a:srgbClr val="333333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abic Typesetting" panose="03020402040406030203" pitchFamily="66" charset="-78"/>
              </a:rPr>
              <a:t>Digital uptake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There is a growing uptake of digital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9012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So how do we fare internationally?</a:t>
            </a:r>
            <a:endParaRPr lang="en-NZ" dirty="0"/>
          </a:p>
        </p:txBody>
      </p:sp>
      <p:pic>
        <p:nvPicPr>
          <p:cNvPr id="4" name="nztouris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199" y="1114424"/>
            <a:ext cx="8229601" cy="462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5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2743198" y="2349485"/>
            <a:ext cx="113213" cy="32505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solidFill>
                  <a:srgbClr val="213463"/>
                </a:solidFill>
              </a:rPr>
              <a:t>2017 Global Innovation Index</a:t>
            </a:r>
            <a:endParaRPr lang="en-NZ" dirty="0">
              <a:solidFill>
                <a:srgbClr val="213463"/>
              </a:solidFill>
            </a:endParaRPr>
          </a:p>
        </p:txBody>
      </p:sp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7320265"/>
              </p:ext>
            </p:extLst>
          </p:nvPr>
        </p:nvGraphicFramePr>
        <p:xfrm>
          <a:off x="457200" y="1478836"/>
          <a:ext cx="5400000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Oval 20"/>
          <p:cNvSpPr/>
          <p:nvPr/>
        </p:nvSpPr>
        <p:spPr>
          <a:xfrm>
            <a:off x="7725384" y="1827655"/>
            <a:ext cx="667463" cy="667463"/>
          </a:xfrm>
          <a:prstGeom prst="ellipse">
            <a:avLst/>
          </a:prstGeom>
          <a:solidFill>
            <a:srgbClr val="FFE29A"/>
          </a:solidFill>
          <a:ln w="57150">
            <a:solidFill>
              <a:srgbClr val="FDB9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b="1" dirty="0" smtClean="0">
                <a:solidFill>
                  <a:srgbClr val="FDB91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</a:t>
            </a:r>
            <a:endParaRPr lang="en-NZ" sz="4000" b="1" dirty="0">
              <a:solidFill>
                <a:srgbClr val="FDB91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394417" y="1853352"/>
            <a:ext cx="962025" cy="617935"/>
            <a:chOff x="6400800" y="3087290"/>
            <a:chExt cx="962025" cy="617935"/>
          </a:xfrm>
        </p:grpSpPr>
        <p:sp>
          <p:nvSpPr>
            <p:cNvPr id="23" name="Rectangle 22"/>
            <p:cNvSpPr/>
            <p:nvPr/>
          </p:nvSpPr>
          <p:spPr>
            <a:xfrm>
              <a:off x="6400800" y="3087290"/>
              <a:ext cx="962025" cy="617935"/>
            </a:xfrm>
            <a:prstGeom prst="rect">
              <a:avLst/>
            </a:prstGeom>
            <a:solidFill>
              <a:srgbClr val="F04E30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683431" y="3342257"/>
              <a:ext cx="432000" cy="1080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5" name="Rectangle 24"/>
            <p:cNvSpPr/>
            <p:nvPr/>
          </p:nvSpPr>
          <p:spPr>
            <a:xfrm rot="5400000">
              <a:off x="6683431" y="3342257"/>
              <a:ext cx="432000" cy="1080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274" y="2804757"/>
            <a:ext cx="968099" cy="6179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/>
          <p:cNvGrpSpPr/>
          <p:nvPr/>
        </p:nvGrpSpPr>
        <p:grpSpPr>
          <a:xfrm>
            <a:off x="6387274" y="3732330"/>
            <a:ext cx="969169" cy="617936"/>
            <a:chOff x="1477370" y="4171230"/>
            <a:chExt cx="969169" cy="617936"/>
          </a:xfrm>
        </p:grpSpPr>
        <p:sp>
          <p:nvSpPr>
            <p:cNvPr id="29" name="Rectangle 28"/>
            <p:cNvSpPr/>
            <p:nvPr/>
          </p:nvSpPr>
          <p:spPr>
            <a:xfrm>
              <a:off x="1477370" y="4171231"/>
              <a:ext cx="962025" cy="617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117926" y="4171231"/>
              <a:ext cx="328613" cy="61793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477370" y="4171230"/>
              <a:ext cx="328613" cy="617935"/>
            </a:xfrm>
            <a:prstGeom prst="rect">
              <a:avLst/>
            </a:prstGeom>
            <a:solidFill>
              <a:srgbClr val="F68B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394418" y="4701467"/>
            <a:ext cx="962025" cy="617935"/>
            <a:chOff x="6123523" y="4367900"/>
            <a:chExt cx="962025" cy="617935"/>
          </a:xfrm>
        </p:grpSpPr>
        <p:sp>
          <p:nvSpPr>
            <p:cNvPr id="32" name="Rectangle 31"/>
            <p:cNvSpPr/>
            <p:nvPr/>
          </p:nvSpPr>
          <p:spPr>
            <a:xfrm>
              <a:off x="6123523" y="4367900"/>
              <a:ext cx="962025" cy="617935"/>
            </a:xfrm>
            <a:prstGeom prst="rect">
              <a:avLst/>
            </a:prstGeom>
            <a:solidFill>
              <a:srgbClr val="213463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3523" y="4367900"/>
              <a:ext cx="409575" cy="261431"/>
            </a:xfrm>
            <a:prstGeom prst="rect">
              <a:avLst/>
            </a:prstGeom>
            <a:effectLst/>
          </p:spPr>
        </p:pic>
        <p:sp>
          <p:nvSpPr>
            <p:cNvPr id="33" name="5-Point Star 32"/>
            <p:cNvSpPr/>
            <p:nvPr/>
          </p:nvSpPr>
          <p:spPr>
            <a:xfrm>
              <a:off x="6754728" y="4498814"/>
              <a:ext cx="108000" cy="108000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4" name="5-Point Star 33"/>
            <p:cNvSpPr/>
            <p:nvPr/>
          </p:nvSpPr>
          <p:spPr>
            <a:xfrm>
              <a:off x="6869482" y="4642453"/>
              <a:ext cx="108000" cy="108000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5" name="5-Point Star 34"/>
            <p:cNvSpPr/>
            <p:nvPr/>
          </p:nvSpPr>
          <p:spPr>
            <a:xfrm>
              <a:off x="6754728" y="4803614"/>
              <a:ext cx="108000" cy="108000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6" name="5-Point Star 35"/>
            <p:cNvSpPr/>
            <p:nvPr/>
          </p:nvSpPr>
          <p:spPr>
            <a:xfrm>
              <a:off x="6641163" y="4642453"/>
              <a:ext cx="108000" cy="108000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7601915" y="2825724"/>
            <a:ext cx="914400" cy="5760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NZ" sz="3200" b="1" dirty="0" smtClean="0">
                <a:solidFill>
                  <a:srgbClr val="21346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5th</a:t>
            </a:r>
            <a:endParaRPr lang="en-NZ" sz="3200" b="1" dirty="0" smtClean="0">
              <a:solidFill>
                <a:srgbClr val="21346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601915" y="3752926"/>
            <a:ext cx="914400" cy="5760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NZ" sz="3200" b="1" dirty="0" smtClean="0">
                <a:solidFill>
                  <a:srgbClr val="21346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10</a:t>
            </a:r>
            <a:r>
              <a:rPr lang="en-NZ" sz="3200" b="1" dirty="0" smtClean="0">
                <a:solidFill>
                  <a:srgbClr val="21346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</a:t>
            </a:r>
            <a:endParaRPr lang="en-NZ" sz="3200" b="1" dirty="0" smtClean="0">
              <a:solidFill>
                <a:srgbClr val="21346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01915" y="4721691"/>
            <a:ext cx="914400" cy="5760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NZ" sz="3200" b="1" dirty="0" smtClean="0">
                <a:solidFill>
                  <a:srgbClr val="21346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21st</a:t>
            </a:r>
            <a:endParaRPr lang="en-NZ" sz="3200" b="1" dirty="0" smtClean="0">
              <a:solidFill>
                <a:srgbClr val="21346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743198" y="4377546"/>
            <a:ext cx="3008252" cy="19065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aphicFrame>
        <p:nvGraphicFramePr>
          <p:cNvPr id="43" name="Chart 4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8786092"/>
              </p:ext>
            </p:extLst>
          </p:nvPr>
        </p:nvGraphicFramePr>
        <p:xfrm>
          <a:off x="2856411" y="4469210"/>
          <a:ext cx="2767641" cy="1646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457200" y="1509161"/>
            <a:ext cx="592970" cy="546608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NZ" sz="1800" b="1" dirty="0" smtClean="0">
                <a:latin typeface="Source Sans Pro" panose="020B0503030403020204" pitchFamily="34" charset="0"/>
                <a:ea typeface="Source Sans Pro" panose="020B0503030403020204" pitchFamily="34" charset="0"/>
              </a:rPr>
              <a:t>67.7</a:t>
            </a:r>
            <a:endParaRPr lang="en-NZ" sz="1800" b="1" dirty="0" smtClean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389878" y="2404029"/>
            <a:ext cx="592970" cy="546608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NZ" sz="1800" b="1" dirty="0" smtClean="0">
                <a:latin typeface="Source Sans Pro" panose="020B0503030403020204" pitchFamily="34" charset="0"/>
                <a:ea typeface="Source Sans Pro" panose="020B0503030403020204" pitchFamily="34" charset="0"/>
              </a:rPr>
              <a:t>37.6</a:t>
            </a:r>
            <a:endParaRPr lang="en-NZ" sz="1800" b="1" dirty="0" smtClean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55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38" grpId="0"/>
      <p:bldP spid="39" grpId="0"/>
      <p:bldP spid="40" grpId="0"/>
      <p:bldP spid="42" grpId="0" animBg="1"/>
      <p:bldGraphic spid="43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What are others doing?</a:t>
            </a:r>
            <a:endParaRPr lang="en-NZ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8"/>
          <a:stretch/>
        </p:blipFill>
        <p:spPr>
          <a:xfrm>
            <a:off x="2734680" y="1469320"/>
            <a:ext cx="4288590" cy="4671219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6097364" y="3470618"/>
            <a:ext cx="962025" cy="617935"/>
            <a:chOff x="6400800" y="3087290"/>
            <a:chExt cx="962025" cy="617935"/>
          </a:xfrm>
        </p:grpSpPr>
        <p:sp>
          <p:nvSpPr>
            <p:cNvPr id="33" name="Rectangle 32"/>
            <p:cNvSpPr/>
            <p:nvPr/>
          </p:nvSpPr>
          <p:spPr>
            <a:xfrm>
              <a:off x="6400800" y="3087290"/>
              <a:ext cx="962025" cy="61793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400800" y="3342257"/>
              <a:ext cx="962025" cy="108000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6" name="Rectangle 35"/>
            <p:cNvSpPr/>
            <p:nvPr/>
          </p:nvSpPr>
          <p:spPr>
            <a:xfrm rot="5400000">
              <a:off x="6572844" y="3342258"/>
              <a:ext cx="617935" cy="108000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49463" y="2846745"/>
            <a:ext cx="962025" cy="617936"/>
            <a:chOff x="2252662" y="3095797"/>
            <a:chExt cx="962025" cy="617936"/>
          </a:xfrm>
        </p:grpSpPr>
        <p:sp>
          <p:nvSpPr>
            <p:cNvPr id="37" name="Rectangle 36"/>
            <p:cNvSpPr/>
            <p:nvPr/>
          </p:nvSpPr>
          <p:spPr>
            <a:xfrm>
              <a:off x="2252662" y="3095797"/>
              <a:ext cx="962025" cy="617935"/>
            </a:xfrm>
            <a:prstGeom prst="rect">
              <a:avLst/>
            </a:prstGeom>
            <a:solidFill>
              <a:srgbClr val="FDB91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252662" y="3329907"/>
              <a:ext cx="962025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9" name="Rectangle 38"/>
            <p:cNvSpPr/>
            <p:nvPr/>
          </p:nvSpPr>
          <p:spPr>
            <a:xfrm rot="5400000">
              <a:off x="2426810" y="3314766"/>
              <a:ext cx="617935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0" name="Flowchart: Delay 39"/>
            <p:cNvSpPr/>
            <p:nvPr/>
          </p:nvSpPr>
          <p:spPr>
            <a:xfrm rot="5400000">
              <a:off x="2517675" y="3280757"/>
              <a:ext cx="432000" cy="288000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98" r="37202"/>
            <a:stretch/>
          </p:blipFill>
          <p:spPr>
            <a:xfrm>
              <a:off x="2629303" y="3218385"/>
              <a:ext cx="208744" cy="372757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1676018" y="4339908"/>
            <a:ext cx="969169" cy="617936"/>
            <a:chOff x="1477370" y="4171230"/>
            <a:chExt cx="969169" cy="617936"/>
          </a:xfrm>
        </p:grpSpPr>
        <p:sp>
          <p:nvSpPr>
            <p:cNvPr id="42" name="Rectangle 41"/>
            <p:cNvSpPr/>
            <p:nvPr/>
          </p:nvSpPr>
          <p:spPr>
            <a:xfrm>
              <a:off x="1477370" y="4171231"/>
              <a:ext cx="962025" cy="617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117926" y="4171231"/>
              <a:ext cx="328613" cy="61793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477370" y="4171230"/>
              <a:ext cx="328613" cy="617935"/>
            </a:xfrm>
            <a:prstGeom prst="rect">
              <a:avLst/>
            </a:prstGeom>
            <a:solidFill>
              <a:srgbClr val="F68B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11" y="2861887"/>
            <a:ext cx="968099" cy="6179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Rectangle 49"/>
          <p:cNvSpPr/>
          <p:nvPr/>
        </p:nvSpPr>
        <p:spPr>
          <a:xfrm rot="1078256">
            <a:off x="1934010" y="2674699"/>
            <a:ext cx="72000" cy="9620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1" name="Rectangle 50"/>
          <p:cNvSpPr/>
          <p:nvPr/>
        </p:nvSpPr>
        <p:spPr>
          <a:xfrm>
            <a:off x="567488" y="1178410"/>
            <a:ext cx="2828925" cy="1550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NZ" sz="1400" b="1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Northern Ireland </a:t>
            </a:r>
            <a:r>
              <a:rPr lang="en-NZ" sz="140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- </a:t>
            </a:r>
            <a:r>
              <a:rPr lang="en-NZ" sz="140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encompass</a:t>
            </a:r>
          </a:p>
          <a:p>
            <a:r>
              <a:rPr lang="en-NZ" sz="1400" b="1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Stage:</a:t>
            </a:r>
            <a:r>
              <a:rPr lang="en-NZ" sz="140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Strategic Business Case</a:t>
            </a:r>
          </a:p>
          <a:p>
            <a:r>
              <a:rPr lang="en-NZ" sz="1400" b="1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Investment:</a:t>
            </a:r>
            <a:r>
              <a:rPr lang="en-NZ" sz="140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£200m+</a:t>
            </a:r>
            <a:endParaRPr lang="en-NZ" sz="1400" dirty="0" smtClean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NZ" sz="1400" b="1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Achievements:</a:t>
            </a:r>
            <a:r>
              <a:rPr lang="en-NZ" sz="140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All six trusts with read only view of all PAS and clinical systems</a:t>
            </a:r>
            <a:endParaRPr lang="en-NZ" sz="14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09672" y="5067094"/>
            <a:ext cx="2828925" cy="1550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NZ" sz="1400" b="1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Ireland</a:t>
            </a:r>
            <a:r>
              <a:rPr lang="en-NZ" sz="140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– eHealth Ireland</a:t>
            </a:r>
            <a:endParaRPr lang="en-NZ" sz="14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NZ" sz="140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Stage: </a:t>
            </a:r>
            <a:r>
              <a:rPr lang="en-NZ" sz="140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Implementation</a:t>
            </a:r>
            <a:endParaRPr lang="en-NZ" sz="14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NZ" sz="140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Investment</a:t>
            </a:r>
            <a:r>
              <a:rPr lang="en-NZ" sz="1400" b="1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  <a:r>
              <a:rPr lang="en-NZ" sz="140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€750m</a:t>
            </a:r>
            <a:endParaRPr lang="en-NZ" sz="14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NZ" sz="140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Achievements:</a:t>
            </a:r>
            <a:r>
              <a:rPr lang="en-NZ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NZ" sz="140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National Identifier (IHI), MN-CMS, NIMIS</a:t>
            </a:r>
            <a:endParaRPr lang="en-NZ" sz="14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119353" y="1784323"/>
            <a:ext cx="2828925" cy="1550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NZ" sz="1400" b="1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England</a:t>
            </a:r>
            <a:r>
              <a:rPr lang="en-NZ" sz="140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– NHS Digital</a:t>
            </a:r>
            <a:endParaRPr lang="en-NZ" sz="14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NZ" sz="140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Stage</a:t>
            </a:r>
            <a:r>
              <a:rPr lang="en-NZ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Implementation</a:t>
            </a:r>
          </a:p>
          <a:p>
            <a:r>
              <a:rPr lang="en-NZ" sz="140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Investment:</a:t>
            </a:r>
            <a:r>
              <a:rPr lang="en-NZ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NZ" sz="140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£4.2b</a:t>
            </a:r>
            <a:endParaRPr lang="en-NZ" sz="14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NZ" sz="140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Achievements</a:t>
            </a:r>
            <a:r>
              <a:rPr lang="en-NZ" sz="1400" b="1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</a:t>
            </a:r>
            <a:r>
              <a:rPr lang="en-NZ" sz="140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NHS Spine,  National PACS and RIS contracts, HSCIC, 100,000 Genome</a:t>
            </a:r>
            <a:endParaRPr lang="en-NZ" sz="14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 rot="822714" flipV="1">
            <a:off x="3981318" y="3588031"/>
            <a:ext cx="72666" cy="72667"/>
          </a:xfrm>
          <a:prstGeom prst="ellipse">
            <a:avLst/>
          </a:prstGeom>
          <a:solidFill>
            <a:srgbClr val="F68B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2358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solidFill>
                  <a:srgbClr val="213463"/>
                </a:solidFill>
              </a:rPr>
              <a:t>What could we do better?</a:t>
            </a:r>
            <a:endParaRPr lang="en-NZ" dirty="0">
              <a:solidFill>
                <a:srgbClr val="213463"/>
              </a:solidFill>
            </a:endParaRPr>
          </a:p>
        </p:txBody>
      </p:sp>
      <p:sp>
        <p:nvSpPr>
          <p:cNvPr id="162" name="Freeform 161"/>
          <p:cNvSpPr/>
          <p:nvPr/>
        </p:nvSpPr>
        <p:spPr>
          <a:xfrm>
            <a:off x="496946" y="2087651"/>
            <a:ext cx="7950200" cy="3467100"/>
          </a:xfrm>
          <a:custGeom>
            <a:avLst/>
            <a:gdLst>
              <a:gd name="connsiteX0" fmla="*/ 7950200 w 7950200"/>
              <a:gd name="connsiteY0" fmla="*/ 1206500 h 3467100"/>
              <a:gd name="connsiteX1" fmla="*/ 939800 w 7950200"/>
              <a:gd name="connsiteY1" fmla="*/ 12700 h 3467100"/>
              <a:gd name="connsiteX2" fmla="*/ 0 w 7950200"/>
              <a:gd name="connsiteY2" fmla="*/ 0 h 3467100"/>
              <a:gd name="connsiteX3" fmla="*/ 0 w 7950200"/>
              <a:gd name="connsiteY3" fmla="*/ 3467100 h 3467100"/>
              <a:gd name="connsiteX4" fmla="*/ 939800 w 7950200"/>
              <a:gd name="connsiteY4" fmla="*/ 3467100 h 3467100"/>
              <a:gd name="connsiteX5" fmla="*/ 7950200 w 7950200"/>
              <a:gd name="connsiteY5" fmla="*/ 2349500 h 3467100"/>
              <a:gd name="connsiteX6" fmla="*/ 7950200 w 7950200"/>
              <a:gd name="connsiteY6" fmla="*/ 1206500 h 3467100"/>
              <a:gd name="connsiteX0" fmla="*/ 7950200 w 7950200"/>
              <a:gd name="connsiteY0" fmla="*/ 1206500 h 3467100"/>
              <a:gd name="connsiteX1" fmla="*/ 939800 w 7950200"/>
              <a:gd name="connsiteY1" fmla="*/ 12700 h 3467100"/>
              <a:gd name="connsiteX2" fmla="*/ 0 w 7950200"/>
              <a:gd name="connsiteY2" fmla="*/ 0 h 3467100"/>
              <a:gd name="connsiteX3" fmla="*/ 0 w 7950200"/>
              <a:gd name="connsiteY3" fmla="*/ 3467100 h 3467100"/>
              <a:gd name="connsiteX4" fmla="*/ 939800 w 7950200"/>
              <a:gd name="connsiteY4" fmla="*/ 3467100 h 3467100"/>
              <a:gd name="connsiteX5" fmla="*/ 7950200 w 7950200"/>
              <a:gd name="connsiteY5" fmla="*/ 2349500 h 3467100"/>
              <a:gd name="connsiteX6" fmla="*/ 7950200 w 7950200"/>
              <a:gd name="connsiteY6" fmla="*/ 1206500 h 3467100"/>
              <a:gd name="connsiteX0" fmla="*/ 7950200 w 7950200"/>
              <a:gd name="connsiteY0" fmla="*/ 1206500 h 3467100"/>
              <a:gd name="connsiteX1" fmla="*/ 939800 w 7950200"/>
              <a:gd name="connsiteY1" fmla="*/ 12700 h 3467100"/>
              <a:gd name="connsiteX2" fmla="*/ 0 w 7950200"/>
              <a:gd name="connsiteY2" fmla="*/ 0 h 3467100"/>
              <a:gd name="connsiteX3" fmla="*/ 0 w 7950200"/>
              <a:gd name="connsiteY3" fmla="*/ 3467100 h 3467100"/>
              <a:gd name="connsiteX4" fmla="*/ 939800 w 7950200"/>
              <a:gd name="connsiteY4" fmla="*/ 3467100 h 3467100"/>
              <a:gd name="connsiteX5" fmla="*/ 7950200 w 7950200"/>
              <a:gd name="connsiteY5" fmla="*/ 2349500 h 3467100"/>
              <a:gd name="connsiteX6" fmla="*/ 7950200 w 7950200"/>
              <a:gd name="connsiteY6" fmla="*/ 1206500 h 3467100"/>
              <a:gd name="connsiteX0" fmla="*/ 7950200 w 7950200"/>
              <a:gd name="connsiteY0" fmla="*/ 1206500 h 3467100"/>
              <a:gd name="connsiteX1" fmla="*/ 939800 w 7950200"/>
              <a:gd name="connsiteY1" fmla="*/ 12700 h 3467100"/>
              <a:gd name="connsiteX2" fmla="*/ 0 w 7950200"/>
              <a:gd name="connsiteY2" fmla="*/ 0 h 3467100"/>
              <a:gd name="connsiteX3" fmla="*/ 0 w 7950200"/>
              <a:gd name="connsiteY3" fmla="*/ 3467100 h 3467100"/>
              <a:gd name="connsiteX4" fmla="*/ 939800 w 7950200"/>
              <a:gd name="connsiteY4" fmla="*/ 3467100 h 3467100"/>
              <a:gd name="connsiteX5" fmla="*/ 7950200 w 7950200"/>
              <a:gd name="connsiteY5" fmla="*/ 2349500 h 3467100"/>
              <a:gd name="connsiteX6" fmla="*/ 7950200 w 7950200"/>
              <a:gd name="connsiteY6" fmla="*/ 1206500 h 3467100"/>
              <a:gd name="connsiteX0" fmla="*/ 7950200 w 7950200"/>
              <a:gd name="connsiteY0" fmla="*/ 1206500 h 3467100"/>
              <a:gd name="connsiteX1" fmla="*/ 939800 w 7950200"/>
              <a:gd name="connsiteY1" fmla="*/ 12700 h 3467100"/>
              <a:gd name="connsiteX2" fmla="*/ 0 w 7950200"/>
              <a:gd name="connsiteY2" fmla="*/ 0 h 3467100"/>
              <a:gd name="connsiteX3" fmla="*/ 0 w 7950200"/>
              <a:gd name="connsiteY3" fmla="*/ 3467100 h 3467100"/>
              <a:gd name="connsiteX4" fmla="*/ 939800 w 7950200"/>
              <a:gd name="connsiteY4" fmla="*/ 3467100 h 3467100"/>
              <a:gd name="connsiteX5" fmla="*/ 7950200 w 7950200"/>
              <a:gd name="connsiteY5" fmla="*/ 2349500 h 3467100"/>
              <a:gd name="connsiteX6" fmla="*/ 7950200 w 7950200"/>
              <a:gd name="connsiteY6" fmla="*/ 1206500 h 346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50200" h="3467100">
                <a:moveTo>
                  <a:pt x="7950200" y="1206500"/>
                </a:moveTo>
                <a:cubicBezTo>
                  <a:pt x="4038600" y="1109133"/>
                  <a:pt x="2264833" y="213783"/>
                  <a:pt x="939800" y="12700"/>
                </a:cubicBezTo>
                <a:lnTo>
                  <a:pt x="0" y="0"/>
                </a:lnTo>
                <a:lnTo>
                  <a:pt x="0" y="3467100"/>
                </a:lnTo>
                <a:lnTo>
                  <a:pt x="939800" y="3467100"/>
                </a:lnTo>
                <a:cubicBezTo>
                  <a:pt x="2264833" y="3280833"/>
                  <a:pt x="4457700" y="2421467"/>
                  <a:pt x="7950200" y="2349500"/>
                </a:cubicBezTo>
                <a:lnTo>
                  <a:pt x="7950200" y="1206500"/>
                </a:lnTo>
                <a:close/>
              </a:path>
            </a:pathLst>
          </a:custGeom>
          <a:gradFill flip="none" rotWithShape="1">
            <a:gsLst>
              <a:gs pos="7000">
                <a:srgbClr val="FFFFFF"/>
              </a:gs>
              <a:gs pos="50000">
                <a:srgbClr val="C0CFEE"/>
              </a:gs>
              <a:gs pos="91000">
                <a:srgbClr val="FFFFFF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3" name="Group 162"/>
          <p:cNvGrpSpPr/>
          <p:nvPr/>
        </p:nvGrpSpPr>
        <p:grpSpPr>
          <a:xfrm>
            <a:off x="7498463" y="3417660"/>
            <a:ext cx="362256" cy="300974"/>
            <a:chOff x="7911947" y="3658703"/>
            <a:chExt cx="617915" cy="513384"/>
          </a:xfrm>
        </p:grpSpPr>
        <p:grpSp>
          <p:nvGrpSpPr>
            <p:cNvPr id="164" name="Group 163"/>
            <p:cNvGrpSpPr/>
            <p:nvPr/>
          </p:nvGrpSpPr>
          <p:grpSpPr>
            <a:xfrm rot="13051380" flipH="1">
              <a:off x="7911947" y="3658703"/>
              <a:ext cx="242764" cy="472008"/>
              <a:chOff x="7908926" y="4624388"/>
              <a:chExt cx="655638" cy="1274763"/>
            </a:xfrm>
          </p:grpSpPr>
          <p:sp>
            <p:nvSpPr>
              <p:cNvPr id="168" name="Freeform 85"/>
              <p:cNvSpPr>
                <a:spLocks/>
              </p:cNvSpPr>
              <p:nvPr/>
            </p:nvSpPr>
            <p:spPr bwMode="auto">
              <a:xfrm>
                <a:off x="7908926" y="4624388"/>
                <a:ext cx="655638" cy="1274763"/>
              </a:xfrm>
              <a:custGeom>
                <a:avLst/>
                <a:gdLst>
                  <a:gd name="T0" fmla="*/ 12 w 828"/>
                  <a:gd name="T1" fmla="*/ 1205 h 1606"/>
                  <a:gd name="T2" fmla="*/ 8 w 828"/>
                  <a:gd name="T3" fmla="*/ 1220 h 1606"/>
                  <a:gd name="T4" fmla="*/ 4 w 828"/>
                  <a:gd name="T5" fmla="*/ 1261 h 1606"/>
                  <a:gd name="T6" fmla="*/ 0 w 828"/>
                  <a:gd name="T7" fmla="*/ 1318 h 1606"/>
                  <a:gd name="T8" fmla="*/ 6 w 828"/>
                  <a:gd name="T9" fmla="*/ 1385 h 1606"/>
                  <a:gd name="T10" fmla="*/ 25 w 828"/>
                  <a:gd name="T11" fmla="*/ 1454 h 1606"/>
                  <a:gd name="T12" fmla="*/ 61 w 828"/>
                  <a:gd name="T13" fmla="*/ 1519 h 1606"/>
                  <a:gd name="T14" fmla="*/ 123 w 828"/>
                  <a:gd name="T15" fmla="*/ 1570 h 1606"/>
                  <a:gd name="T16" fmla="*/ 212 w 828"/>
                  <a:gd name="T17" fmla="*/ 1601 h 1606"/>
                  <a:gd name="T18" fmla="*/ 224 w 828"/>
                  <a:gd name="T19" fmla="*/ 1604 h 1606"/>
                  <a:gd name="T20" fmla="*/ 255 w 828"/>
                  <a:gd name="T21" fmla="*/ 1606 h 1606"/>
                  <a:gd name="T22" fmla="*/ 301 w 828"/>
                  <a:gd name="T23" fmla="*/ 1603 h 1606"/>
                  <a:gd name="T24" fmla="*/ 358 w 828"/>
                  <a:gd name="T25" fmla="*/ 1589 h 1606"/>
                  <a:gd name="T26" fmla="*/ 419 w 828"/>
                  <a:gd name="T27" fmla="*/ 1558 h 1606"/>
                  <a:gd name="T28" fmla="*/ 479 w 828"/>
                  <a:gd name="T29" fmla="*/ 1506 h 1606"/>
                  <a:gd name="T30" fmla="*/ 534 w 828"/>
                  <a:gd name="T31" fmla="*/ 1426 h 1606"/>
                  <a:gd name="T32" fmla="*/ 579 w 828"/>
                  <a:gd name="T33" fmla="*/ 1315 h 1606"/>
                  <a:gd name="T34" fmla="*/ 808 w 828"/>
                  <a:gd name="T35" fmla="*/ 380 h 1606"/>
                  <a:gd name="T36" fmla="*/ 815 w 828"/>
                  <a:gd name="T37" fmla="*/ 352 h 1606"/>
                  <a:gd name="T38" fmla="*/ 823 w 828"/>
                  <a:gd name="T39" fmla="*/ 305 h 1606"/>
                  <a:gd name="T40" fmla="*/ 828 w 828"/>
                  <a:gd name="T41" fmla="*/ 245 h 1606"/>
                  <a:gd name="T42" fmla="*/ 821 w 828"/>
                  <a:gd name="T43" fmla="*/ 179 h 1606"/>
                  <a:gd name="T44" fmla="*/ 799 w 828"/>
                  <a:gd name="T45" fmla="*/ 114 h 1606"/>
                  <a:gd name="T46" fmla="*/ 754 w 828"/>
                  <a:gd name="T47" fmla="*/ 57 h 1606"/>
                  <a:gd name="T48" fmla="*/ 682 w 828"/>
                  <a:gd name="T49" fmla="*/ 17 h 1606"/>
                  <a:gd name="T50" fmla="*/ 631 w 828"/>
                  <a:gd name="T51" fmla="*/ 3 h 1606"/>
                  <a:gd name="T52" fmla="*/ 609 w 828"/>
                  <a:gd name="T53" fmla="*/ 1 h 1606"/>
                  <a:gd name="T54" fmla="*/ 567 w 828"/>
                  <a:gd name="T55" fmla="*/ 0 h 1606"/>
                  <a:gd name="T56" fmla="*/ 514 w 828"/>
                  <a:gd name="T57" fmla="*/ 5 h 1606"/>
                  <a:gd name="T58" fmla="*/ 453 w 828"/>
                  <a:gd name="T59" fmla="*/ 26 h 1606"/>
                  <a:gd name="T60" fmla="*/ 390 w 828"/>
                  <a:gd name="T61" fmla="*/ 65 h 1606"/>
                  <a:gd name="T62" fmla="*/ 329 w 828"/>
                  <a:gd name="T63" fmla="*/ 130 h 1606"/>
                  <a:gd name="T64" fmla="*/ 276 w 828"/>
                  <a:gd name="T65" fmla="*/ 224 h 1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28" h="1606">
                    <a:moveTo>
                      <a:pt x="254" y="285"/>
                    </a:moveTo>
                    <a:lnTo>
                      <a:pt x="12" y="1205"/>
                    </a:lnTo>
                    <a:lnTo>
                      <a:pt x="11" y="1209"/>
                    </a:lnTo>
                    <a:lnTo>
                      <a:pt x="8" y="1220"/>
                    </a:lnTo>
                    <a:lnTo>
                      <a:pt x="6" y="1238"/>
                    </a:lnTo>
                    <a:lnTo>
                      <a:pt x="4" y="1261"/>
                    </a:lnTo>
                    <a:lnTo>
                      <a:pt x="2" y="1287"/>
                    </a:lnTo>
                    <a:lnTo>
                      <a:pt x="0" y="1318"/>
                    </a:lnTo>
                    <a:lnTo>
                      <a:pt x="2" y="1350"/>
                    </a:lnTo>
                    <a:lnTo>
                      <a:pt x="6" y="1385"/>
                    </a:lnTo>
                    <a:lnTo>
                      <a:pt x="13" y="1419"/>
                    </a:lnTo>
                    <a:lnTo>
                      <a:pt x="25" y="1454"/>
                    </a:lnTo>
                    <a:lnTo>
                      <a:pt x="41" y="1487"/>
                    </a:lnTo>
                    <a:lnTo>
                      <a:pt x="61" y="1519"/>
                    </a:lnTo>
                    <a:lnTo>
                      <a:pt x="89" y="1546"/>
                    </a:lnTo>
                    <a:lnTo>
                      <a:pt x="123" y="1570"/>
                    </a:lnTo>
                    <a:lnTo>
                      <a:pt x="164" y="1589"/>
                    </a:lnTo>
                    <a:lnTo>
                      <a:pt x="212" y="1601"/>
                    </a:lnTo>
                    <a:lnTo>
                      <a:pt x="216" y="1603"/>
                    </a:lnTo>
                    <a:lnTo>
                      <a:pt x="224" y="1604"/>
                    </a:lnTo>
                    <a:lnTo>
                      <a:pt x="238" y="1605"/>
                    </a:lnTo>
                    <a:lnTo>
                      <a:pt x="255" y="1606"/>
                    </a:lnTo>
                    <a:lnTo>
                      <a:pt x="277" y="1605"/>
                    </a:lnTo>
                    <a:lnTo>
                      <a:pt x="301" y="1603"/>
                    </a:lnTo>
                    <a:lnTo>
                      <a:pt x="329" y="1597"/>
                    </a:lnTo>
                    <a:lnTo>
                      <a:pt x="358" y="1589"/>
                    </a:lnTo>
                    <a:lnTo>
                      <a:pt x="388" y="1576"/>
                    </a:lnTo>
                    <a:lnTo>
                      <a:pt x="419" y="1558"/>
                    </a:lnTo>
                    <a:lnTo>
                      <a:pt x="449" y="1536"/>
                    </a:lnTo>
                    <a:lnTo>
                      <a:pt x="479" y="1506"/>
                    </a:lnTo>
                    <a:lnTo>
                      <a:pt x="507" y="1470"/>
                    </a:lnTo>
                    <a:lnTo>
                      <a:pt x="534" y="1426"/>
                    </a:lnTo>
                    <a:lnTo>
                      <a:pt x="558" y="1376"/>
                    </a:lnTo>
                    <a:lnTo>
                      <a:pt x="579" y="1315"/>
                    </a:lnTo>
                    <a:lnTo>
                      <a:pt x="807" y="383"/>
                    </a:lnTo>
                    <a:lnTo>
                      <a:pt x="808" y="380"/>
                    </a:lnTo>
                    <a:lnTo>
                      <a:pt x="812" y="369"/>
                    </a:lnTo>
                    <a:lnTo>
                      <a:pt x="815" y="352"/>
                    </a:lnTo>
                    <a:lnTo>
                      <a:pt x="820" y="331"/>
                    </a:lnTo>
                    <a:lnTo>
                      <a:pt x="823" y="305"/>
                    </a:lnTo>
                    <a:lnTo>
                      <a:pt x="827" y="276"/>
                    </a:lnTo>
                    <a:lnTo>
                      <a:pt x="828" y="245"/>
                    </a:lnTo>
                    <a:lnTo>
                      <a:pt x="827" y="213"/>
                    </a:lnTo>
                    <a:lnTo>
                      <a:pt x="821" y="179"/>
                    </a:lnTo>
                    <a:lnTo>
                      <a:pt x="813" y="146"/>
                    </a:lnTo>
                    <a:lnTo>
                      <a:pt x="799" y="114"/>
                    </a:lnTo>
                    <a:lnTo>
                      <a:pt x="779" y="85"/>
                    </a:lnTo>
                    <a:lnTo>
                      <a:pt x="754" y="57"/>
                    </a:lnTo>
                    <a:lnTo>
                      <a:pt x="723" y="34"/>
                    </a:lnTo>
                    <a:lnTo>
                      <a:pt x="682" y="17"/>
                    </a:lnTo>
                    <a:lnTo>
                      <a:pt x="634" y="4"/>
                    </a:lnTo>
                    <a:lnTo>
                      <a:pt x="631" y="3"/>
                    </a:lnTo>
                    <a:lnTo>
                      <a:pt x="623" y="2"/>
                    </a:lnTo>
                    <a:lnTo>
                      <a:pt x="609" y="1"/>
                    </a:lnTo>
                    <a:lnTo>
                      <a:pt x="590" y="0"/>
                    </a:lnTo>
                    <a:lnTo>
                      <a:pt x="567" y="0"/>
                    </a:lnTo>
                    <a:lnTo>
                      <a:pt x="542" y="1"/>
                    </a:lnTo>
                    <a:lnTo>
                      <a:pt x="514" y="5"/>
                    </a:lnTo>
                    <a:lnTo>
                      <a:pt x="484" y="14"/>
                    </a:lnTo>
                    <a:lnTo>
                      <a:pt x="453" y="26"/>
                    </a:lnTo>
                    <a:lnTo>
                      <a:pt x="422" y="43"/>
                    </a:lnTo>
                    <a:lnTo>
                      <a:pt x="390" y="65"/>
                    </a:lnTo>
                    <a:lnTo>
                      <a:pt x="359" y="94"/>
                    </a:lnTo>
                    <a:lnTo>
                      <a:pt x="329" y="130"/>
                    </a:lnTo>
                    <a:lnTo>
                      <a:pt x="301" y="174"/>
                    </a:lnTo>
                    <a:lnTo>
                      <a:pt x="276" y="224"/>
                    </a:lnTo>
                    <a:lnTo>
                      <a:pt x="254" y="285"/>
                    </a:lnTo>
                    <a:close/>
                  </a:path>
                </a:pathLst>
              </a:custGeom>
              <a:solidFill>
                <a:srgbClr val="201F5C"/>
              </a:solidFill>
              <a:ln w="9525">
                <a:solidFill>
                  <a:srgbClr val="201F5C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IN" sz="16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69" name="Freeform 86"/>
              <p:cNvSpPr>
                <a:spLocks/>
              </p:cNvSpPr>
              <p:nvPr/>
            </p:nvSpPr>
            <p:spPr bwMode="auto">
              <a:xfrm>
                <a:off x="7967663" y="5167313"/>
                <a:ext cx="444500" cy="666750"/>
              </a:xfrm>
              <a:custGeom>
                <a:avLst/>
                <a:gdLst>
                  <a:gd name="T0" fmla="*/ 175 w 560"/>
                  <a:gd name="T1" fmla="*/ 18 h 840"/>
                  <a:gd name="T2" fmla="*/ 178 w 560"/>
                  <a:gd name="T3" fmla="*/ 17 h 840"/>
                  <a:gd name="T4" fmla="*/ 187 w 560"/>
                  <a:gd name="T5" fmla="*/ 15 h 840"/>
                  <a:gd name="T6" fmla="*/ 199 w 560"/>
                  <a:gd name="T7" fmla="*/ 12 h 840"/>
                  <a:gd name="T8" fmla="*/ 217 w 560"/>
                  <a:gd name="T9" fmla="*/ 8 h 840"/>
                  <a:gd name="T10" fmla="*/ 238 w 560"/>
                  <a:gd name="T11" fmla="*/ 4 h 840"/>
                  <a:gd name="T12" fmla="*/ 262 w 560"/>
                  <a:gd name="T13" fmla="*/ 2 h 840"/>
                  <a:gd name="T14" fmla="*/ 289 w 560"/>
                  <a:gd name="T15" fmla="*/ 0 h 840"/>
                  <a:gd name="T16" fmla="*/ 318 w 560"/>
                  <a:gd name="T17" fmla="*/ 0 h 840"/>
                  <a:gd name="T18" fmla="*/ 348 w 560"/>
                  <a:gd name="T19" fmla="*/ 2 h 840"/>
                  <a:gd name="T20" fmla="*/ 380 w 560"/>
                  <a:gd name="T21" fmla="*/ 5 h 840"/>
                  <a:gd name="T22" fmla="*/ 413 w 560"/>
                  <a:gd name="T23" fmla="*/ 13 h 840"/>
                  <a:gd name="T24" fmla="*/ 444 w 560"/>
                  <a:gd name="T25" fmla="*/ 24 h 840"/>
                  <a:gd name="T26" fmla="*/ 475 w 560"/>
                  <a:gd name="T27" fmla="*/ 39 h 840"/>
                  <a:gd name="T28" fmla="*/ 506 w 560"/>
                  <a:gd name="T29" fmla="*/ 58 h 840"/>
                  <a:gd name="T30" fmla="*/ 534 w 560"/>
                  <a:gd name="T31" fmla="*/ 83 h 840"/>
                  <a:gd name="T32" fmla="*/ 560 w 560"/>
                  <a:gd name="T33" fmla="*/ 113 h 840"/>
                  <a:gd name="T34" fmla="*/ 424 w 560"/>
                  <a:gd name="T35" fmla="*/ 648 h 840"/>
                  <a:gd name="T36" fmla="*/ 423 w 560"/>
                  <a:gd name="T37" fmla="*/ 650 h 840"/>
                  <a:gd name="T38" fmla="*/ 422 w 560"/>
                  <a:gd name="T39" fmla="*/ 657 h 840"/>
                  <a:gd name="T40" fmla="*/ 418 w 560"/>
                  <a:gd name="T41" fmla="*/ 669 h 840"/>
                  <a:gd name="T42" fmla="*/ 413 w 560"/>
                  <a:gd name="T43" fmla="*/ 683 h 840"/>
                  <a:gd name="T44" fmla="*/ 406 w 560"/>
                  <a:gd name="T45" fmla="*/ 700 h 840"/>
                  <a:gd name="T46" fmla="*/ 396 w 560"/>
                  <a:gd name="T47" fmla="*/ 718 h 840"/>
                  <a:gd name="T48" fmla="*/ 385 w 560"/>
                  <a:gd name="T49" fmla="*/ 737 h 840"/>
                  <a:gd name="T50" fmla="*/ 371 w 560"/>
                  <a:gd name="T51" fmla="*/ 756 h 840"/>
                  <a:gd name="T52" fmla="*/ 355 w 560"/>
                  <a:gd name="T53" fmla="*/ 776 h 840"/>
                  <a:gd name="T54" fmla="*/ 335 w 560"/>
                  <a:gd name="T55" fmla="*/ 793 h 840"/>
                  <a:gd name="T56" fmla="*/ 314 w 560"/>
                  <a:gd name="T57" fmla="*/ 809 h 840"/>
                  <a:gd name="T58" fmla="*/ 288 w 560"/>
                  <a:gd name="T59" fmla="*/ 823 h 840"/>
                  <a:gd name="T60" fmla="*/ 259 w 560"/>
                  <a:gd name="T61" fmla="*/ 833 h 840"/>
                  <a:gd name="T62" fmla="*/ 227 w 560"/>
                  <a:gd name="T63" fmla="*/ 839 h 840"/>
                  <a:gd name="T64" fmla="*/ 191 w 560"/>
                  <a:gd name="T65" fmla="*/ 840 h 840"/>
                  <a:gd name="T66" fmla="*/ 152 w 560"/>
                  <a:gd name="T67" fmla="*/ 836 h 840"/>
                  <a:gd name="T68" fmla="*/ 150 w 560"/>
                  <a:gd name="T69" fmla="*/ 836 h 840"/>
                  <a:gd name="T70" fmla="*/ 144 w 560"/>
                  <a:gd name="T71" fmla="*/ 833 h 840"/>
                  <a:gd name="T72" fmla="*/ 135 w 560"/>
                  <a:gd name="T73" fmla="*/ 831 h 840"/>
                  <a:gd name="T74" fmla="*/ 122 w 560"/>
                  <a:gd name="T75" fmla="*/ 826 h 840"/>
                  <a:gd name="T76" fmla="*/ 108 w 560"/>
                  <a:gd name="T77" fmla="*/ 821 h 840"/>
                  <a:gd name="T78" fmla="*/ 93 w 560"/>
                  <a:gd name="T79" fmla="*/ 813 h 840"/>
                  <a:gd name="T80" fmla="*/ 77 w 560"/>
                  <a:gd name="T81" fmla="*/ 802 h 840"/>
                  <a:gd name="T82" fmla="*/ 61 w 560"/>
                  <a:gd name="T83" fmla="*/ 790 h 840"/>
                  <a:gd name="T84" fmla="*/ 46 w 560"/>
                  <a:gd name="T85" fmla="*/ 773 h 840"/>
                  <a:gd name="T86" fmla="*/ 31 w 560"/>
                  <a:gd name="T87" fmla="*/ 755 h 840"/>
                  <a:gd name="T88" fmla="*/ 19 w 560"/>
                  <a:gd name="T89" fmla="*/ 733 h 840"/>
                  <a:gd name="T90" fmla="*/ 9 w 560"/>
                  <a:gd name="T91" fmla="*/ 708 h 840"/>
                  <a:gd name="T92" fmla="*/ 2 w 560"/>
                  <a:gd name="T93" fmla="*/ 679 h 840"/>
                  <a:gd name="T94" fmla="*/ 0 w 560"/>
                  <a:gd name="T95" fmla="*/ 646 h 840"/>
                  <a:gd name="T96" fmla="*/ 1 w 560"/>
                  <a:gd name="T97" fmla="*/ 609 h 840"/>
                  <a:gd name="T98" fmla="*/ 8 w 560"/>
                  <a:gd name="T99" fmla="*/ 567 h 840"/>
                  <a:gd name="T100" fmla="*/ 175 w 560"/>
                  <a:gd name="T101" fmla="*/ 18 h 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60" h="840">
                    <a:moveTo>
                      <a:pt x="175" y="18"/>
                    </a:moveTo>
                    <a:lnTo>
                      <a:pt x="178" y="17"/>
                    </a:lnTo>
                    <a:lnTo>
                      <a:pt x="187" y="15"/>
                    </a:lnTo>
                    <a:lnTo>
                      <a:pt x="199" y="12"/>
                    </a:lnTo>
                    <a:lnTo>
                      <a:pt x="217" y="8"/>
                    </a:lnTo>
                    <a:lnTo>
                      <a:pt x="238" y="4"/>
                    </a:lnTo>
                    <a:lnTo>
                      <a:pt x="262" y="2"/>
                    </a:lnTo>
                    <a:lnTo>
                      <a:pt x="289" y="0"/>
                    </a:lnTo>
                    <a:lnTo>
                      <a:pt x="318" y="0"/>
                    </a:lnTo>
                    <a:lnTo>
                      <a:pt x="348" y="2"/>
                    </a:lnTo>
                    <a:lnTo>
                      <a:pt x="380" y="5"/>
                    </a:lnTo>
                    <a:lnTo>
                      <a:pt x="413" y="13"/>
                    </a:lnTo>
                    <a:lnTo>
                      <a:pt x="444" y="24"/>
                    </a:lnTo>
                    <a:lnTo>
                      <a:pt x="475" y="39"/>
                    </a:lnTo>
                    <a:lnTo>
                      <a:pt x="506" y="58"/>
                    </a:lnTo>
                    <a:lnTo>
                      <a:pt x="534" y="83"/>
                    </a:lnTo>
                    <a:lnTo>
                      <a:pt x="560" y="113"/>
                    </a:lnTo>
                    <a:lnTo>
                      <a:pt x="424" y="648"/>
                    </a:lnTo>
                    <a:lnTo>
                      <a:pt x="423" y="650"/>
                    </a:lnTo>
                    <a:lnTo>
                      <a:pt x="422" y="657"/>
                    </a:lnTo>
                    <a:lnTo>
                      <a:pt x="418" y="669"/>
                    </a:lnTo>
                    <a:lnTo>
                      <a:pt x="413" y="683"/>
                    </a:lnTo>
                    <a:lnTo>
                      <a:pt x="406" y="700"/>
                    </a:lnTo>
                    <a:lnTo>
                      <a:pt x="396" y="718"/>
                    </a:lnTo>
                    <a:lnTo>
                      <a:pt x="385" y="737"/>
                    </a:lnTo>
                    <a:lnTo>
                      <a:pt x="371" y="756"/>
                    </a:lnTo>
                    <a:lnTo>
                      <a:pt x="355" y="776"/>
                    </a:lnTo>
                    <a:lnTo>
                      <a:pt x="335" y="793"/>
                    </a:lnTo>
                    <a:lnTo>
                      <a:pt x="314" y="809"/>
                    </a:lnTo>
                    <a:lnTo>
                      <a:pt x="288" y="823"/>
                    </a:lnTo>
                    <a:lnTo>
                      <a:pt x="259" y="833"/>
                    </a:lnTo>
                    <a:lnTo>
                      <a:pt x="227" y="839"/>
                    </a:lnTo>
                    <a:lnTo>
                      <a:pt x="191" y="840"/>
                    </a:lnTo>
                    <a:lnTo>
                      <a:pt x="152" y="836"/>
                    </a:lnTo>
                    <a:lnTo>
                      <a:pt x="150" y="836"/>
                    </a:lnTo>
                    <a:lnTo>
                      <a:pt x="144" y="833"/>
                    </a:lnTo>
                    <a:lnTo>
                      <a:pt x="135" y="831"/>
                    </a:lnTo>
                    <a:lnTo>
                      <a:pt x="122" y="826"/>
                    </a:lnTo>
                    <a:lnTo>
                      <a:pt x="108" y="821"/>
                    </a:lnTo>
                    <a:lnTo>
                      <a:pt x="93" y="813"/>
                    </a:lnTo>
                    <a:lnTo>
                      <a:pt x="77" y="802"/>
                    </a:lnTo>
                    <a:lnTo>
                      <a:pt x="61" y="790"/>
                    </a:lnTo>
                    <a:lnTo>
                      <a:pt x="46" y="773"/>
                    </a:lnTo>
                    <a:lnTo>
                      <a:pt x="31" y="755"/>
                    </a:lnTo>
                    <a:lnTo>
                      <a:pt x="19" y="733"/>
                    </a:lnTo>
                    <a:lnTo>
                      <a:pt x="9" y="708"/>
                    </a:lnTo>
                    <a:lnTo>
                      <a:pt x="2" y="679"/>
                    </a:lnTo>
                    <a:lnTo>
                      <a:pt x="0" y="646"/>
                    </a:lnTo>
                    <a:lnTo>
                      <a:pt x="1" y="609"/>
                    </a:lnTo>
                    <a:lnTo>
                      <a:pt x="8" y="567"/>
                    </a:lnTo>
                    <a:lnTo>
                      <a:pt x="175" y="18"/>
                    </a:lnTo>
                    <a:close/>
                  </a:path>
                </a:pathLst>
              </a:custGeom>
              <a:solidFill>
                <a:srgbClr val="F99E41"/>
              </a:solidFill>
              <a:ln w="9525">
                <a:solidFill>
                  <a:srgbClr val="F99E4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IN" sz="160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165" name="Group 164"/>
            <p:cNvGrpSpPr/>
            <p:nvPr/>
          </p:nvGrpSpPr>
          <p:grpSpPr>
            <a:xfrm rot="8867684" flipV="1">
              <a:off x="8287098" y="3700079"/>
              <a:ext cx="242764" cy="472008"/>
              <a:chOff x="7908926" y="4624388"/>
              <a:chExt cx="655638" cy="1274763"/>
            </a:xfrm>
          </p:grpSpPr>
          <p:sp>
            <p:nvSpPr>
              <p:cNvPr id="166" name="Freeform 85"/>
              <p:cNvSpPr>
                <a:spLocks/>
              </p:cNvSpPr>
              <p:nvPr/>
            </p:nvSpPr>
            <p:spPr bwMode="auto">
              <a:xfrm>
                <a:off x="7908926" y="4624388"/>
                <a:ext cx="655638" cy="1274763"/>
              </a:xfrm>
              <a:custGeom>
                <a:avLst/>
                <a:gdLst>
                  <a:gd name="T0" fmla="*/ 12 w 828"/>
                  <a:gd name="T1" fmla="*/ 1205 h 1606"/>
                  <a:gd name="T2" fmla="*/ 8 w 828"/>
                  <a:gd name="T3" fmla="*/ 1220 h 1606"/>
                  <a:gd name="T4" fmla="*/ 4 w 828"/>
                  <a:gd name="T5" fmla="*/ 1261 h 1606"/>
                  <a:gd name="T6" fmla="*/ 0 w 828"/>
                  <a:gd name="T7" fmla="*/ 1318 h 1606"/>
                  <a:gd name="T8" fmla="*/ 6 w 828"/>
                  <a:gd name="T9" fmla="*/ 1385 h 1606"/>
                  <a:gd name="T10" fmla="*/ 25 w 828"/>
                  <a:gd name="T11" fmla="*/ 1454 h 1606"/>
                  <a:gd name="T12" fmla="*/ 61 w 828"/>
                  <a:gd name="T13" fmla="*/ 1519 h 1606"/>
                  <a:gd name="T14" fmla="*/ 123 w 828"/>
                  <a:gd name="T15" fmla="*/ 1570 h 1606"/>
                  <a:gd name="T16" fmla="*/ 212 w 828"/>
                  <a:gd name="T17" fmla="*/ 1601 h 1606"/>
                  <a:gd name="T18" fmla="*/ 224 w 828"/>
                  <a:gd name="T19" fmla="*/ 1604 h 1606"/>
                  <a:gd name="T20" fmla="*/ 255 w 828"/>
                  <a:gd name="T21" fmla="*/ 1606 h 1606"/>
                  <a:gd name="T22" fmla="*/ 301 w 828"/>
                  <a:gd name="T23" fmla="*/ 1603 h 1606"/>
                  <a:gd name="T24" fmla="*/ 358 w 828"/>
                  <a:gd name="T25" fmla="*/ 1589 h 1606"/>
                  <a:gd name="T26" fmla="*/ 419 w 828"/>
                  <a:gd name="T27" fmla="*/ 1558 h 1606"/>
                  <a:gd name="T28" fmla="*/ 479 w 828"/>
                  <a:gd name="T29" fmla="*/ 1506 h 1606"/>
                  <a:gd name="T30" fmla="*/ 534 w 828"/>
                  <a:gd name="T31" fmla="*/ 1426 h 1606"/>
                  <a:gd name="T32" fmla="*/ 579 w 828"/>
                  <a:gd name="T33" fmla="*/ 1315 h 1606"/>
                  <a:gd name="T34" fmla="*/ 808 w 828"/>
                  <a:gd name="T35" fmla="*/ 380 h 1606"/>
                  <a:gd name="T36" fmla="*/ 815 w 828"/>
                  <a:gd name="T37" fmla="*/ 352 h 1606"/>
                  <a:gd name="T38" fmla="*/ 823 w 828"/>
                  <a:gd name="T39" fmla="*/ 305 h 1606"/>
                  <a:gd name="T40" fmla="*/ 828 w 828"/>
                  <a:gd name="T41" fmla="*/ 245 h 1606"/>
                  <a:gd name="T42" fmla="*/ 821 w 828"/>
                  <a:gd name="T43" fmla="*/ 179 h 1606"/>
                  <a:gd name="T44" fmla="*/ 799 w 828"/>
                  <a:gd name="T45" fmla="*/ 114 h 1606"/>
                  <a:gd name="T46" fmla="*/ 754 w 828"/>
                  <a:gd name="T47" fmla="*/ 57 h 1606"/>
                  <a:gd name="T48" fmla="*/ 682 w 828"/>
                  <a:gd name="T49" fmla="*/ 17 h 1606"/>
                  <a:gd name="T50" fmla="*/ 631 w 828"/>
                  <a:gd name="T51" fmla="*/ 3 h 1606"/>
                  <a:gd name="T52" fmla="*/ 609 w 828"/>
                  <a:gd name="T53" fmla="*/ 1 h 1606"/>
                  <a:gd name="T54" fmla="*/ 567 w 828"/>
                  <a:gd name="T55" fmla="*/ 0 h 1606"/>
                  <a:gd name="T56" fmla="*/ 514 w 828"/>
                  <a:gd name="T57" fmla="*/ 5 h 1606"/>
                  <a:gd name="T58" fmla="*/ 453 w 828"/>
                  <a:gd name="T59" fmla="*/ 26 h 1606"/>
                  <a:gd name="T60" fmla="*/ 390 w 828"/>
                  <a:gd name="T61" fmla="*/ 65 h 1606"/>
                  <a:gd name="T62" fmla="*/ 329 w 828"/>
                  <a:gd name="T63" fmla="*/ 130 h 1606"/>
                  <a:gd name="T64" fmla="*/ 276 w 828"/>
                  <a:gd name="T65" fmla="*/ 224 h 1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28" h="1606">
                    <a:moveTo>
                      <a:pt x="254" y="285"/>
                    </a:moveTo>
                    <a:lnTo>
                      <a:pt x="12" y="1205"/>
                    </a:lnTo>
                    <a:lnTo>
                      <a:pt x="11" y="1209"/>
                    </a:lnTo>
                    <a:lnTo>
                      <a:pt x="8" y="1220"/>
                    </a:lnTo>
                    <a:lnTo>
                      <a:pt x="6" y="1238"/>
                    </a:lnTo>
                    <a:lnTo>
                      <a:pt x="4" y="1261"/>
                    </a:lnTo>
                    <a:lnTo>
                      <a:pt x="2" y="1287"/>
                    </a:lnTo>
                    <a:lnTo>
                      <a:pt x="0" y="1318"/>
                    </a:lnTo>
                    <a:lnTo>
                      <a:pt x="2" y="1350"/>
                    </a:lnTo>
                    <a:lnTo>
                      <a:pt x="6" y="1385"/>
                    </a:lnTo>
                    <a:lnTo>
                      <a:pt x="13" y="1419"/>
                    </a:lnTo>
                    <a:lnTo>
                      <a:pt x="25" y="1454"/>
                    </a:lnTo>
                    <a:lnTo>
                      <a:pt x="41" y="1487"/>
                    </a:lnTo>
                    <a:lnTo>
                      <a:pt x="61" y="1519"/>
                    </a:lnTo>
                    <a:lnTo>
                      <a:pt x="89" y="1546"/>
                    </a:lnTo>
                    <a:lnTo>
                      <a:pt x="123" y="1570"/>
                    </a:lnTo>
                    <a:lnTo>
                      <a:pt x="164" y="1589"/>
                    </a:lnTo>
                    <a:lnTo>
                      <a:pt x="212" y="1601"/>
                    </a:lnTo>
                    <a:lnTo>
                      <a:pt x="216" y="1603"/>
                    </a:lnTo>
                    <a:lnTo>
                      <a:pt x="224" y="1604"/>
                    </a:lnTo>
                    <a:lnTo>
                      <a:pt x="238" y="1605"/>
                    </a:lnTo>
                    <a:lnTo>
                      <a:pt x="255" y="1606"/>
                    </a:lnTo>
                    <a:lnTo>
                      <a:pt x="277" y="1605"/>
                    </a:lnTo>
                    <a:lnTo>
                      <a:pt x="301" y="1603"/>
                    </a:lnTo>
                    <a:lnTo>
                      <a:pt x="329" y="1597"/>
                    </a:lnTo>
                    <a:lnTo>
                      <a:pt x="358" y="1589"/>
                    </a:lnTo>
                    <a:lnTo>
                      <a:pt x="388" y="1576"/>
                    </a:lnTo>
                    <a:lnTo>
                      <a:pt x="419" y="1558"/>
                    </a:lnTo>
                    <a:lnTo>
                      <a:pt x="449" y="1536"/>
                    </a:lnTo>
                    <a:lnTo>
                      <a:pt x="479" y="1506"/>
                    </a:lnTo>
                    <a:lnTo>
                      <a:pt x="507" y="1470"/>
                    </a:lnTo>
                    <a:lnTo>
                      <a:pt x="534" y="1426"/>
                    </a:lnTo>
                    <a:lnTo>
                      <a:pt x="558" y="1376"/>
                    </a:lnTo>
                    <a:lnTo>
                      <a:pt x="579" y="1315"/>
                    </a:lnTo>
                    <a:lnTo>
                      <a:pt x="807" y="383"/>
                    </a:lnTo>
                    <a:lnTo>
                      <a:pt x="808" y="380"/>
                    </a:lnTo>
                    <a:lnTo>
                      <a:pt x="812" y="369"/>
                    </a:lnTo>
                    <a:lnTo>
                      <a:pt x="815" y="352"/>
                    </a:lnTo>
                    <a:lnTo>
                      <a:pt x="820" y="331"/>
                    </a:lnTo>
                    <a:lnTo>
                      <a:pt x="823" y="305"/>
                    </a:lnTo>
                    <a:lnTo>
                      <a:pt x="827" y="276"/>
                    </a:lnTo>
                    <a:lnTo>
                      <a:pt x="828" y="245"/>
                    </a:lnTo>
                    <a:lnTo>
                      <a:pt x="827" y="213"/>
                    </a:lnTo>
                    <a:lnTo>
                      <a:pt x="821" y="179"/>
                    </a:lnTo>
                    <a:lnTo>
                      <a:pt x="813" y="146"/>
                    </a:lnTo>
                    <a:lnTo>
                      <a:pt x="799" y="114"/>
                    </a:lnTo>
                    <a:lnTo>
                      <a:pt x="779" y="85"/>
                    </a:lnTo>
                    <a:lnTo>
                      <a:pt x="754" y="57"/>
                    </a:lnTo>
                    <a:lnTo>
                      <a:pt x="723" y="34"/>
                    </a:lnTo>
                    <a:lnTo>
                      <a:pt x="682" y="17"/>
                    </a:lnTo>
                    <a:lnTo>
                      <a:pt x="634" y="4"/>
                    </a:lnTo>
                    <a:lnTo>
                      <a:pt x="631" y="3"/>
                    </a:lnTo>
                    <a:lnTo>
                      <a:pt x="623" y="2"/>
                    </a:lnTo>
                    <a:lnTo>
                      <a:pt x="609" y="1"/>
                    </a:lnTo>
                    <a:lnTo>
                      <a:pt x="590" y="0"/>
                    </a:lnTo>
                    <a:lnTo>
                      <a:pt x="567" y="0"/>
                    </a:lnTo>
                    <a:lnTo>
                      <a:pt x="542" y="1"/>
                    </a:lnTo>
                    <a:lnTo>
                      <a:pt x="514" y="5"/>
                    </a:lnTo>
                    <a:lnTo>
                      <a:pt x="484" y="14"/>
                    </a:lnTo>
                    <a:lnTo>
                      <a:pt x="453" y="26"/>
                    </a:lnTo>
                    <a:lnTo>
                      <a:pt x="422" y="43"/>
                    </a:lnTo>
                    <a:lnTo>
                      <a:pt x="390" y="65"/>
                    </a:lnTo>
                    <a:lnTo>
                      <a:pt x="359" y="94"/>
                    </a:lnTo>
                    <a:lnTo>
                      <a:pt x="329" y="130"/>
                    </a:lnTo>
                    <a:lnTo>
                      <a:pt x="301" y="174"/>
                    </a:lnTo>
                    <a:lnTo>
                      <a:pt x="276" y="224"/>
                    </a:lnTo>
                    <a:lnTo>
                      <a:pt x="254" y="285"/>
                    </a:lnTo>
                    <a:close/>
                  </a:path>
                </a:pathLst>
              </a:custGeom>
              <a:solidFill>
                <a:srgbClr val="201F5C"/>
              </a:solidFill>
              <a:ln w="9525">
                <a:solidFill>
                  <a:srgbClr val="201F5C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IN" sz="16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67" name="Freeform 86"/>
              <p:cNvSpPr>
                <a:spLocks/>
              </p:cNvSpPr>
              <p:nvPr/>
            </p:nvSpPr>
            <p:spPr bwMode="auto">
              <a:xfrm>
                <a:off x="7967663" y="5167313"/>
                <a:ext cx="444500" cy="666750"/>
              </a:xfrm>
              <a:custGeom>
                <a:avLst/>
                <a:gdLst>
                  <a:gd name="T0" fmla="*/ 175 w 560"/>
                  <a:gd name="T1" fmla="*/ 18 h 840"/>
                  <a:gd name="T2" fmla="*/ 178 w 560"/>
                  <a:gd name="T3" fmla="*/ 17 h 840"/>
                  <a:gd name="T4" fmla="*/ 187 w 560"/>
                  <a:gd name="T5" fmla="*/ 15 h 840"/>
                  <a:gd name="T6" fmla="*/ 199 w 560"/>
                  <a:gd name="T7" fmla="*/ 12 h 840"/>
                  <a:gd name="T8" fmla="*/ 217 w 560"/>
                  <a:gd name="T9" fmla="*/ 8 h 840"/>
                  <a:gd name="T10" fmla="*/ 238 w 560"/>
                  <a:gd name="T11" fmla="*/ 4 h 840"/>
                  <a:gd name="T12" fmla="*/ 262 w 560"/>
                  <a:gd name="T13" fmla="*/ 2 h 840"/>
                  <a:gd name="T14" fmla="*/ 289 w 560"/>
                  <a:gd name="T15" fmla="*/ 0 h 840"/>
                  <a:gd name="T16" fmla="*/ 318 w 560"/>
                  <a:gd name="T17" fmla="*/ 0 h 840"/>
                  <a:gd name="T18" fmla="*/ 348 w 560"/>
                  <a:gd name="T19" fmla="*/ 2 h 840"/>
                  <a:gd name="T20" fmla="*/ 380 w 560"/>
                  <a:gd name="T21" fmla="*/ 5 h 840"/>
                  <a:gd name="T22" fmla="*/ 413 w 560"/>
                  <a:gd name="T23" fmla="*/ 13 h 840"/>
                  <a:gd name="T24" fmla="*/ 444 w 560"/>
                  <a:gd name="T25" fmla="*/ 24 h 840"/>
                  <a:gd name="T26" fmla="*/ 475 w 560"/>
                  <a:gd name="T27" fmla="*/ 39 h 840"/>
                  <a:gd name="T28" fmla="*/ 506 w 560"/>
                  <a:gd name="T29" fmla="*/ 58 h 840"/>
                  <a:gd name="T30" fmla="*/ 534 w 560"/>
                  <a:gd name="T31" fmla="*/ 83 h 840"/>
                  <a:gd name="T32" fmla="*/ 560 w 560"/>
                  <a:gd name="T33" fmla="*/ 113 h 840"/>
                  <a:gd name="T34" fmla="*/ 424 w 560"/>
                  <a:gd name="T35" fmla="*/ 648 h 840"/>
                  <a:gd name="T36" fmla="*/ 423 w 560"/>
                  <a:gd name="T37" fmla="*/ 650 h 840"/>
                  <a:gd name="T38" fmla="*/ 422 w 560"/>
                  <a:gd name="T39" fmla="*/ 657 h 840"/>
                  <a:gd name="T40" fmla="*/ 418 w 560"/>
                  <a:gd name="T41" fmla="*/ 669 h 840"/>
                  <a:gd name="T42" fmla="*/ 413 w 560"/>
                  <a:gd name="T43" fmla="*/ 683 h 840"/>
                  <a:gd name="T44" fmla="*/ 406 w 560"/>
                  <a:gd name="T45" fmla="*/ 700 h 840"/>
                  <a:gd name="T46" fmla="*/ 396 w 560"/>
                  <a:gd name="T47" fmla="*/ 718 h 840"/>
                  <a:gd name="T48" fmla="*/ 385 w 560"/>
                  <a:gd name="T49" fmla="*/ 737 h 840"/>
                  <a:gd name="T50" fmla="*/ 371 w 560"/>
                  <a:gd name="T51" fmla="*/ 756 h 840"/>
                  <a:gd name="T52" fmla="*/ 355 w 560"/>
                  <a:gd name="T53" fmla="*/ 776 h 840"/>
                  <a:gd name="T54" fmla="*/ 335 w 560"/>
                  <a:gd name="T55" fmla="*/ 793 h 840"/>
                  <a:gd name="T56" fmla="*/ 314 w 560"/>
                  <a:gd name="T57" fmla="*/ 809 h 840"/>
                  <a:gd name="T58" fmla="*/ 288 w 560"/>
                  <a:gd name="T59" fmla="*/ 823 h 840"/>
                  <a:gd name="T60" fmla="*/ 259 w 560"/>
                  <a:gd name="T61" fmla="*/ 833 h 840"/>
                  <a:gd name="T62" fmla="*/ 227 w 560"/>
                  <a:gd name="T63" fmla="*/ 839 h 840"/>
                  <a:gd name="T64" fmla="*/ 191 w 560"/>
                  <a:gd name="T65" fmla="*/ 840 h 840"/>
                  <a:gd name="T66" fmla="*/ 152 w 560"/>
                  <a:gd name="T67" fmla="*/ 836 h 840"/>
                  <a:gd name="T68" fmla="*/ 150 w 560"/>
                  <a:gd name="T69" fmla="*/ 836 h 840"/>
                  <a:gd name="T70" fmla="*/ 144 w 560"/>
                  <a:gd name="T71" fmla="*/ 833 h 840"/>
                  <a:gd name="T72" fmla="*/ 135 w 560"/>
                  <a:gd name="T73" fmla="*/ 831 h 840"/>
                  <a:gd name="T74" fmla="*/ 122 w 560"/>
                  <a:gd name="T75" fmla="*/ 826 h 840"/>
                  <a:gd name="T76" fmla="*/ 108 w 560"/>
                  <a:gd name="T77" fmla="*/ 821 h 840"/>
                  <a:gd name="T78" fmla="*/ 93 w 560"/>
                  <a:gd name="T79" fmla="*/ 813 h 840"/>
                  <a:gd name="T80" fmla="*/ 77 w 560"/>
                  <a:gd name="T81" fmla="*/ 802 h 840"/>
                  <a:gd name="T82" fmla="*/ 61 w 560"/>
                  <a:gd name="T83" fmla="*/ 790 h 840"/>
                  <a:gd name="T84" fmla="*/ 46 w 560"/>
                  <a:gd name="T85" fmla="*/ 773 h 840"/>
                  <a:gd name="T86" fmla="*/ 31 w 560"/>
                  <a:gd name="T87" fmla="*/ 755 h 840"/>
                  <a:gd name="T88" fmla="*/ 19 w 560"/>
                  <a:gd name="T89" fmla="*/ 733 h 840"/>
                  <a:gd name="T90" fmla="*/ 9 w 560"/>
                  <a:gd name="T91" fmla="*/ 708 h 840"/>
                  <a:gd name="T92" fmla="*/ 2 w 560"/>
                  <a:gd name="T93" fmla="*/ 679 h 840"/>
                  <a:gd name="T94" fmla="*/ 0 w 560"/>
                  <a:gd name="T95" fmla="*/ 646 h 840"/>
                  <a:gd name="T96" fmla="*/ 1 w 560"/>
                  <a:gd name="T97" fmla="*/ 609 h 840"/>
                  <a:gd name="T98" fmla="*/ 8 w 560"/>
                  <a:gd name="T99" fmla="*/ 567 h 840"/>
                  <a:gd name="T100" fmla="*/ 175 w 560"/>
                  <a:gd name="T101" fmla="*/ 18 h 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60" h="840">
                    <a:moveTo>
                      <a:pt x="175" y="18"/>
                    </a:moveTo>
                    <a:lnTo>
                      <a:pt x="178" y="17"/>
                    </a:lnTo>
                    <a:lnTo>
                      <a:pt x="187" y="15"/>
                    </a:lnTo>
                    <a:lnTo>
                      <a:pt x="199" y="12"/>
                    </a:lnTo>
                    <a:lnTo>
                      <a:pt x="217" y="8"/>
                    </a:lnTo>
                    <a:lnTo>
                      <a:pt x="238" y="4"/>
                    </a:lnTo>
                    <a:lnTo>
                      <a:pt x="262" y="2"/>
                    </a:lnTo>
                    <a:lnTo>
                      <a:pt x="289" y="0"/>
                    </a:lnTo>
                    <a:lnTo>
                      <a:pt x="318" y="0"/>
                    </a:lnTo>
                    <a:lnTo>
                      <a:pt x="348" y="2"/>
                    </a:lnTo>
                    <a:lnTo>
                      <a:pt x="380" y="5"/>
                    </a:lnTo>
                    <a:lnTo>
                      <a:pt x="413" y="13"/>
                    </a:lnTo>
                    <a:lnTo>
                      <a:pt x="444" y="24"/>
                    </a:lnTo>
                    <a:lnTo>
                      <a:pt x="475" y="39"/>
                    </a:lnTo>
                    <a:lnTo>
                      <a:pt x="506" y="58"/>
                    </a:lnTo>
                    <a:lnTo>
                      <a:pt x="534" y="83"/>
                    </a:lnTo>
                    <a:lnTo>
                      <a:pt x="560" y="113"/>
                    </a:lnTo>
                    <a:lnTo>
                      <a:pt x="424" y="648"/>
                    </a:lnTo>
                    <a:lnTo>
                      <a:pt x="423" y="650"/>
                    </a:lnTo>
                    <a:lnTo>
                      <a:pt x="422" y="657"/>
                    </a:lnTo>
                    <a:lnTo>
                      <a:pt x="418" y="669"/>
                    </a:lnTo>
                    <a:lnTo>
                      <a:pt x="413" y="683"/>
                    </a:lnTo>
                    <a:lnTo>
                      <a:pt x="406" y="700"/>
                    </a:lnTo>
                    <a:lnTo>
                      <a:pt x="396" y="718"/>
                    </a:lnTo>
                    <a:lnTo>
                      <a:pt x="385" y="737"/>
                    </a:lnTo>
                    <a:lnTo>
                      <a:pt x="371" y="756"/>
                    </a:lnTo>
                    <a:lnTo>
                      <a:pt x="355" y="776"/>
                    </a:lnTo>
                    <a:lnTo>
                      <a:pt x="335" y="793"/>
                    </a:lnTo>
                    <a:lnTo>
                      <a:pt x="314" y="809"/>
                    </a:lnTo>
                    <a:lnTo>
                      <a:pt x="288" y="823"/>
                    </a:lnTo>
                    <a:lnTo>
                      <a:pt x="259" y="833"/>
                    </a:lnTo>
                    <a:lnTo>
                      <a:pt x="227" y="839"/>
                    </a:lnTo>
                    <a:lnTo>
                      <a:pt x="191" y="840"/>
                    </a:lnTo>
                    <a:lnTo>
                      <a:pt x="152" y="836"/>
                    </a:lnTo>
                    <a:lnTo>
                      <a:pt x="150" y="836"/>
                    </a:lnTo>
                    <a:lnTo>
                      <a:pt x="144" y="833"/>
                    </a:lnTo>
                    <a:lnTo>
                      <a:pt x="135" y="831"/>
                    </a:lnTo>
                    <a:lnTo>
                      <a:pt x="122" y="826"/>
                    </a:lnTo>
                    <a:lnTo>
                      <a:pt x="108" y="821"/>
                    </a:lnTo>
                    <a:lnTo>
                      <a:pt x="93" y="813"/>
                    </a:lnTo>
                    <a:lnTo>
                      <a:pt x="77" y="802"/>
                    </a:lnTo>
                    <a:lnTo>
                      <a:pt x="61" y="790"/>
                    </a:lnTo>
                    <a:lnTo>
                      <a:pt x="46" y="773"/>
                    </a:lnTo>
                    <a:lnTo>
                      <a:pt x="31" y="755"/>
                    </a:lnTo>
                    <a:lnTo>
                      <a:pt x="19" y="733"/>
                    </a:lnTo>
                    <a:lnTo>
                      <a:pt x="9" y="708"/>
                    </a:lnTo>
                    <a:lnTo>
                      <a:pt x="2" y="679"/>
                    </a:lnTo>
                    <a:lnTo>
                      <a:pt x="0" y="646"/>
                    </a:lnTo>
                    <a:lnTo>
                      <a:pt x="1" y="609"/>
                    </a:lnTo>
                    <a:lnTo>
                      <a:pt x="8" y="567"/>
                    </a:lnTo>
                    <a:lnTo>
                      <a:pt x="175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IN" sz="160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cxnSp>
        <p:nvCxnSpPr>
          <p:cNvPr id="170" name="Straight Connector 169"/>
          <p:cNvCxnSpPr/>
          <p:nvPr/>
        </p:nvCxnSpPr>
        <p:spPr>
          <a:xfrm>
            <a:off x="2151915" y="1387414"/>
            <a:ext cx="0" cy="4284000"/>
          </a:xfrm>
          <a:prstGeom prst="line">
            <a:avLst/>
          </a:prstGeom>
          <a:noFill/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71" name="Straight Connector 170"/>
          <p:cNvCxnSpPr/>
          <p:nvPr/>
        </p:nvCxnSpPr>
        <p:spPr>
          <a:xfrm>
            <a:off x="3896743" y="1387414"/>
            <a:ext cx="0" cy="4284000"/>
          </a:xfrm>
          <a:prstGeom prst="line">
            <a:avLst/>
          </a:prstGeom>
          <a:noFill/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72" name="Straight Connector 171"/>
          <p:cNvCxnSpPr/>
          <p:nvPr/>
        </p:nvCxnSpPr>
        <p:spPr>
          <a:xfrm>
            <a:off x="3024329" y="1614198"/>
            <a:ext cx="0" cy="4032000"/>
          </a:xfrm>
          <a:prstGeom prst="line">
            <a:avLst/>
          </a:prstGeom>
          <a:noFill/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73" name="Straight Connector 172"/>
          <p:cNvCxnSpPr/>
          <p:nvPr/>
        </p:nvCxnSpPr>
        <p:spPr>
          <a:xfrm>
            <a:off x="5034344" y="1614198"/>
            <a:ext cx="0" cy="4032000"/>
          </a:xfrm>
          <a:prstGeom prst="line">
            <a:avLst/>
          </a:prstGeom>
          <a:noFill/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74" name="Straight Connector 173"/>
          <p:cNvCxnSpPr/>
          <p:nvPr/>
        </p:nvCxnSpPr>
        <p:spPr>
          <a:xfrm>
            <a:off x="6171945" y="1614198"/>
            <a:ext cx="0" cy="4032000"/>
          </a:xfrm>
          <a:prstGeom prst="line">
            <a:avLst/>
          </a:prstGeom>
          <a:noFill/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75" name="Straight Connector 174"/>
          <p:cNvCxnSpPr/>
          <p:nvPr/>
        </p:nvCxnSpPr>
        <p:spPr>
          <a:xfrm>
            <a:off x="7309546" y="1614198"/>
            <a:ext cx="0" cy="4032000"/>
          </a:xfrm>
          <a:prstGeom prst="line">
            <a:avLst/>
          </a:prstGeom>
          <a:noFill/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176" name="TextBox 175"/>
          <p:cNvSpPr txBox="1"/>
          <p:nvPr/>
        </p:nvSpPr>
        <p:spPr>
          <a:xfrm>
            <a:off x="7563997" y="1679692"/>
            <a:ext cx="659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srgbClr val="201F5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Launch</a:t>
            </a:r>
            <a:endParaRPr lang="en-GB" sz="1200" dirty="0">
              <a:solidFill>
                <a:srgbClr val="201F5C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6159246" y="1679692"/>
            <a:ext cx="11329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srgbClr val="201F5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Testing</a:t>
            </a:r>
            <a:endParaRPr lang="en-GB" sz="1200" dirty="0">
              <a:solidFill>
                <a:srgbClr val="201F5C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5051698" y="1679692"/>
            <a:ext cx="11329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srgbClr val="201F5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Development</a:t>
            </a:r>
            <a:endParaRPr lang="en-GB" sz="1200" dirty="0">
              <a:solidFill>
                <a:srgbClr val="201F5C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3898738" y="1679692"/>
            <a:ext cx="1132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srgbClr val="201F5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Validate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srgbClr val="201F5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ideas</a:t>
            </a:r>
            <a:endParaRPr lang="en-GB" sz="1200" dirty="0">
              <a:solidFill>
                <a:srgbClr val="201F5C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3024330" y="1679692"/>
            <a:ext cx="885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srgbClr val="201F5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Scoping</a:t>
            </a:r>
            <a:endParaRPr lang="en-GB" sz="1200" dirty="0">
              <a:solidFill>
                <a:srgbClr val="201F5C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2151914" y="1679692"/>
            <a:ext cx="872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srgbClr val="201F5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Discovery</a:t>
            </a:r>
            <a:endParaRPr lang="en-GB" sz="1200" dirty="0">
              <a:solidFill>
                <a:srgbClr val="201F5C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182" name="Group 55"/>
          <p:cNvGrpSpPr>
            <a:grpSpLocks/>
          </p:cNvGrpSpPr>
          <p:nvPr/>
        </p:nvGrpSpPr>
        <p:grpSpPr bwMode="auto">
          <a:xfrm>
            <a:off x="7942347" y="3750504"/>
            <a:ext cx="328671" cy="516639"/>
            <a:chOff x="5092293" y="1052736"/>
            <a:chExt cx="474865" cy="745726"/>
          </a:xfrm>
          <a:solidFill>
            <a:srgbClr val="1F3B71"/>
          </a:solidFill>
        </p:grpSpPr>
        <p:sp>
          <p:nvSpPr>
            <p:cNvPr id="183" name="Freeform 25"/>
            <p:cNvSpPr>
              <a:spLocks noEditPoints="1"/>
            </p:cNvSpPr>
            <p:nvPr/>
          </p:nvSpPr>
          <p:spPr bwMode="auto">
            <a:xfrm>
              <a:off x="5092293" y="1052736"/>
              <a:ext cx="474865" cy="745726"/>
            </a:xfrm>
            <a:custGeom>
              <a:avLst/>
              <a:gdLst>
                <a:gd name="T0" fmla="*/ 2147483647 w 277"/>
                <a:gd name="T1" fmla="*/ 2147483647 h 435"/>
                <a:gd name="T2" fmla="*/ 2147483647 w 277"/>
                <a:gd name="T3" fmla="*/ 2147483647 h 435"/>
                <a:gd name="T4" fmla="*/ 2147483647 w 277"/>
                <a:gd name="T5" fmla="*/ 0 h 435"/>
                <a:gd name="T6" fmla="*/ 2147483647 w 277"/>
                <a:gd name="T7" fmla="*/ 2147483647 h 435"/>
                <a:gd name="T8" fmla="*/ 2147483647 w 277"/>
                <a:gd name="T9" fmla="*/ 2147483647 h 435"/>
                <a:gd name="T10" fmla="*/ 0 w 277"/>
                <a:gd name="T11" fmla="*/ 2147483647 h 435"/>
                <a:gd name="T12" fmla="*/ 2147483647 w 277"/>
                <a:gd name="T13" fmla="*/ 2147483647 h 435"/>
                <a:gd name="T14" fmla="*/ 2147483647 w 277"/>
                <a:gd name="T15" fmla="*/ 2147483647 h 435"/>
                <a:gd name="T16" fmla="*/ 2147483647 w 277"/>
                <a:gd name="T17" fmla="*/ 2147483647 h 435"/>
                <a:gd name="T18" fmla="*/ 2147483647 w 277"/>
                <a:gd name="T19" fmla="*/ 2147483647 h 435"/>
                <a:gd name="T20" fmla="*/ 2147483647 w 277"/>
                <a:gd name="T21" fmla="*/ 2147483647 h 435"/>
                <a:gd name="T22" fmla="*/ 2147483647 w 277"/>
                <a:gd name="T23" fmla="*/ 2147483647 h 435"/>
                <a:gd name="T24" fmla="*/ 2147483647 w 277"/>
                <a:gd name="T25" fmla="*/ 2147483647 h 435"/>
                <a:gd name="T26" fmla="*/ 2147483647 w 277"/>
                <a:gd name="T27" fmla="*/ 2147483647 h 435"/>
                <a:gd name="T28" fmla="*/ 2147483647 w 277"/>
                <a:gd name="T29" fmla="*/ 2147483647 h 435"/>
                <a:gd name="T30" fmla="*/ 2147483647 w 277"/>
                <a:gd name="T31" fmla="*/ 2147483647 h 435"/>
                <a:gd name="T32" fmla="*/ 2147483647 w 277"/>
                <a:gd name="T33" fmla="*/ 2147483647 h 435"/>
                <a:gd name="T34" fmla="*/ 2147483647 w 277"/>
                <a:gd name="T35" fmla="*/ 2147483647 h 435"/>
                <a:gd name="T36" fmla="*/ 2147483647 w 277"/>
                <a:gd name="T37" fmla="*/ 2147483647 h 435"/>
                <a:gd name="T38" fmla="*/ 2147483647 w 277"/>
                <a:gd name="T39" fmla="*/ 2147483647 h 435"/>
                <a:gd name="T40" fmla="*/ 2147483647 w 277"/>
                <a:gd name="T41" fmla="*/ 2147483647 h 435"/>
                <a:gd name="T42" fmla="*/ 2147483647 w 277"/>
                <a:gd name="T43" fmla="*/ 2147483647 h 435"/>
                <a:gd name="T44" fmla="*/ 2147483647 w 277"/>
                <a:gd name="T45" fmla="*/ 2147483647 h 435"/>
                <a:gd name="T46" fmla="*/ 2147483647 w 277"/>
                <a:gd name="T47" fmla="*/ 2147483647 h 435"/>
                <a:gd name="T48" fmla="*/ 2147483647 w 277"/>
                <a:gd name="T49" fmla="*/ 2147483647 h 435"/>
                <a:gd name="T50" fmla="*/ 2147483647 w 277"/>
                <a:gd name="T51" fmla="*/ 2147483647 h 435"/>
                <a:gd name="T52" fmla="*/ 2147483647 w 277"/>
                <a:gd name="T53" fmla="*/ 2147483647 h 435"/>
                <a:gd name="T54" fmla="*/ 2147483647 w 277"/>
                <a:gd name="T55" fmla="*/ 2147483647 h 435"/>
                <a:gd name="T56" fmla="*/ 2147483647 w 277"/>
                <a:gd name="T57" fmla="*/ 2147483647 h 435"/>
                <a:gd name="T58" fmla="*/ 2147483647 w 277"/>
                <a:gd name="T59" fmla="*/ 2147483647 h 435"/>
                <a:gd name="T60" fmla="*/ 2147483647 w 277"/>
                <a:gd name="T61" fmla="*/ 2147483647 h 435"/>
                <a:gd name="T62" fmla="*/ 2147483647 w 277"/>
                <a:gd name="T63" fmla="*/ 2147483647 h 435"/>
                <a:gd name="T64" fmla="*/ 2147483647 w 277"/>
                <a:gd name="T65" fmla="*/ 2147483647 h 435"/>
                <a:gd name="T66" fmla="*/ 2147483647 w 277"/>
                <a:gd name="T67" fmla="*/ 2147483647 h 435"/>
                <a:gd name="T68" fmla="*/ 2147483647 w 277"/>
                <a:gd name="T69" fmla="*/ 2147483647 h 435"/>
                <a:gd name="T70" fmla="*/ 2147483647 w 277"/>
                <a:gd name="T71" fmla="*/ 2147483647 h 435"/>
                <a:gd name="T72" fmla="*/ 2147483647 w 277"/>
                <a:gd name="T73" fmla="*/ 2147483647 h 435"/>
                <a:gd name="T74" fmla="*/ 2147483647 w 277"/>
                <a:gd name="T75" fmla="*/ 2147483647 h 435"/>
                <a:gd name="T76" fmla="*/ 2147483647 w 277"/>
                <a:gd name="T77" fmla="*/ 2147483647 h 435"/>
                <a:gd name="T78" fmla="*/ 2147483647 w 277"/>
                <a:gd name="T79" fmla="*/ 2147483647 h 435"/>
                <a:gd name="T80" fmla="*/ 2147483647 w 277"/>
                <a:gd name="T81" fmla="*/ 2147483647 h 4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77" h="435">
                  <a:moveTo>
                    <a:pt x="277" y="394"/>
                  </a:moveTo>
                  <a:lnTo>
                    <a:pt x="277" y="41"/>
                  </a:lnTo>
                  <a:lnTo>
                    <a:pt x="274" y="26"/>
                  </a:lnTo>
                  <a:lnTo>
                    <a:pt x="266" y="11"/>
                  </a:lnTo>
                  <a:lnTo>
                    <a:pt x="251" y="2"/>
                  </a:lnTo>
                  <a:lnTo>
                    <a:pt x="235" y="0"/>
                  </a:lnTo>
                  <a:lnTo>
                    <a:pt x="42" y="0"/>
                  </a:lnTo>
                  <a:lnTo>
                    <a:pt x="26" y="2"/>
                  </a:lnTo>
                  <a:lnTo>
                    <a:pt x="13" y="11"/>
                  </a:lnTo>
                  <a:lnTo>
                    <a:pt x="3" y="26"/>
                  </a:lnTo>
                  <a:lnTo>
                    <a:pt x="0" y="41"/>
                  </a:lnTo>
                  <a:lnTo>
                    <a:pt x="0" y="394"/>
                  </a:lnTo>
                  <a:lnTo>
                    <a:pt x="3" y="409"/>
                  </a:lnTo>
                  <a:lnTo>
                    <a:pt x="13" y="424"/>
                  </a:lnTo>
                  <a:lnTo>
                    <a:pt x="26" y="432"/>
                  </a:lnTo>
                  <a:lnTo>
                    <a:pt x="42" y="435"/>
                  </a:lnTo>
                  <a:lnTo>
                    <a:pt x="235" y="435"/>
                  </a:lnTo>
                  <a:lnTo>
                    <a:pt x="251" y="432"/>
                  </a:lnTo>
                  <a:lnTo>
                    <a:pt x="266" y="424"/>
                  </a:lnTo>
                  <a:lnTo>
                    <a:pt x="274" y="409"/>
                  </a:lnTo>
                  <a:lnTo>
                    <a:pt x="277" y="394"/>
                  </a:lnTo>
                  <a:close/>
                  <a:moveTo>
                    <a:pt x="117" y="26"/>
                  </a:moveTo>
                  <a:lnTo>
                    <a:pt x="114" y="24"/>
                  </a:lnTo>
                  <a:lnTo>
                    <a:pt x="114" y="23"/>
                  </a:lnTo>
                  <a:lnTo>
                    <a:pt x="114" y="20"/>
                  </a:lnTo>
                  <a:lnTo>
                    <a:pt x="117" y="18"/>
                  </a:lnTo>
                  <a:lnTo>
                    <a:pt x="160" y="18"/>
                  </a:lnTo>
                  <a:lnTo>
                    <a:pt x="163" y="20"/>
                  </a:lnTo>
                  <a:lnTo>
                    <a:pt x="165" y="23"/>
                  </a:lnTo>
                  <a:lnTo>
                    <a:pt x="163" y="24"/>
                  </a:lnTo>
                  <a:lnTo>
                    <a:pt x="160" y="26"/>
                  </a:lnTo>
                  <a:lnTo>
                    <a:pt x="117" y="26"/>
                  </a:lnTo>
                  <a:close/>
                  <a:moveTo>
                    <a:pt x="250" y="352"/>
                  </a:moveTo>
                  <a:lnTo>
                    <a:pt x="250" y="297"/>
                  </a:lnTo>
                  <a:lnTo>
                    <a:pt x="250" y="249"/>
                  </a:lnTo>
                  <a:lnTo>
                    <a:pt x="250" y="204"/>
                  </a:lnTo>
                  <a:lnTo>
                    <a:pt x="250" y="57"/>
                  </a:lnTo>
                  <a:lnTo>
                    <a:pt x="248" y="50"/>
                  </a:lnTo>
                  <a:lnTo>
                    <a:pt x="246" y="46"/>
                  </a:lnTo>
                  <a:lnTo>
                    <a:pt x="241" y="40"/>
                  </a:lnTo>
                  <a:lnTo>
                    <a:pt x="235" y="37"/>
                  </a:lnTo>
                  <a:lnTo>
                    <a:pt x="230" y="37"/>
                  </a:lnTo>
                  <a:lnTo>
                    <a:pt x="48" y="37"/>
                  </a:lnTo>
                  <a:lnTo>
                    <a:pt x="42" y="37"/>
                  </a:lnTo>
                  <a:lnTo>
                    <a:pt x="36" y="40"/>
                  </a:lnTo>
                  <a:lnTo>
                    <a:pt x="32" y="46"/>
                  </a:lnTo>
                  <a:lnTo>
                    <a:pt x="29" y="50"/>
                  </a:lnTo>
                  <a:lnTo>
                    <a:pt x="28" y="57"/>
                  </a:lnTo>
                  <a:lnTo>
                    <a:pt x="28" y="112"/>
                  </a:lnTo>
                  <a:lnTo>
                    <a:pt x="28" y="160"/>
                  </a:lnTo>
                  <a:lnTo>
                    <a:pt x="28" y="249"/>
                  </a:lnTo>
                  <a:lnTo>
                    <a:pt x="28" y="297"/>
                  </a:lnTo>
                  <a:lnTo>
                    <a:pt x="28" y="352"/>
                  </a:lnTo>
                  <a:lnTo>
                    <a:pt x="29" y="359"/>
                  </a:lnTo>
                  <a:lnTo>
                    <a:pt x="32" y="365"/>
                  </a:lnTo>
                  <a:lnTo>
                    <a:pt x="36" y="369"/>
                  </a:lnTo>
                  <a:lnTo>
                    <a:pt x="42" y="372"/>
                  </a:lnTo>
                  <a:lnTo>
                    <a:pt x="48" y="372"/>
                  </a:lnTo>
                  <a:lnTo>
                    <a:pt x="230" y="372"/>
                  </a:lnTo>
                  <a:lnTo>
                    <a:pt x="235" y="372"/>
                  </a:lnTo>
                  <a:lnTo>
                    <a:pt x="241" y="369"/>
                  </a:lnTo>
                  <a:lnTo>
                    <a:pt x="246" y="365"/>
                  </a:lnTo>
                  <a:lnTo>
                    <a:pt x="248" y="359"/>
                  </a:lnTo>
                  <a:lnTo>
                    <a:pt x="250" y="352"/>
                  </a:lnTo>
                  <a:close/>
                  <a:moveTo>
                    <a:pt x="117" y="412"/>
                  </a:moveTo>
                  <a:lnTo>
                    <a:pt x="113" y="412"/>
                  </a:lnTo>
                  <a:lnTo>
                    <a:pt x="110" y="409"/>
                  </a:lnTo>
                  <a:lnTo>
                    <a:pt x="107" y="407"/>
                  </a:lnTo>
                  <a:lnTo>
                    <a:pt x="106" y="402"/>
                  </a:lnTo>
                  <a:lnTo>
                    <a:pt x="107" y="398"/>
                  </a:lnTo>
                  <a:lnTo>
                    <a:pt x="110" y="395"/>
                  </a:lnTo>
                  <a:lnTo>
                    <a:pt x="113" y="392"/>
                  </a:lnTo>
                  <a:lnTo>
                    <a:pt x="117" y="391"/>
                  </a:lnTo>
                  <a:lnTo>
                    <a:pt x="160" y="391"/>
                  </a:lnTo>
                  <a:lnTo>
                    <a:pt x="165" y="392"/>
                  </a:lnTo>
                  <a:lnTo>
                    <a:pt x="169" y="395"/>
                  </a:lnTo>
                  <a:lnTo>
                    <a:pt x="171" y="398"/>
                  </a:lnTo>
                  <a:lnTo>
                    <a:pt x="172" y="402"/>
                  </a:lnTo>
                  <a:lnTo>
                    <a:pt x="171" y="407"/>
                  </a:lnTo>
                  <a:lnTo>
                    <a:pt x="169" y="409"/>
                  </a:lnTo>
                  <a:lnTo>
                    <a:pt x="165" y="412"/>
                  </a:lnTo>
                  <a:lnTo>
                    <a:pt x="160" y="412"/>
                  </a:lnTo>
                  <a:lnTo>
                    <a:pt x="117" y="412"/>
                  </a:lnTo>
                  <a:close/>
                </a:path>
              </a:pathLst>
            </a:custGeom>
            <a:grpFill/>
            <a:ln w="0">
              <a:solidFill>
                <a:srgbClr val="1F3B7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b-NO" sz="1600">
                <a:solidFill>
                  <a:srgbClr val="646464"/>
                </a:solidFill>
                <a:latin typeface="Arial" charset="0"/>
              </a:endParaRPr>
            </a:p>
          </p:txBody>
        </p:sp>
        <p:sp>
          <p:nvSpPr>
            <p:cNvPr id="184" name="Freeform 26"/>
            <p:cNvSpPr>
              <a:spLocks/>
            </p:cNvSpPr>
            <p:nvPr/>
          </p:nvSpPr>
          <p:spPr bwMode="auto">
            <a:xfrm>
              <a:off x="5226009" y="1577315"/>
              <a:ext cx="207432" cy="39430"/>
            </a:xfrm>
            <a:custGeom>
              <a:avLst/>
              <a:gdLst>
                <a:gd name="T0" fmla="*/ 2147483647 w 121"/>
                <a:gd name="T1" fmla="*/ 2147483647 h 23"/>
                <a:gd name="T2" fmla="*/ 2147483647 w 121"/>
                <a:gd name="T3" fmla="*/ 2147483647 h 23"/>
                <a:gd name="T4" fmla="*/ 2147483647 w 121"/>
                <a:gd name="T5" fmla="*/ 2147483647 h 23"/>
                <a:gd name="T6" fmla="*/ 0 w 121"/>
                <a:gd name="T7" fmla="*/ 2147483647 h 23"/>
                <a:gd name="T8" fmla="*/ 0 w 121"/>
                <a:gd name="T9" fmla="*/ 2147483647 h 23"/>
                <a:gd name="T10" fmla="*/ 0 w 121"/>
                <a:gd name="T11" fmla="*/ 2147483647 h 23"/>
                <a:gd name="T12" fmla="*/ 2147483647 w 121"/>
                <a:gd name="T13" fmla="*/ 2147483647 h 23"/>
                <a:gd name="T14" fmla="*/ 2147483647 w 121"/>
                <a:gd name="T15" fmla="*/ 2147483647 h 23"/>
                <a:gd name="T16" fmla="*/ 2147483647 w 121"/>
                <a:gd name="T17" fmla="*/ 0 h 23"/>
                <a:gd name="T18" fmla="*/ 2147483647 w 121"/>
                <a:gd name="T19" fmla="*/ 0 h 23"/>
                <a:gd name="T20" fmla="*/ 2147483647 w 121"/>
                <a:gd name="T21" fmla="*/ 2147483647 h 23"/>
                <a:gd name="T22" fmla="*/ 2147483647 w 121"/>
                <a:gd name="T23" fmla="*/ 2147483647 h 23"/>
                <a:gd name="T24" fmla="*/ 2147483647 w 121"/>
                <a:gd name="T25" fmla="*/ 2147483647 h 23"/>
                <a:gd name="T26" fmla="*/ 2147483647 w 121"/>
                <a:gd name="T27" fmla="*/ 2147483647 h 23"/>
                <a:gd name="T28" fmla="*/ 2147483647 w 121"/>
                <a:gd name="T29" fmla="*/ 2147483647 h 23"/>
                <a:gd name="T30" fmla="*/ 2147483647 w 121"/>
                <a:gd name="T31" fmla="*/ 2147483647 h 23"/>
                <a:gd name="T32" fmla="*/ 2147483647 w 121"/>
                <a:gd name="T33" fmla="*/ 2147483647 h 23"/>
                <a:gd name="T34" fmla="*/ 2147483647 w 121"/>
                <a:gd name="T35" fmla="*/ 2147483647 h 23"/>
                <a:gd name="T36" fmla="*/ 2147483647 w 121"/>
                <a:gd name="T37" fmla="*/ 2147483647 h 2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21" h="23">
                  <a:moveTo>
                    <a:pt x="10" y="23"/>
                  </a:moveTo>
                  <a:lnTo>
                    <a:pt x="6" y="21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6" y="1"/>
                  </a:lnTo>
                  <a:lnTo>
                    <a:pt x="10" y="0"/>
                  </a:lnTo>
                  <a:lnTo>
                    <a:pt x="111" y="0"/>
                  </a:lnTo>
                  <a:lnTo>
                    <a:pt x="116" y="1"/>
                  </a:lnTo>
                  <a:lnTo>
                    <a:pt x="118" y="4"/>
                  </a:lnTo>
                  <a:lnTo>
                    <a:pt x="121" y="7"/>
                  </a:lnTo>
                  <a:lnTo>
                    <a:pt x="121" y="11"/>
                  </a:lnTo>
                  <a:lnTo>
                    <a:pt x="121" y="15"/>
                  </a:lnTo>
                  <a:lnTo>
                    <a:pt x="118" y="18"/>
                  </a:lnTo>
                  <a:lnTo>
                    <a:pt x="116" y="21"/>
                  </a:lnTo>
                  <a:lnTo>
                    <a:pt x="111" y="23"/>
                  </a:lnTo>
                  <a:lnTo>
                    <a:pt x="10" y="23"/>
                  </a:lnTo>
                  <a:close/>
                </a:path>
              </a:pathLst>
            </a:custGeom>
            <a:grpFill/>
            <a:ln w="0">
              <a:solidFill>
                <a:srgbClr val="1F3B7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b-NO" sz="1600">
                <a:solidFill>
                  <a:srgbClr val="646464"/>
                </a:solidFill>
                <a:latin typeface="Arial" charset="0"/>
              </a:endParaRPr>
            </a:p>
          </p:txBody>
        </p:sp>
        <p:sp>
          <p:nvSpPr>
            <p:cNvPr id="185" name="Freeform 27"/>
            <p:cNvSpPr>
              <a:spLocks noEditPoints="1"/>
            </p:cNvSpPr>
            <p:nvPr/>
          </p:nvSpPr>
          <p:spPr bwMode="auto">
            <a:xfrm>
              <a:off x="5196867" y="1215595"/>
              <a:ext cx="267432" cy="303434"/>
            </a:xfrm>
            <a:custGeom>
              <a:avLst/>
              <a:gdLst>
                <a:gd name="T0" fmla="*/ 2147483647 w 156"/>
                <a:gd name="T1" fmla="*/ 0 h 177"/>
                <a:gd name="T2" fmla="*/ 2147483647 w 156"/>
                <a:gd name="T3" fmla="*/ 2147483647 h 177"/>
                <a:gd name="T4" fmla="*/ 2147483647 w 156"/>
                <a:gd name="T5" fmla="*/ 2147483647 h 177"/>
                <a:gd name="T6" fmla="*/ 2147483647 w 156"/>
                <a:gd name="T7" fmla="*/ 2147483647 h 177"/>
                <a:gd name="T8" fmla="*/ 2147483647 w 156"/>
                <a:gd name="T9" fmla="*/ 2147483647 h 177"/>
                <a:gd name="T10" fmla="*/ 2147483647 w 156"/>
                <a:gd name="T11" fmla="*/ 2147483647 h 177"/>
                <a:gd name="T12" fmla="*/ 2147483647 w 156"/>
                <a:gd name="T13" fmla="*/ 2147483647 h 177"/>
                <a:gd name="T14" fmla="*/ 2147483647 w 156"/>
                <a:gd name="T15" fmla="*/ 2147483647 h 177"/>
                <a:gd name="T16" fmla="*/ 2147483647 w 156"/>
                <a:gd name="T17" fmla="*/ 2147483647 h 177"/>
                <a:gd name="T18" fmla="*/ 2147483647 w 156"/>
                <a:gd name="T19" fmla="*/ 2147483647 h 177"/>
                <a:gd name="T20" fmla="*/ 2147483647 w 156"/>
                <a:gd name="T21" fmla="*/ 2147483647 h 177"/>
                <a:gd name="T22" fmla="*/ 2147483647 w 156"/>
                <a:gd name="T23" fmla="*/ 2147483647 h 177"/>
                <a:gd name="T24" fmla="*/ 2147483647 w 156"/>
                <a:gd name="T25" fmla="*/ 2147483647 h 177"/>
                <a:gd name="T26" fmla="*/ 2147483647 w 156"/>
                <a:gd name="T27" fmla="*/ 2147483647 h 177"/>
                <a:gd name="T28" fmla="*/ 2147483647 w 156"/>
                <a:gd name="T29" fmla="*/ 2147483647 h 177"/>
                <a:gd name="T30" fmla="*/ 2147483647 w 156"/>
                <a:gd name="T31" fmla="*/ 2147483647 h 177"/>
                <a:gd name="T32" fmla="*/ 2147483647 w 156"/>
                <a:gd name="T33" fmla="*/ 0 h 177"/>
                <a:gd name="T34" fmla="*/ 2147483647 w 156"/>
                <a:gd name="T35" fmla="*/ 2147483647 h 177"/>
                <a:gd name="T36" fmla="*/ 2147483647 w 156"/>
                <a:gd name="T37" fmla="*/ 2147483647 h 177"/>
                <a:gd name="T38" fmla="*/ 2147483647 w 156"/>
                <a:gd name="T39" fmla="*/ 2147483647 h 177"/>
                <a:gd name="T40" fmla="*/ 2147483647 w 156"/>
                <a:gd name="T41" fmla="*/ 2147483647 h 177"/>
                <a:gd name="T42" fmla="*/ 2147483647 w 156"/>
                <a:gd name="T43" fmla="*/ 2147483647 h 177"/>
                <a:gd name="T44" fmla="*/ 2147483647 w 156"/>
                <a:gd name="T45" fmla="*/ 2147483647 h 177"/>
                <a:gd name="T46" fmla="*/ 2147483647 w 156"/>
                <a:gd name="T47" fmla="*/ 2147483647 h 177"/>
                <a:gd name="T48" fmla="*/ 2147483647 w 156"/>
                <a:gd name="T49" fmla="*/ 2147483647 h 177"/>
                <a:gd name="T50" fmla="*/ 2147483647 w 156"/>
                <a:gd name="T51" fmla="*/ 2147483647 h 177"/>
                <a:gd name="T52" fmla="*/ 2147483647 w 156"/>
                <a:gd name="T53" fmla="*/ 2147483647 h 177"/>
                <a:gd name="T54" fmla="*/ 2147483647 w 156"/>
                <a:gd name="T55" fmla="*/ 2147483647 h 177"/>
                <a:gd name="T56" fmla="*/ 2147483647 w 156"/>
                <a:gd name="T57" fmla="*/ 2147483647 h 177"/>
                <a:gd name="T58" fmla="*/ 2147483647 w 156"/>
                <a:gd name="T59" fmla="*/ 2147483647 h 177"/>
                <a:gd name="T60" fmla="*/ 2147483647 w 156"/>
                <a:gd name="T61" fmla="*/ 2147483647 h 177"/>
                <a:gd name="T62" fmla="*/ 2147483647 w 156"/>
                <a:gd name="T63" fmla="*/ 2147483647 h 177"/>
                <a:gd name="T64" fmla="*/ 2147483647 w 156"/>
                <a:gd name="T65" fmla="*/ 2147483647 h 177"/>
                <a:gd name="T66" fmla="*/ 2147483647 w 156"/>
                <a:gd name="T67" fmla="*/ 2147483647 h 177"/>
                <a:gd name="T68" fmla="*/ 2147483647 w 156"/>
                <a:gd name="T69" fmla="*/ 2147483647 h 177"/>
                <a:gd name="T70" fmla="*/ 2147483647 w 156"/>
                <a:gd name="T71" fmla="*/ 2147483647 h 177"/>
                <a:gd name="T72" fmla="*/ 2147483647 w 156"/>
                <a:gd name="T73" fmla="*/ 2147483647 h 177"/>
                <a:gd name="T74" fmla="*/ 2147483647 w 156"/>
                <a:gd name="T75" fmla="*/ 2147483647 h 177"/>
                <a:gd name="T76" fmla="*/ 2147483647 w 156"/>
                <a:gd name="T77" fmla="*/ 2147483647 h 177"/>
                <a:gd name="T78" fmla="*/ 2147483647 w 156"/>
                <a:gd name="T79" fmla="*/ 2147483647 h 177"/>
                <a:gd name="T80" fmla="*/ 2147483647 w 156"/>
                <a:gd name="T81" fmla="*/ 2147483647 h 177"/>
                <a:gd name="T82" fmla="*/ 2147483647 w 156"/>
                <a:gd name="T83" fmla="*/ 2147483647 h 177"/>
                <a:gd name="T84" fmla="*/ 2147483647 w 156"/>
                <a:gd name="T85" fmla="*/ 2147483647 h 177"/>
                <a:gd name="T86" fmla="*/ 2147483647 w 156"/>
                <a:gd name="T87" fmla="*/ 2147483647 h 177"/>
                <a:gd name="T88" fmla="*/ 2147483647 w 156"/>
                <a:gd name="T89" fmla="*/ 2147483647 h 177"/>
                <a:gd name="T90" fmla="*/ 2147483647 w 156"/>
                <a:gd name="T91" fmla="*/ 2147483647 h 177"/>
                <a:gd name="T92" fmla="*/ 2147483647 w 156"/>
                <a:gd name="T93" fmla="*/ 2147483647 h 177"/>
                <a:gd name="T94" fmla="*/ 0 w 156"/>
                <a:gd name="T95" fmla="*/ 2147483647 h 177"/>
                <a:gd name="T96" fmla="*/ 2147483647 w 156"/>
                <a:gd name="T97" fmla="*/ 2147483647 h 177"/>
                <a:gd name="T98" fmla="*/ 2147483647 w 156"/>
                <a:gd name="T99" fmla="*/ 2147483647 h 177"/>
                <a:gd name="T100" fmla="*/ 2147483647 w 156"/>
                <a:gd name="T101" fmla="*/ 2147483647 h 177"/>
                <a:gd name="T102" fmla="*/ 2147483647 w 156"/>
                <a:gd name="T103" fmla="*/ 2147483647 h 17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56" h="177">
                  <a:moveTo>
                    <a:pt x="78" y="0"/>
                  </a:moveTo>
                  <a:lnTo>
                    <a:pt x="62" y="4"/>
                  </a:lnTo>
                  <a:lnTo>
                    <a:pt x="52" y="14"/>
                  </a:lnTo>
                  <a:lnTo>
                    <a:pt x="47" y="29"/>
                  </a:lnTo>
                  <a:lnTo>
                    <a:pt x="49" y="40"/>
                  </a:lnTo>
                  <a:lnTo>
                    <a:pt x="53" y="53"/>
                  </a:lnTo>
                  <a:lnTo>
                    <a:pt x="59" y="66"/>
                  </a:lnTo>
                  <a:lnTo>
                    <a:pt x="68" y="75"/>
                  </a:lnTo>
                  <a:lnTo>
                    <a:pt x="78" y="79"/>
                  </a:lnTo>
                  <a:lnTo>
                    <a:pt x="88" y="75"/>
                  </a:lnTo>
                  <a:lnTo>
                    <a:pt x="97" y="66"/>
                  </a:lnTo>
                  <a:lnTo>
                    <a:pt x="102" y="53"/>
                  </a:lnTo>
                  <a:lnTo>
                    <a:pt x="107" y="40"/>
                  </a:lnTo>
                  <a:lnTo>
                    <a:pt x="108" y="29"/>
                  </a:lnTo>
                  <a:lnTo>
                    <a:pt x="104" y="14"/>
                  </a:lnTo>
                  <a:lnTo>
                    <a:pt x="94" y="4"/>
                  </a:lnTo>
                  <a:lnTo>
                    <a:pt x="78" y="0"/>
                  </a:lnTo>
                  <a:close/>
                  <a:moveTo>
                    <a:pt x="14" y="105"/>
                  </a:moveTo>
                  <a:lnTo>
                    <a:pt x="17" y="102"/>
                  </a:lnTo>
                  <a:lnTo>
                    <a:pt x="20" y="99"/>
                  </a:lnTo>
                  <a:lnTo>
                    <a:pt x="24" y="97"/>
                  </a:lnTo>
                  <a:lnTo>
                    <a:pt x="32" y="94"/>
                  </a:lnTo>
                  <a:lnTo>
                    <a:pt x="40" y="91"/>
                  </a:lnTo>
                  <a:lnTo>
                    <a:pt x="49" y="86"/>
                  </a:lnTo>
                  <a:lnTo>
                    <a:pt x="53" y="85"/>
                  </a:lnTo>
                  <a:lnTo>
                    <a:pt x="56" y="98"/>
                  </a:lnTo>
                  <a:lnTo>
                    <a:pt x="60" y="112"/>
                  </a:lnTo>
                  <a:lnTo>
                    <a:pt x="65" y="128"/>
                  </a:lnTo>
                  <a:lnTo>
                    <a:pt x="69" y="140"/>
                  </a:lnTo>
                  <a:lnTo>
                    <a:pt x="73" y="105"/>
                  </a:lnTo>
                  <a:lnTo>
                    <a:pt x="78" y="102"/>
                  </a:lnTo>
                  <a:lnTo>
                    <a:pt x="84" y="105"/>
                  </a:lnTo>
                  <a:lnTo>
                    <a:pt x="86" y="140"/>
                  </a:lnTo>
                  <a:lnTo>
                    <a:pt x="92" y="128"/>
                  </a:lnTo>
                  <a:lnTo>
                    <a:pt x="97" y="112"/>
                  </a:lnTo>
                  <a:lnTo>
                    <a:pt x="99" y="98"/>
                  </a:lnTo>
                  <a:lnTo>
                    <a:pt x="102" y="85"/>
                  </a:lnTo>
                  <a:lnTo>
                    <a:pt x="135" y="98"/>
                  </a:lnTo>
                  <a:lnTo>
                    <a:pt x="135" y="99"/>
                  </a:lnTo>
                  <a:lnTo>
                    <a:pt x="137" y="101"/>
                  </a:lnTo>
                  <a:lnTo>
                    <a:pt x="138" y="102"/>
                  </a:lnTo>
                  <a:lnTo>
                    <a:pt x="141" y="104"/>
                  </a:lnTo>
                  <a:lnTo>
                    <a:pt x="141" y="105"/>
                  </a:lnTo>
                  <a:lnTo>
                    <a:pt x="147" y="122"/>
                  </a:lnTo>
                  <a:lnTo>
                    <a:pt x="151" y="141"/>
                  </a:lnTo>
                  <a:lnTo>
                    <a:pt x="154" y="161"/>
                  </a:lnTo>
                  <a:lnTo>
                    <a:pt x="156" y="177"/>
                  </a:lnTo>
                  <a:lnTo>
                    <a:pt x="0" y="177"/>
                  </a:lnTo>
                  <a:lnTo>
                    <a:pt x="1" y="161"/>
                  </a:lnTo>
                  <a:lnTo>
                    <a:pt x="4" y="141"/>
                  </a:lnTo>
                  <a:lnTo>
                    <a:pt x="8" y="122"/>
                  </a:lnTo>
                  <a:lnTo>
                    <a:pt x="14" y="105"/>
                  </a:lnTo>
                  <a:close/>
                </a:path>
              </a:pathLst>
            </a:custGeom>
            <a:grpFill/>
            <a:ln w="0">
              <a:solidFill>
                <a:srgbClr val="1F3B7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b-NO" sz="1600">
                <a:solidFill>
                  <a:srgbClr val="646464"/>
                </a:solidFill>
                <a:latin typeface="Arial" charset="0"/>
              </a:endParaRP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7348844" y="3863948"/>
            <a:ext cx="527457" cy="338980"/>
            <a:chOff x="2114236" y="4476152"/>
            <a:chExt cx="595313" cy="382588"/>
          </a:xfrm>
          <a:solidFill>
            <a:srgbClr val="201F5C"/>
          </a:solidFill>
        </p:grpSpPr>
        <p:sp>
          <p:nvSpPr>
            <p:cNvPr id="187" name="Freeform 557"/>
            <p:cNvSpPr>
              <a:spLocks/>
            </p:cNvSpPr>
            <p:nvPr/>
          </p:nvSpPr>
          <p:spPr bwMode="auto">
            <a:xfrm>
              <a:off x="2669861" y="4655539"/>
              <a:ext cx="39688" cy="39688"/>
            </a:xfrm>
            <a:custGeom>
              <a:avLst/>
              <a:gdLst>
                <a:gd name="T0" fmla="*/ 25 w 25"/>
                <a:gd name="T1" fmla="*/ 12 h 25"/>
                <a:gd name="T2" fmla="*/ 25 w 25"/>
                <a:gd name="T3" fmla="*/ 12 h 25"/>
                <a:gd name="T4" fmla="*/ 25 w 25"/>
                <a:gd name="T5" fmla="*/ 18 h 25"/>
                <a:gd name="T6" fmla="*/ 22 w 25"/>
                <a:gd name="T7" fmla="*/ 22 h 25"/>
                <a:gd name="T8" fmla="*/ 18 w 25"/>
                <a:gd name="T9" fmla="*/ 25 h 25"/>
                <a:gd name="T10" fmla="*/ 13 w 25"/>
                <a:gd name="T11" fmla="*/ 25 h 25"/>
                <a:gd name="T12" fmla="*/ 13 w 25"/>
                <a:gd name="T13" fmla="*/ 25 h 25"/>
                <a:gd name="T14" fmla="*/ 9 w 25"/>
                <a:gd name="T15" fmla="*/ 25 h 25"/>
                <a:gd name="T16" fmla="*/ 5 w 25"/>
                <a:gd name="T17" fmla="*/ 22 h 25"/>
                <a:gd name="T18" fmla="*/ 2 w 25"/>
                <a:gd name="T19" fmla="*/ 18 h 25"/>
                <a:gd name="T20" fmla="*/ 0 w 25"/>
                <a:gd name="T21" fmla="*/ 12 h 25"/>
                <a:gd name="T22" fmla="*/ 0 w 25"/>
                <a:gd name="T23" fmla="*/ 12 h 25"/>
                <a:gd name="T24" fmla="*/ 2 w 25"/>
                <a:gd name="T25" fmla="*/ 8 h 25"/>
                <a:gd name="T26" fmla="*/ 5 w 25"/>
                <a:gd name="T27" fmla="*/ 4 h 25"/>
                <a:gd name="T28" fmla="*/ 9 w 25"/>
                <a:gd name="T29" fmla="*/ 1 h 25"/>
                <a:gd name="T30" fmla="*/ 13 w 25"/>
                <a:gd name="T31" fmla="*/ 0 h 25"/>
                <a:gd name="T32" fmla="*/ 13 w 25"/>
                <a:gd name="T33" fmla="*/ 0 h 25"/>
                <a:gd name="T34" fmla="*/ 18 w 25"/>
                <a:gd name="T35" fmla="*/ 1 h 25"/>
                <a:gd name="T36" fmla="*/ 22 w 25"/>
                <a:gd name="T37" fmla="*/ 4 h 25"/>
                <a:gd name="T38" fmla="*/ 25 w 25"/>
                <a:gd name="T39" fmla="*/ 8 h 25"/>
                <a:gd name="T40" fmla="*/ 25 w 25"/>
                <a:gd name="T41" fmla="*/ 12 h 25"/>
                <a:gd name="T42" fmla="*/ 25 w 25"/>
                <a:gd name="T4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5">
                  <a:moveTo>
                    <a:pt x="25" y="12"/>
                  </a:moveTo>
                  <a:lnTo>
                    <a:pt x="25" y="12"/>
                  </a:lnTo>
                  <a:lnTo>
                    <a:pt x="25" y="18"/>
                  </a:lnTo>
                  <a:lnTo>
                    <a:pt x="22" y="22"/>
                  </a:lnTo>
                  <a:lnTo>
                    <a:pt x="18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9" y="25"/>
                  </a:lnTo>
                  <a:lnTo>
                    <a:pt x="5" y="22"/>
                  </a:lnTo>
                  <a:lnTo>
                    <a:pt x="2" y="1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8"/>
                  </a:lnTo>
                  <a:lnTo>
                    <a:pt x="5" y="4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22" y="4"/>
                  </a:lnTo>
                  <a:lnTo>
                    <a:pt x="25" y="8"/>
                  </a:lnTo>
                  <a:lnTo>
                    <a:pt x="25" y="12"/>
                  </a:lnTo>
                  <a:lnTo>
                    <a:pt x="25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  <a:latin typeface="Arial" charset="0"/>
              </a:endParaRPr>
            </a:p>
          </p:txBody>
        </p:sp>
        <p:sp>
          <p:nvSpPr>
            <p:cNvPr id="188" name="Freeform 558"/>
            <p:cNvSpPr>
              <a:spLocks/>
            </p:cNvSpPr>
            <p:nvPr/>
          </p:nvSpPr>
          <p:spPr bwMode="auto">
            <a:xfrm>
              <a:off x="2622236" y="4655539"/>
              <a:ext cx="39688" cy="39688"/>
            </a:xfrm>
            <a:custGeom>
              <a:avLst/>
              <a:gdLst>
                <a:gd name="T0" fmla="*/ 13 w 25"/>
                <a:gd name="T1" fmla="*/ 0 h 25"/>
                <a:gd name="T2" fmla="*/ 13 w 25"/>
                <a:gd name="T3" fmla="*/ 0 h 25"/>
                <a:gd name="T4" fmla="*/ 17 w 25"/>
                <a:gd name="T5" fmla="*/ 1 h 25"/>
                <a:gd name="T6" fmla="*/ 21 w 25"/>
                <a:gd name="T7" fmla="*/ 4 h 25"/>
                <a:gd name="T8" fmla="*/ 24 w 25"/>
                <a:gd name="T9" fmla="*/ 8 h 25"/>
                <a:gd name="T10" fmla="*/ 25 w 25"/>
                <a:gd name="T11" fmla="*/ 12 h 25"/>
                <a:gd name="T12" fmla="*/ 25 w 25"/>
                <a:gd name="T13" fmla="*/ 12 h 25"/>
                <a:gd name="T14" fmla="*/ 24 w 25"/>
                <a:gd name="T15" fmla="*/ 18 h 25"/>
                <a:gd name="T16" fmla="*/ 21 w 25"/>
                <a:gd name="T17" fmla="*/ 22 h 25"/>
                <a:gd name="T18" fmla="*/ 17 w 25"/>
                <a:gd name="T19" fmla="*/ 25 h 25"/>
                <a:gd name="T20" fmla="*/ 13 w 25"/>
                <a:gd name="T21" fmla="*/ 25 h 25"/>
                <a:gd name="T22" fmla="*/ 13 w 25"/>
                <a:gd name="T23" fmla="*/ 25 h 25"/>
                <a:gd name="T24" fmla="*/ 7 w 25"/>
                <a:gd name="T25" fmla="*/ 25 h 25"/>
                <a:gd name="T26" fmla="*/ 3 w 25"/>
                <a:gd name="T27" fmla="*/ 22 h 25"/>
                <a:gd name="T28" fmla="*/ 2 w 25"/>
                <a:gd name="T29" fmla="*/ 18 h 25"/>
                <a:gd name="T30" fmla="*/ 0 w 25"/>
                <a:gd name="T31" fmla="*/ 12 h 25"/>
                <a:gd name="T32" fmla="*/ 0 w 25"/>
                <a:gd name="T33" fmla="*/ 12 h 25"/>
                <a:gd name="T34" fmla="*/ 2 w 25"/>
                <a:gd name="T35" fmla="*/ 8 h 25"/>
                <a:gd name="T36" fmla="*/ 3 w 25"/>
                <a:gd name="T37" fmla="*/ 4 h 25"/>
                <a:gd name="T38" fmla="*/ 7 w 25"/>
                <a:gd name="T39" fmla="*/ 1 h 25"/>
                <a:gd name="T40" fmla="*/ 13 w 25"/>
                <a:gd name="T41" fmla="*/ 0 h 25"/>
                <a:gd name="T42" fmla="*/ 13 w 25"/>
                <a:gd name="T4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lnTo>
                    <a:pt x="13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4" y="8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4" y="18"/>
                  </a:lnTo>
                  <a:lnTo>
                    <a:pt x="21" y="22"/>
                  </a:lnTo>
                  <a:lnTo>
                    <a:pt x="17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7" y="25"/>
                  </a:lnTo>
                  <a:lnTo>
                    <a:pt x="3" y="22"/>
                  </a:lnTo>
                  <a:lnTo>
                    <a:pt x="2" y="1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8"/>
                  </a:lnTo>
                  <a:lnTo>
                    <a:pt x="3" y="4"/>
                  </a:lnTo>
                  <a:lnTo>
                    <a:pt x="7" y="1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  <a:latin typeface="Arial" charset="0"/>
              </a:endParaRPr>
            </a:p>
          </p:txBody>
        </p:sp>
        <p:sp>
          <p:nvSpPr>
            <p:cNvPr id="189" name="Freeform 559"/>
            <p:cNvSpPr>
              <a:spLocks/>
            </p:cNvSpPr>
            <p:nvPr/>
          </p:nvSpPr>
          <p:spPr bwMode="auto">
            <a:xfrm>
              <a:off x="2234886" y="4717452"/>
              <a:ext cx="368300" cy="141288"/>
            </a:xfrm>
            <a:custGeom>
              <a:avLst/>
              <a:gdLst>
                <a:gd name="T0" fmla="*/ 11 w 232"/>
                <a:gd name="T1" fmla="*/ 0 h 89"/>
                <a:gd name="T2" fmla="*/ 13 w 232"/>
                <a:gd name="T3" fmla="*/ 9 h 89"/>
                <a:gd name="T4" fmla="*/ 17 w 232"/>
                <a:gd name="T5" fmla="*/ 19 h 89"/>
                <a:gd name="T6" fmla="*/ 28 w 232"/>
                <a:gd name="T7" fmla="*/ 37 h 89"/>
                <a:gd name="T8" fmla="*/ 35 w 232"/>
                <a:gd name="T9" fmla="*/ 45 h 89"/>
                <a:gd name="T10" fmla="*/ 52 w 232"/>
                <a:gd name="T11" fmla="*/ 57 h 89"/>
                <a:gd name="T12" fmla="*/ 70 w 232"/>
                <a:gd name="T13" fmla="*/ 68 h 89"/>
                <a:gd name="T14" fmla="*/ 79 w 232"/>
                <a:gd name="T15" fmla="*/ 72 h 89"/>
                <a:gd name="T16" fmla="*/ 99 w 232"/>
                <a:gd name="T17" fmla="*/ 77 h 89"/>
                <a:gd name="T18" fmla="*/ 110 w 232"/>
                <a:gd name="T19" fmla="*/ 78 h 89"/>
                <a:gd name="T20" fmla="*/ 130 w 232"/>
                <a:gd name="T21" fmla="*/ 78 h 89"/>
                <a:gd name="T22" fmla="*/ 151 w 232"/>
                <a:gd name="T23" fmla="*/ 72 h 89"/>
                <a:gd name="T24" fmla="*/ 160 w 232"/>
                <a:gd name="T25" fmla="*/ 68 h 89"/>
                <a:gd name="T26" fmla="*/ 178 w 232"/>
                <a:gd name="T27" fmla="*/ 59 h 89"/>
                <a:gd name="T28" fmla="*/ 186 w 232"/>
                <a:gd name="T29" fmla="*/ 52 h 89"/>
                <a:gd name="T30" fmla="*/ 200 w 232"/>
                <a:gd name="T31" fmla="*/ 37 h 89"/>
                <a:gd name="T32" fmla="*/ 213 w 232"/>
                <a:gd name="T33" fmla="*/ 20 h 89"/>
                <a:gd name="T34" fmla="*/ 217 w 232"/>
                <a:gd name="T35" fmla="*/ 9 h 89"/>
                <a:gd name="T36" fmla="*/ 232 w 232"/>
                <a:gd name="T37" fmla="*/ 0 h 89"/>
                <a:gd name="T38" fmla="*/ 228 w 232"/>
                <a:gd name="T39" fmla="*/ 12 h 89"/>
                <a:gd name="T40" fmla="*/ 221 w 232"/>
                <a:gd name="T41" fmla="*/ 24 h 89"/>
                <a:gd name="T42" fmla="*/ 208 w 232"/>
                <a:gd name="T43" fmla="*/ 44 h 89"/>
                <a:gd name="T44" fmla="*/ 193 w 232"/>
                <a:gd name="T45" fmla="*/ 60 h 89"/>
                <a:gd name="T46" fmla="*/ 184 w 232"/>
                <a:gd name="T47" fmla="*/ 67 h 89"/>
                <a:gd name="T48" fmla="*/ 164 w 232"/>
                <a:gd name="T49" fmla="*/ 78 h 89"/>
                <a:gd name="T50" fmla="*/ 153 w 232"/>
                <a:gd name="T51" fmla="*/ 82 h 89"/>
                <a:gd name="T52" fmla="*/ 131 w 232"/>
                <a:gd name="T53" fmla="*/ 88 h 89"/>
                <a:gd name="T54" fmla="*/ 110 w 232"/>
                <a:gd name="T55" fmla="*/ 89 h 89"/>
                <a:gd name="T56" fmla="*/ 97 w 232"/>
                <a:gd name="T57" fmla="*/ 88 h 89"/>
                <a:gd name="T58" fmla="*/ 75 w 232"/>
                <a:gd name="T59" fmla="*/ 82 h 89"/>
                <a:gd name="T60" fmla="*/ 66 w 232"/>
                <a:gd name="T61" fmla="*/ 78 h 89"/>
                <a:gd name="T62" fmla="*/ 45 w 232"/>
                <a:gd name="T63" fmla="*/ 67 h 89"/>
                <a:gd name="T64" fmla="*/ 28 w 232"/>
                <a:gd name="T65" fmla="*/ 52 h 89"/>
                <a:gd name="T66" fmla="*/ 20 w 232"/>
                <a:gd name="T67" fmla="*/ 44 h 89"/>
                <a:gd name="T68" fmla="*/ 8 w 232"/>
                <a:gd name="T69" fmla="*/ 24 h 89"/>
                <a:gd name="T70" fmla="*/ 4 w 232"/>
                <a:gd name="T71" fmla="*/ 13 h 89"/>
                <a:gd name="T72" fmla="*/ 0 w 232"/>
                <a:gd name="T7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2" h="89">
                  <a:moveTo>
                    <a:pt x="0" y="0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7" y="19"/>
                  </a:lnTo>
                  <a:lnTo>
                    <a:pt x="23" y="28"/>
                  </a:lnTo>
                  <a:lnTo>
                    <a:pt x="28" y="37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44" y="52"/>
                  </a:lnTo>
                  <a:lnTo>
                    <a:pt x="52" y="57"/>
                  </a:lnTo>
                  <a:lnTo>
                    <a:pt x="60" y="64"/>
                  </a:lnTo>
                  <a:lnTo>
                    <a:pt x="70" y="68"/>
                  </a:lnTo>
                  <a:lnTo>
                    <a:pt x="70" y="68"/>
                  </a:lnTo>
                  <a:lnTo>
                    <a:pt x="79" y="72"/>
                  </a:lnTo>
                  <a:lnTo>
                    <a:pt x="89" y="75"/>
                  </a:lnTo>
                  <a:lnTo>
                    <a:pt x="99" y="77"/>
                  </a:lnTo>
                  <a:lnTo>
                    <a:pt x="110" y="78"/>
                  </a:lnTo>
                  <a:lnTo>
                    <a:pt x="110" y="78"/>
                  </a:lnTo>
                  <a:lnTo>
                    <a:pt x="121" y="78"/>
                  </a:lnTo>
                  <a:lnTo>
                    <a:pt x="130" y="78"/>
                  </a:lnTo>
                  <a:lnTo>
                    <a:pt x="140" y="75"/>
                  </a:lnTo>
                  <a:lnTo>
                    <a:pt x="151" y="72"/>
                  </a:lnTo>
                  <a:lnTo>
                    <a:pt x="151" y="72"/>
                  </a:lnTo>
                  <a:lnTo>
                    <a:pt x="160" y="68"/>
                  </a:lnTo>
                  <a:lnTo>
                    <a:pt x="170" y="64"/>
                  </a:lnTo>
                  <a:lnTo>
                    <a:pt x="178" y="59"/>
                  </a:lnTo>
                  <a:lnTo>
                    <a:pt x="186" y="52"/>
                  </a:lnTo>
                  <a:lnTo>
                    <a:pt x="186" y="52"/>
                  </a:lnTo>
                  <a:lnTo>
                    <a:pt x="193" y="45"/>
                  </a:lnTo>
                  <a:lnTo>
                    <a:pt x="200" y="37"/>
                  </a:lnTo>
                  <a:lnTo>
                    <a:pt x="207" y="28"/>
                  </a:lnTo>
                  <a:lnTo>
                    <a:pt x="213" y="20"/>
                  </a:lnTo>
                  <a:lnTo>
                    <a:pt x="213" y="20"/>
                  </a:lnTo>
                  <a:lnTo>
                    <a:pt x="217" y="9"/>
                  </a:lnTo>
                  <a:lnTo>
                    <a:pt x="221" y="0"/>
                  </a:lnTo>
                  <a:lnTo>
                    <a:pt x="232" y="0"/>
                  </a:lnTo>
                  <a:lnTo>
                    <a:pt x="232" y="0"/>
                  </a:lnTo>
                  <a:lnTo>
                    <a:pt x="228" y="12"/>
                  </a:lnTo>
                  <a:lnTo>
                    <a:pt x="221" y="24"/>
                  </a:lnTo>
                  <a:lnTo>
                    <a:pt x="221" y="24"/>
                  </a:lnTo>
                  <a:lnTo>
                    <a:pt x="215" y="34"/>
                  </a:lnTo>
                  <a:lnTo>
                    <a:pt x="208" y="44"/>
                  </a:lnTo>
                  <a:lnTo>
                    <a:pt x="202" y="52"/>
                  </a:lnTo>
                  <a:lnTo>
                    <a:pt x="193" y="60"/>
                  </a:lnTo>
                  <a:lnTo>
                    <a:pt x="193" y="60"/>
                  </a:lnTo>
                  <a:lnTo>
                    <a:pt x="184" y="67"/>
                  </a:lnTo>
                  <a:lnTo>
                    <a:pt x="174" y="74"/>
                  </a:lnTo>
                  <a:lnTo>
                    <a:pt x="164" y="78"/>
                  </a:lnTo>
                  <a:lnTo>
                    <a:pt x="153" y="82"/>
                  </a:lnTo>
                  <a:lnTo>
                    <a:pt x="153" y="82"/>
                  </a:lnTo>
                  <a:lnTo>
                    <a:pt x="142" y="86"/>
                  </a:lnTo>
                  <a:lnTo>
                    <a:pt x="131" y="88"/>
                  </a:lnTo>
                  <a:lnTo>
                    <a:pt x="121" y="89"/>
                  </a:lnTo>
                  <a:lnTo>
                    <a:pt x="110" y="89"/>
                  </a:lnTo>
                  <a:lnTo>
                    <a:pt x="110" y="89"/>
                  </a:lnTo>
                  <a:lnTo>
                    <a:pt x="97" y="88"/>
                  </a:lnTo>
                  <a:lnTo>
                    <a:pt x="86" y="86"/>
                  </a:lnTo>
                  <a:lnTo>
                    <a:pt x="75" y="82"/>
                  </a:lnTo>
                  <a:lnTo>
                    <a:pt x="66" y="78"/>
                  </a:lnTo>
                  <a:lnTo>
                    <a:pt x="66" y="78"/>
                  </a:lnTo>
                  <a:lnTo>
                    <a:pt x="55" y="72"/>
                  </a:lnTo>
                  <a:lnTo>
                    <a:pt x="45" y="67"/>
                  </a:lnTo>
                  <a:lnTo>
                    <a:pt x="37" y="60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0" y="44"/>
                  </a:lnTo>
                  <a:lnTo>
                    <a:pt x="15" y="34"/>
                  </a:lnTo>
                  <a:lnTo>
                    <a:pt x="8" y="24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  <a:latin typeface="Arial" charset="0"/>
              </a:endParaRPr>
            </a:p>
          </p:txBody>
        </p:sp>
        <p:sp>
          <p:nvSpPr>
            <p:cNvPr id="190" name="Freeform 560"/>
            <p:cNvSpPr>
              <a:spLocks/>
            </p:cNvSpPr>
            <p:nvPr/>
          </p:nvSpPr>
          <p:spPr bwMode="auto">
            <a:xfrm>
              <a:off x="2573024" y="4655539"/>
              <a:ext cx="38100" cy="39688"/>
            </a:xfrm>
            <a:custGeom>
              <a:avLst/>
              <a:gdLst>
                <a:gd name="T0" fmla="*/ 12 w 24"/>
                <a:gd name="T1" fmla="*/ 0 h 25"/>
                <a:gd name="T2" fmla="*/ 12 w 24"/>
                <a:gd name="T3" fmla="*/ 0 h 25"/>
                <a:gd name="T4" fmla="*/ 16 w 24"/>
                <a:gd name="T5" fmla="*/ 1 h 25"/>
                <a:gd name="T6" fmla="*/ 20 w 24"/>
                <a:gd name="T7" fmla="*/ 4 h 25"/>
                <a:gd name="T8" fmla="*/ 23 w 24"/>
                <a:gd name="T9" fmla="*/ 8 h 25"/>
                <a:gd name="T10" fmla="*/ 24 w 24"/>
                <a:gd name="T11" fmla="*/ 12 h 25"/>
                <a:gd name="T12" fmla="*/ 24 w 24"/>
                <a:gd name="T13" fmla="*/ 12 h 25"/>
                <a:gd name="T14" fmla="*/ 23 w 24"/>
                <a:gd name="T15" fmla="*/ 18 h 25"/>
                <a:gd name="T16" fmla="*/ 20 w 24"/>
                <a:gd name="T17" fmla="*/ 22 h 25"/>
                <a:gd name="T18" fmla="*/ 16 w 24"/>
                <a:gd name="T19" fmla="*/ 25 h 25"/>
                <a:gd name="T20" fmla="*/ 12 w 24"/>
                <a:gd name="T21" fmla="*/ 25 h 25"/>
                <a:gd name="T22" fmla="*/ 12 w 24"/>
                <a:gd name="T23" fmla="*/ 25 h 25"/>
                <a:gd name="T24" fmla="*/ 6 w 24"/>
                <a:gd name="T25" fmla="*/ 25 h 25"/>
                <a:gd name="T26" fmla="*/ 4 w 24"/>
                <a:gd name="T27" fmla="*/ 22 h 25"/>
                <a:gd name="T28" fmla="*/ 1 w 24"/>
                <a:gd name="T29" fmla="*/ 18 h 25"/>
                <a:gd name="T30" fmla="*/ 0 w 24"/>
                <a:gd name="T31" fmla="*/ 12 h 25"/>
                <a:gd name="T32" fmla="*/ 0 w 24"/>
                <a:gd name="T33" fmla="*/ 12 h 25"/>
                <a:gd name="T34" fmla="*/ 1 w 24"/>
                <a:gd name="T35" fmla="*/ 8 h 25"/>
                <a:gd name="T36" fmla="*/ 4 w 24"/>
                <a:gd name="T37" fmla="*/ 4 h 25"/>
                <a:gd name="T38" fmla="*/ 6 w 24"/>
                <a:gd name="T39" fmla="*/ 1 h 25"/>
                <a:gd name="T40" fmla="*/ 12 w 24"/>
                <a:gd name="T41" fmla="*/ 0 h 25"/>
                <a:gd name="T42" fmla="*/ 12 w 24"/>
                <a:gd name="T4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5">
                  <a:moveTo>
                    <a:pt x="12" y="0"/>
                  </a:moveTo>
                  <a:lnTo>
                    <a:pt x="12" y="0"/>
                  </a:lnTo>
                  <a:lnTo>
                    <a:pt x="16" y="1"/>
                  </a:lnTo>
                  <a:lnTo>
                    <a:pt x="20" y="4"/>
                  </a:lnTo>
                  <a:lnTo>
                    <a:pt x="23" y="8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20" y="22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6" y="25"/>
                  </a:lnTo>
                  <a:lnTo>
                    <a:pt x="4" y="22"/>
                  </a:lnTo>
                  <a:lnTo>
                    <a:pt x="1" y="1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4"/>
                  </a:lnTo>
                  <a:lnTo>
                    <a:pt x="6" y="1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  <a:latin typeface="Arial" charset="0"/>
              </a:endParaRPr>
            </a:p>
          </p:txBody>
        </p:sp>
        <p:sp>
          <p:nvSpPr>
            <p:cNvPr id="191" name="Freeform 561"/>
            <p:cNvSpPr>
              <a:spLocks/>
            </p:cNvSpPr>
            <p:nvPr/>
          </p:nvSpPr>
          <p:spPr bwMode="auto">
            <a:xfrm>
              <a:off x="2522224" y="4655539"/>
              <a:ext cx="39688" cy="39688"/>
            </a:xfrm>
            <a:custGeom>
              <a:avLst/>
              <a:gdLst>
                <a:gd name="T0" fmla="*/ 12 w 25"/>
                <a:gd name="T1" fmla="*/ 0 h 25"/>
                <a:gd name="T2" fmla="*/ 12 w 25"/>
                <a:gd name="T3" fmla="*/ 0 h 25"/>
                <a:gd name="T4" fmla="*/ 18 w 25"/>
                <a:gd name="T5" fmla="*/ 1 h 25"/>
                <a:gd name="T6" fmla="*/ 22 w 25"/>
                <a:gd name="T7" fmla="*/ 4 h 25"/>
                <a:gd name="T8" fmla="*/ 25 w 25"/>
                <a:gd name="T9" fmla="*/ 8 h 25"/>
                <a:gd name="T10" fmla="*/ 25 w 25"/>
                <a:gd name="T11" fmla="*/ 12 h 25"/>
                <a:gd name="T12" fmla="*/ 25 w 25"/>
                <a:gd name="T13" fmla="*/ 12 h 25"/>
                <a:gd name="T14" fmla="*/ 25 w 25"/>
                <a:gd name="T15" fmla="*/ 18 h 25"/>
                <a:gd name="T16" fmla="*/ 22 w 25"/>
                <a:gd name="T17" fmla="*/ 22 h 25"/>
                <a:gd name="T18" fmla="*/ 18 w 25"/>
                <a:gd name="T19" fmla="*/ 25 h 25"/>
                <a:gd name="T20" fmla="*/ 12 w 25"/>
                <a:gd name="T21" fmla="*/ 25 h 25"/>
                <a:gd name="T22" fmla="*/ 12 w 25"/>
                <a:gd name="T23" fmla="*/ 25 h 25"/>
                <a:gd name="T24" fmla="*/ 8 w 25"/>
                <a:gd name="T25" fmla="*/ 25 h 25"/>
                <a:gd name="T26" fmla="*/ 4 w 25"/>
                <a:gd name="T27" fmla="*/ 22 h 25"/>
                <a:gd name="T28" fmla="*/ 1 w 25"/>
                <a:gd name="T29" fmla="*/ 18 h 25"/>
                <a:gd name="T30" fmla="*/ 0 w 25"/>
                <a:gd name="T31" fmla="*/ 12 h 25"/>
                <a:gd name="T32" fmla="*/ 0 w 25"/>
                <a:gd name="T33" fmla="*/ 12 h 25"/>
                <a:gd name="T34" fmla="*/ 1 w 25"/>
                <a:gd name="T35" fmla="*/ 8 h 25"/>
                <a:gd name="T36" fmla="*/ 4 w 25"/>
                <a:gd name="T37" fmla="*/ 4 h 25"/>
                <a:gd name="T38" fmla="*/ 8 w 25"/>
                <a:gd name="T39" fmla="*/ 1 h 25"/>
                <a:gd name="T40" fmla="*/ 12 w 25"/>
                <a:gd name="T41" fmla="*/ 0 h 25"/>
                <a:gd name="T42" fmla="*/ 12 w 25"/>
                <a:gd name="T4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lnTo>
                    <a:pt x="12" y="0"/>
                  </a:lnTo>
                  <a:lnTo>
                    <a:pt x="18" y="1"/>
                  </a:lnTo>
                  <a:lnTo>
                    <a:pt x="22" y="4"/>
                  </a:lnTo>
                  <a:lnTo>
                    <a:pt x="25" y="8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22" y="22"/>
                  </a:lnTo>
                  <a:lnTo>
                    <a:pt x="18" y="25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8" y="25"/>
                  </a:lnTo>
                  <a:lnTo>
                    <a:pt x="4" y="22"/>
                  </a:lnTo>
                  <a:lnTo>
                    <a:pt x="1" y="1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4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  <a:latin typeface="Arial" charset="0"/>
              </a:endParaRPr>
            </a:p>
          </p:txBody>
        </p:sp>
        <p:sp>
          <p:nvSpPr>
            <p:cNvPr id="192" name="Freeform 562"/>
            <p:cNvSpPr>
              <a:spLocks/>
            </p:cNvSpPr>
            <p:nvPr/>
          </p:nvSpPr>
          <p:spPr bwMode="auto">
            <a:xfrm>
              <a:off x="2495236" y="4696814"/>
              <a:ext cx="38100" cy="39688"/>
            </a:xfrm>
            <a:custGeom>
              <a:avLst/>
              <a:gdLst>
                <a:gd name="T0" fmla="*/ 11 w 24"/>
                <a:gd name="T1" fmla="*/ 0 h 25"/>
                <a:gd name="T2" fmla="*/ 11 w 24"/>
                <a:gd name="T3" fmla="*/ 0 h 25"/>
                <a:gd name="T4" fmla="*/ 17 w 24"/>
                <a:gd name="T5" fmla="*/ 2 h 25"/>
                <a:gd name="T6" fmla="*/ 21 w 24"/>
                <a:gd name="T7" fmla="*/ 4 h 25"/>
                <a:gd name="T8" fmla="*/ 24 w 24"/>
                <a:gd name="T9" fmla="*/ 7 h 25"/>
                <a:gd name="T10" fmla="*/ 24 w 24"/>
                <a:gd name="T11" fmla="*/ 13 h 25"/>
                <a:gd name="T12" fmla="*/ 24 w 24"/>
                <a:gd name="T13" fmla="*/ 13 h 25"/>
                <a:gd name="T14" fmla="*/ 24 w 24"/>
                <a:gd name="T15" fmla="*/ 17 h 25"/>
                <a:gd name="T16" fmla="*/ 21 w 24"/>
                <a:gd name="T17" fmla="*/ 21 h 25"/>
                <a:gd name="T18" fmla="*/ 17 w 24"/>
                <a:gd name="T19" fmla="*/ 24 h 25"/>
                <a:gd name="T20" fmla="*/ 11 w 24"/>
                <a:gd name="T21" fmla="*/ 25 h 25"/>
                <a:gd name="T22" fmla="*/ 11 w 24"/>
                <a:gd name="T23" fmla="*/ 25 h 25"/>
                <a:gd name="T24" fmla="*/ 7 w 24"/>
                <a:gd name="T25" fmla="*/ 24 h 25"/>
                <a:gd name="T26" fmla="*/ 3 w 24"/>
                <a:gd name="T27" fmla="*/ 21 h 25"/>
                <a:gd name="T28" fmla="*/ 0 w 24"/>
                <a:gd name="T29" fmla="*/ 17 h 25"/>
                <a:gd name="T30" fmla="*/ 0 w 24"/>
                <a:gd name="T31" fmla="*/ 13 h 25"/>
                <a:gd name="T32" fmla="*/ 0 w 24"/>
                <a:gd name="T33" fmla="*/ 13 h 25"/>
                <a:gd name="T34" fmla="*/ 0 w 24"/>
                <a:gd name="T35" fmla="*/ 7 h 25"/>
                <a:gd name="T36" fmla="*/ 3 w 24"/>
                <a:gd name="T37" fmla="*/ 4 h 25"/>
                <a:gd name="T38" fmla="*/ 7 w 24"/>
                <a:gd name="T39" fmla="*/ 2 h 25"/>
                <a:gd name="T40" fmla="*/ 11 w 24"/>
                <a:gd name="T41" fmla="*/ 0 h 25"/>
                <a:gd name="T42" fmla="*/ 11 w 24"/>
                <a:gd name="T4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5">
                  <a:moveTo>
                    <a:pt x="11" y="0"/>
                  </a:moveTo>
                  <a:lnTo>
                    <a:pt x="11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4" y="7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4" y="17"/>
                  </a:lnTo>
                  <a:lnTo>
                    <a:pt x="21" y="21"/>
                  </a:lnTo>
                  <a:lnTo>
                    <a:pt x="17" y="24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7" y="24"/>
                  </a:lnTo>
                  <a:lnTo>
                    <a:pt x="3" y="2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2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  <a:latin typeface="Arial" charset="0"/>
              </a:endParaRPr>
            </a:p>
          </p:txBody>
        </p:sp>
        <p:sp>
          <p:nvSpPr>
            <p:cNvPr id="193" name="Freeform 563"/>
            <p:cNvSpPr>
              <a:spLocks/>
            </p:cNvSpPr>
            <p:nvPr/>
          </p:nvSpPr>
          <p:spPr bwMode="auto">
            <a:xfrm>
              <a:off x="2468249" y="4738089"/>
              <a:ext cx="38100" cy="39688"/>
            </a:xfrm>
            <a:custGeom>
              <a:avLst/>
              <a:gdLst>
                <a:gd name="T0" fmla="*/ 12 w 24"/>
                <a:gd name="T1" fmla="*/ 0 h 25"/>
                <a:gd name="T2" fmla="*/ 12 w 24"/>
                <a:gd name="T3" fmla="*/ 0 h 25"/>
                <a:gd name="T4" fmla="*/ 17 w 24"/>
                <a:gd name="T5" fmla="*/ 2 h 25"/>
                <a:gd name="T6" fmla="*/ 20 w 24"/>
                <a:gd name="T7" fmla="*/ 3 h 25"/>
                <a:gd name="T8" fmla="*/ 23 w 24"/>
                <a:gd name="T9" fmla="*/ 7 h 25"/>
                <a:gd name="T10" fmla="*/ 24 w 24"/>
                <a:gd name="T11" fmla="*/ 13 h 25"/>
                <a:gd name="T12" fmla="*/ 24 w 24"/>
                <a:gd name="T13" fmla="*/ 13 h 25"/>
                <a:gd name="T14" fmla="*/ 23 w 24"/>
                <a:gd name="T15" fmla="*/ 17 h 25"/>
                <a:gd name="T16" fmla="*/ 20 w 24"/>
                <a:gd name="T17" fmla="*/ 21 h 25"/>
                <a:gd name="T18" fmla="*/ 17 w 24"/>
                <a:gd name="T19" fmla="*/ 24 h 25"/>
                <a:gd name="T20" fmla="*/ 12 w 24"/>
                <a:gd name="T21" fmla="*/ 25 h 25"/>
                <a:gd name="T22" fmla="*/ 12 w 24"/>
                <a:gd name="T23" fmla="*/ 25 h 25"/>
                <a:gd name="T24" fmla="*/ 8 w 24"/>
                <a:gd name="T25" fmla="*/ 24 h 25"/>
                <a:gd name="T26" fmla="*/ 4 w 24"/>
                <a:gd name="T27" fmla="*/ 21 h 25"/>
                <a:gd name="T28" fmla="*/ 1 w 24"/>
                <a:gd name="T29" fmla="*/ 17 h 25"/>
                <a:gd name="T30" fmla="*/ 0 w 24"/>
                <a:gd name="T31" fmla="*/ 13 h 25"/>
                <a:gd name="T32" fmla="*/ 0 w 24"/>
                <a:gd name="T33" fmla="*/ 13 h 25"/>
                <a:gd name="T34" fmla="*/ 1 w 24"/>
                <a:gd name="T35" fmla="*/ 7 h 25"/>
                <a:gd name="T36" fmla="*/ 4 w 24"/>
                <a:gd name="T37" fmla="*/ 3 h 25"/>
                <a:gd name="T38" fmla="*/ 8 w 24"/>
                <a:gd name="T39" fmla="*/ 2 h 25"/>
                <a:gd name="T40" fmla="*/ 12 w 24"/>
                <a:gd name="T41" fmla="*/ 0 h 25"/>
                <a:gd name="T42" fmla="*/ 12 w 24"/>
                <a:gd name="T4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5">
                  <a:moveTo>
                    <a:pt x="12" y="0"/>
                  </a:moveTo>
                  <a:lnTo>
                    <a:pt x="12" y="0"/>
                  </a:lnTo>
                  <a:lnTo>
                    <a:pt x="17" y="2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4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8" y="24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7"/>
                  </a:lnTo>
                  <a:lnTo>
                    <a:pt x="4" y="3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  <a:latin typeface="Arial" charset="0"/>
              </a:endParaRPr>
            </a:p>
          </p:txBody>
        </p:sp>
        <p:sp>
          <p:nvSpPr>
            <p:cNvPr id="194" name="Freeform 564"/>
            <p:cNvSpPr>
              <a:spLocks/>
            </p:cNvSpPr>
            <p:nvPr/>
          </p:nvSpPr>
          <p:spPr bwMode="auto">
            <a:xfrm>
              <a:off x="2434911" y="4769839"/>
              <a:ext cx="39688" cy="38100"/>
            </a:xfrm>
            <a:custGeom>
              <a:avLst/>
              <a:gdLst>
                <a:gd name="T0" fmla="*/ 25 w 25"/>
                <a:gd name="T1" fmla="*/ 12 h 24"/>
                <a:gd name="T2" fmla="*/ 25 w 25"/>
                <a:gd name="T3" fmla="*/ 12 h 24"/>
                <a:gd name="T4" fmla="*/ 23 w 25"/>
                <a:gd name="T5" fmla="*/ 17 h 24"/>
                <a:gd name="T6" fmla="*/ 21 w 25"/>
                <a:gd name="T7" fmla="*/ 22 h 24"/>
                <a:gd name="T8" fmla="*/ 18 w 25"/>
                <a:gd name="T9" fmla="*/ 24 h 24"/>
                <a:gd name="T10" fmla="*/ 12 w 25"/>
                <a:gd name="T11" fmla="*/ 24 h 24"/>
                <a:gd name="T12" fmla="*/ 12 w 25"/>
                <a:gd name="T13" fmla="*/ 24 h 24"/>
                <a:gd name="T14" fmla="*/ 8 w 25"/>
                <a:gd name="T15" fmla="*/ 24 h 24"/>
                <a:gd name="T16" fmla="*/ 4 w 25"/>
                <a:gd name="T17" fmla="*/ 22 h 24"/>
                <a:gd name="T18" fmla="*/ 1 w 25"/>
                <a:gd name="T19" fmla="*/ 17 h 24"/>
                <a:gd name="T20" fmla="*/ 0 w 25"/>
                <a:gd name="T21" fmla="*/ 12 h 24"/>
                <a:gd name="T22" fmla="*/ 0 w 25"/>
                <a:gd name="T23" fmla="*/ 12 h 24"/>
                <a:gd name="T24" fmla="*/ 1 w 25"/>
                <a:gd name="T25" fmla="*/ 8 h 24"/>
                <a:gd name="T26" fmla="*/ 4 w 25"/>
                <a:gd name="T27" fmla="*/ 4 h 24"/>
                <a:gd name="T28" fmla="*/ 8 w 25"/>
                <a:gd name="T29" fmla="*/ 1 h 24"/>
                <a:gd name="T30" fmla="*/ 12 w 25"/>
                <a:gd name="T31" fmla="*/ 0 h 24"/>
                <a:gd name="T32" fmla="*/ 12 w 25"/>
                <a:gd name="T33" fmla="*/ 0 h 24"/>
                <a:gd name="T34" fmla="*/ 18 w 25"/>
                <a:gd name="T35" fmla="*/ 1 h 24"/>
                <a:gd name="T36" fmla="*/ 21 w 25"/>
                <a:gd name="T37" fmla="*/ 4 h 24"/>
                <a:gd name="T38" fmla="*/ 23 w 25"/>
                <a:gd name="T39" fmla="*/ 8 h 24"/>
                <a:gd name="T40" fmla="*/ 25 w 25"/>
                <a:gd name="T41" fmla="*/ 12 h 24"/>
                <a:gd name="T42" fmla="*/ 25 w 25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4">
                  <a:moveTo>
                    <a:pt x="25" y="12"/>
                  </a:moveTo>
                  <a:lnTo>
                    <a:pt x="25" y="12"/>
                  </a:lnTo>
                  <a:lnTo>
                    <a:pt x="23" y="17"/>
                  </a:lnTo>
                  <a:lnTo>
                    <a:pt x="21" y="22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4" y="22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4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8" y="1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5" y="12"/>
                  </a:lnTo>
                  <a:lnTo>
                    <a:pt x="25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  <a:latin typeface="Arial" charset="0"/>
              </a:endParaRPr>
            </a:p>
          </p:txBody>
        </p:sp>
        <p:sp>
          <p:nvSpPr>
            <p:cNvPr id="195" name="Freeform 565"/>
            <p:cNvSpPr>
              <a:spLocks/>
            </p:cNvSpPr>
            <p:nvPr/>
          </p:nvSpPr>
          <p:spPr bwMode="auto">
            <a:xfrm>
              <a:off x="2417449" y="4719039"/>
              <a:ext cx="39688" cy="39688"/>
            </a:xfrm>
            <a:custGeom>
              <a:avLst/>
              <a:gdLst>
                <a:gd name="T0" fmla="*/ 25 w 25"/>
                <a:gd name="T1" fmla="*/ 12 h 25"/>
                <a:gd name="T2" fmla="*/ 25 w 25"/>
                <a:gd name="T3" fmla="*/ 12 h 25"/>
                <a:gd name="T4" fmla="*/ 23 w 25"/>
                <a:gd name="T5" fmla="*/ 16 h 25"/>
                <a:gd name="T6" fmla="*/ 22 w 25"/>
                <a:gd name="T7" fmla="*/ 21 h 25"/>
                <a:gd name="T8" fmla="*/ 18 w 25"/>
                <a:gd name="T9" fmla="*/ 23 h 25"/>
                <a:gd name="T10" fmla="*/ 12 w 25"/>
                <a:gd name="T11" fmla="*/ 25 h 25"/>
                <a:gd name="T12" fmla="*/ 12 w 25"/>
                <a:gd name="T13" fmla="*/ 25 h 25"/>
                <a:gd name="T14" fmla="*/ 8 w 25"/>
                <a:gd name="T15" fmla="*/ 23 h 25"/>
                <a:gd name="T16" fmla="*/ 4 w 25"/>
                <a:gd name="T17" fmla="*/ 21 h 25"/>
                <a:gd name="T18" fmla="*/ 1 w 25"/>
                <a:gd name="T19" fmla="*/ 16 h 25"/>
                <a:gd name="T20" fmla="*/ 0 w 25"/>
                <a:gd name="T21" fmla="*/ 12 h 25"/>
                <a:gd name="T22" fmla="*/ 0 w 25"/>
                <a:gd name="T23" fmla="*/ 12 h 25"/>
                <a:gd name="T24" fmla="*/ 1 w 25"/>
                <a:gd name="T25" fmla="*/ 7 h 25"/>
                <a:gd name="T26" fmla="*/ 4 w 25"/>
                <a:gd name="T27" fmla="*/ 4 h 25"/>
                <a:gd name="T28" fmla="*/ 8 w 25"/>
                <a:gd name="T29" fmla="*/ 1 h 25"/>
                <a:gd name="T30" fmla="*/ 12 w 25"/>
                <a:gd name="T31" fmla="*/ 0 h 25"/>
                <a:gd name="T32" fmla="*/ 12 w 25"/>
                <a:gd name="T33" fmla="*/ 0 h 25"/>
                <a:gd name="T34" fmla="*/ 18 w 25"/>
                <a:gd name="T35" fmla="*/ 1 h 25"/>
                <a:gd name="T36" fmla="*/ 22 w 25"/>
                <a:gd name="T37" fmla="*/ 4 h 25"/>
                <a:gd name="T38" fmla="*/ 23 w 25"/>
                <a:gd name="T39" fmla="*/ 7 h 25"/>
                <a:gd name="T40" fmla="*/ 25 w 25"/>
                <a:gd name="T41" fmla="*/ 12 h 25"/>
                <a:gd name="T42" fmla="*/ 25 w 25"/>
                <a:gd name="T4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5">
                  <a:moveTo>
                    <a:pt x="25" y="12"/>
                  </a:moveTo>
                  <a:lnTo>
                    <a:pt x="25" y="12"/>
                  </a:lnTo>
                  <a:lnTo>
                    <a:pt x="23" y="16"/>
                  </a:lnTo>
                  <a:lnTo>
                    <a:pt x="22" y="21"/>
                  </a:lnTo>
                  <a:lnTo>
                    <a:pt x="18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1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8" y="1"/>
                  </a:lnTo>
                  <a:lnTo>
                    <a:pt x="22" y="4"/>
                  </a:lnTo>
                  <a:lnTo>
                    <a:pt x="23" y="7"/>
                  </a:lnTo>
                  <a:lnTo>
                    <a:pt x="25" y="12"/>
                  </a:lnTo>
                  <a:lnTo>
                    <a:pt x="25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  <a:latin typeface="Arial" charset="0"/>
              </a:endParaRPr>
            </a:p>
          </p:txBody>
        </p:sp>
        <p:sp>
          <p:nvSpPr>
            <p:cNvPr id="196" name="Freeform 566"/>
            <p:cNvSpPr>
              <a:spLocks/>
            </p:cNvSpPr>
            <p:nvPr/>
          </p:nvSpPr>
          <p:spPr bwMode="auto">
            <a:xfrm>
              <a:off x="2230124" y="4476152"/>
              <a:ext cx="377825" cy="163513"/>
            </a:xfrm>
            <a:custGeom>
              <a:avLst/>
              <a:gdLst>
                <a:gd name="T0" fmla="*/ 0 w 238"/>
                <a:gd name="T1" fmla="*/ 103 h 103"/>
                <a:gd name="T2" fmla="*/ 3 w 238"/>
                <a:gd name="T3" fmla="*/ 90 h 103"/>
                <a:gd name="T4" fmla="*/ 7 w 238"/>
                <a:gd name="T5" fmla="*/ 76 h 103"/>
                <a:gd name="T6" fmla="*/ 18 w 238"/>
                <a:gd name="T7" fmla="*/ 57 h 103"/>
                <a:gd name="T8" fmla="*/ 31 w 238"/>
                <a:gd name="T9" fmla="*/ 39 h 103"/>
                <a:gd name="T10" fmla="*/ 40 w 238"/>
                <a:gd name="T11" fmla="*/ 31 h 103"/>
                <a:gd name="T12" fmla="*/ 58 w 238"/>
                <a:gd name="T13" fmla="*/ 17 h 103"/>
                <a:gd name="T14" fmla="*/ 69 w 238"/>
                <a:gd name="T15" fmla="*/ 11 h 103"/>
                <a:gd name="T16" fmla="*/ 89 w 238"/>
                <a:gd name="T17" fmla="*/ 5 h 103"/>
                <a:gd name="T18" fmla="*/ 113 w 238"/>
                <a:gd name="T19" fmla="*/ 0 h 103"/>
                <a:gd name="T20" fmla="*/ 124 w 238"/>
                <a:gd name="T21" fmla="*/ 0 h 103"/>
                <a:gd name="T22" fmla="*/ 145 w 238"/>
                <a:gd name="T23" fmla="*/ 5 h 103"/>
                <a:gd name="T24" fmla="*/ 156 w 238"/>
                <a:gd name="T25" fmla="*/ 7 h 103"/>
                <a:gd name="T26" fmla="*/ 177 w 238"/>
                <a:gd name="T27" fmla="*/ 17 h 103"/>
                <a:gd name="T28" fmla="*/ 196 w 238"/>
                <a:gd name="T29" fmla="*/ 29 h 103"/>
                <a:gd name="T30" fmla="*/ 205 w 238"/>
                <a:gd name="T31" fmla="*/ 38 h 103"/>
                <a:gd name="T32" fmla="*/ 218 w 238"/>
                <a:gd name="T33" fmla="*/ 55 h 103"/>
                <a:gd name="T34" fmla="*/ 224 w 238"/>
                <a:gd name="T35" fmla="*/ 65 h 103"/>
                <a:gd name="T36" fmla="*/ 232 w 238"/>
                <a:gd name="T37" fmla="*/ 84 h 103"/>
                <a:gd name="T38" fmla="*/ 238 w 238"/>
                <a:gd name="T39" fmla="*/ 103 h 103"/>
                <a:gd name="T40" fmla="*/ 227 w 238"/>
                <a:gd name="T41" fmla="*/ 103 h 103"/>
                <a:gd name="T42" fmla="*/ 216 w 238"/>
                <a:gd name="T43" fmla="*/ 71 h 103"/>
                <a:gd name="T44" fmla="*/ 210 w 238"/>
                <a:gd name="T45" fmla="*/ 61 h 103"/>
                <a:gd name="T46" fmla="*/ 196 w 238"/>
                <a:gd name="T47" fmla="*/ 44 h 103"/>
                <a:gd name="T48" fmla="*/ 189 w 238"/>
                <a:gd name="T49" fmla="*/ 38 h 103"/>
                <a:gd name="T50" fmla="*/ 173 w 238"/>
                <a:gd name="T51" fmla="*/ 25 h 103"/>
                <a:gd name="T52" fmla="*/ 154 w 238"/>
                <a:gd name="T53" fmla="*/ 17 h 103"/>
                <a:gd name="T54" fmla="*/ 143 w 238"/>
                <a:gd name="T55" fmla="*/ 14 h 103"/>
                <a:gd name="T56" fmla="*/ 124 w 238"/>
                <a:gd name="T57" fmla="*/ 11 h 103"/>
                <a:gd name="T58" fmla="*/ 113 w 238"/>
                <a:gd name="T59" fmla="*/ 11 h 103"/>
                <a:gd name="T60" fmla="*/ 92 w 238"/>
                <a:gd name="T61" fmla="*/ 14 h 103"/>
                <a:gd name="T62" fmla="*/ 73 w 238"/>
                <a:gd name="T63" fmla="*/ 21 h 103"/>
                <a:gd name="T64" fmla="*/ 63 w 238"/>
                <a:gd name="T65" fmla="*/ 27 h 103"/>
                <a:gd name="T66" fmla="*/ 47 w 238"/>
                <a:gd name="T67" fmla="*/ 39 h 103"/>
                <a:gd name="T68" fmla="*/ 38 w 238"/>
                <a:gd name="T69" fmla="*/ 46 h 103"/>
                <a:gd name="T70" fmla="*/ 26 w 238"/>
                <a:gd name="T71" fmla="*/ 62 h 103"/>
                <a:gd name="T72" fmla="*/ 16 w 238"/>
                <a:gd name="T73" fmla="*/ 80 h 103"/>
                <a:gd name="T74" fmla="*/ 12 w 238"/>
                <a:gd name="T75" fmla="*/ 92 h 103"/>
                <a:gd name="T76" fmla="*/ 9 w 238"/>
                <a:gd name="T77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38" h="103">
                  <a:moveTo>
                    <a:pt x="9" y="103"/>
                  </a:moveTo>
                  <a:lnTo>
                    <a:pt x="0" y="103"/>
                  </a:lnTo>
                  <a:lnTo>
                    <a:pt x="0" y="103"/>
                  </a:lnTo>
                  <a:lnTo>
                    <a:pt x="3" y="90"/>
                  </a:lnTo>
                  <a:lnTo>
                    <a:pt x="7" y="76"/>
                  </a:lnTo>
                  <a:lnTo>
                    <a:pt x="7" y="76"/>
                  </a:lnTo>
                  <a:lnTo>
                    <a:pt x="11" y="66"/>
                  </a:lnTo>
                  <a:lnTo>
                    <a:pt x="18" y="57"/>
                  </a:lnTo>
                  <a:lnTo>
                    <a:pt x="23" y="47"/>
                  </a:lnTo>
                  <a:lnTo>
                    <a:pt x="31" y="39"/>
                  </a:lnTo>
                  <a:lnTo>
                    <a:pt x="31" y="39"/>
                  </a:lnTo>
                  <a:lnTo>
                    <a:pt x="40" y="31"/>
                  </a:lnTo>
                  <a:lnTo>
                    <a:pt x="48" y="24"/>
                  </a:lnTo>
                  <a:lnTo>
                    <a:pt x="58" y="17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8" y="7"/>
                  </a:lnTo>
                  <a:lnTo>
                    <a:pt x="89" y="5"/>
                  </a:lnTo>
                  <a:lnTo>
                    <a:pt x="100" y="2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124" y="0"/>
                  </a:lnTo>
                  <a:lnTo>
                    <a:pt x="134" y="2"/>
                  </a:lnTo>
                  <a:lnTo>
                    <a:pt x="145" y="5"/>
                  </a:lnTo>
                  <a:lnTo>
                    <a:pt x="156" y="7"/>
                  </a:lnTo>
                  <a:lnTo>
                    <a:pt x="156" y="7"/>
                  </a:lnTo>
                  <a:lnTo>
                    <a:pt x="167" y="11"/>
                  </a:lnTo>
                  <a:lnTo>
                    <a:pt x="177" y="17"/>
                  </a:lnTo>
                  <a:lnTo>
                    <a:pt x="187" y="22"/>
                  </a:lnTo>
                  <a:lnTo>
                    <a:pt x="196" y="29"/>
                  </a:lnTo>
                  <a:lnTo>
                    <a:pt x="196" y="29"/>
                  </a:lnTo>
                  <a:lnTo>
                    <a:pt x="205" y="38"/>
                  </a:lnTo>
                  <a:lnTo>
                    <a:pt x="211" y="46"/>
                  </a:lnTo>
                  <a:lnTo>
                    <a:pt x="218" y="55"/>
                  </a:lnTo>
                  <a:lnTo>
                    <a:pt x="224" y="65"/>
                  </a:lnTo>
                  <a:lnTo>
                    <a:pt x="224" y="65"/>
                  </a:lnTo>
                  <a:lnTo>
                    <a:pt x="229" y="75"/>
                  </a:lnTo>
                  <a:lnTo>
                    <a:pt x="232" y="84"/>
                  </a:lnTo>
                  <a:lnTo>
                    <a:pt x="235" y="94"/>
                  </a:lnTo>
                  <a:lnTo>
                    <a:pt x="238" y="103"/>
                  </a:lnTo>
                  <a:lnTo>
                    <a:pt x="227" y="103"/>
                  </a:lnTo>
                  <a:lnTo>
                    <a:pt x="227" y="103"/>
                  </a:lnTo>
                  <a:lnTo>
                    <a:pt x="222" y="87"/>
                  </a:lnTo>
                  <a:lnTo>
                    <a:pt x="216" y="71"/>
                  </a:lnTo>
                  <a:lnTo>
                    <a:pt x="216" y="71"/>
                  </a:lnTo>
                  <a:lnTo>
                    <a:pt x="210" y="61"/>
                  </a:lnTo>
                  <a:lnTo>
                    <a:pt x="203" y="53"/>
                  </a:lnTo>
                  <a:lnTo>
                    <a:pt x="196" y="44"/>
                  </a:lnTo>
                  <a:lnTo>
                    <a:pt x="189" y="38"/>
                  </a:lnTo>
                  <a:lnTo>
                    <a:pt x="189" y="38"/>
                  </a:lnTo>
                  <a:lnTo>
                    <a:pt x="181" y="32"/>
                  </a:lnTo>
                  <a:lnTo>
                    <a:pt x="173" y="25"/>
                  </a:lnTo>
                  <a:lnTo>
                    <a:pt x="163" y="21"/>
                  </a:lnTo>
                  <a:lnTo>
                    <a:pt x="154" y="17"/>
                  </a:lnTo>
                  <a:lnTo>
                    <a:pt x="154" y="17"/>
                  </a:lnTo>
                  <a:lnTo>
                    <a:pt x="143" y="14"/>
                  </a:lnTo>
                  <a:lnTo>
                    <a:pt x="133" y="13"/>
                  </a:lnTo>
                  <a:lnTo>
                    <a:pt x="124" y="11"/>
                  </a:lnTo>
                  <a:lnTo>
                    <a:pt x="113" y="11"/>
                  </a:lnTo>
                  <a:lnTo>
                    <a:pt x="113" y="11"/>
                  </a:lnTo>
                  <a:lnTo>
                    <a:pt x="102" y="13"/>
                  </a:lnTo>
                  <a:lnTo>
                    <a:pt x="92" y="14"/>
                  </a:lnTo>
                  <a:lnTo>
                    <a:pt x="82" y="18"/>
                  </a:lnTo>
                  <a:lnTo>
                    <a:pt x="73" y="21"/>
                  </a:lnTo>
                  <a:lnTo>
                    <a:pt x="73" y="21"/>
                  </a:lnTo>
                  <a:lnTo>
                    <a:pt x="63" y="27"/>
                  </a:lnTo>
                  <a:lnTo>
                    <a:pt x="55" y="32"/>
                  </a:lnTo>
                  <a:lnTo>
                    <a:pt x="47" y="39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31" y="54"/>
                  </a:lnTo>
                  <a:lnTo>
                    <a:pt x="26" y="62"/>
                  </a:lnTo>
                  <a:lnTo>
                    <a:pt x="20" y="71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2" y="92"/>
                  </a:lnTo>
                  <a:lnTo>
                    <a:pt x="9" y="103"/>
                  </a:lnTo>
                  <a:lnTo>
                    <a:pt x="9" y="10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  <a:latin typeface="Arial" charset="0"/>
              </a:endParaRPr>
            </a:p>
          </p:txBody>
        </p:sp>
        <p:sp>
          <p:nvSpPr>
            <p:cNvPr id="197" name="Freeform 567"/>
            <p:cNvSpPr>
              <a:spLocks/>
            </p:cNvSpPr>
            <p:nvPr/>
          </p:nvSpPr>
          <p:spPr bwMode="auto">
            <a:xfrm>
              <a:off x="2399986" y="4671414"/>
              <a:ext cx="39688" cy="38100"/>
            </a:xfrm>
            <a:custGeom>
              <a:avLst/>
              <a:gdLst>
                <a:gd name="T0" fmla="*/ 12 w 25"/>
                <a:gd name="T1" fmla="*/ 0 h 24"/>
                <a:gd name="T2" fmla="*/ 12 w 25"/>
                <a:gd name="T3" fmla="*/ 0 h 24"/>
                <a:gd name="T4" fmla="*/ 18 w 25"/>
                <a:gd name="T5" fmla="*/ 1 h 24"/>
                <a:gd name="T6" fmla="*/ 22 w 25"/>
                <a:gd name="T7" fmla="*/ 4 h 24"/>
                <a:gd name="T8" fmla="*/ 23 w 25"/>
                <a:gd name="T9" fmla="*/ 7 h 24"/>
                <a:gd name="T10" fmla="*/ 25 w 25"/>
                <a:gd name="T11" fmla="*/ 12 h 24"/>
                <a:gd name="T12" fmla="*/ 25 w 25"/>
                <a:gd name="T13" fmla="*/ 12 h 24"/>
                <a:gd name="T14" fmla="*/ 23 w 25"/>
                <a:gd name="T15" fmla="*/ 16 h 24"/>
                <a:gd name="T16" fmla="*/ 22 w 25"/>
                <a:gd name="T17" fmla="*/ 20 h 24"/>
                <a:gd name="T18" fmla="*/ 18 w 25"/>
                <a:gd name="T19" fmla="*/ 23 h 24"/>
                <a:gd name="T20" fmla="*/ 12 w 25"/>
                <a:gd name="T21" fmla="*/ 24 h 24"/>
                <a:gd name="T22" fmla="*/ 12 w 25"/>
                <a:gd name="T23" fmla="*/ 24 h 24"/>
                <a:gd name="T24" fmla="*/ 8 w 25"/>
                <a:gd name="T25" fmla="*/ 23 h 24"/>
                <a:gd name="T26" fmla="*/ 4 w 25"/>
                <a:gd name="T27" fmla="*/ 20 h 24"/>
                <a:gd name="T28" fmla="*/ 1 w 25"/>
                <a:gd name="T29" fmla="*/ 16 h 24"/>
                <a:gd name="T30" fmla="*/ 0 w 25"/>
                <a:gd name="T31" fmla="*/ 12 h 24"/>
                <a:gd name="T32" fmla="*/ 0 w 25"/>
                <a:gd name="T33" fmla="*/ 12 h 24"/>
                <a:gd name="T34" fmla="*/ 1 w 25"/>
                <a:gd name="T35" fmla="*/ 7 h 24"/>
                <a:gd name="T36" fmla="*/ 4 w 25"/>
                <a:gd name="T37" fmla="*/ 4 h 24"/>
                <a:gd name="T38" fmla="*/ 8 w 25"/>
                <a:gd name="T39" fmla="*/ 1 h 24"/>
                <a:gd name="T40" fmla="*/ 12 w 25"/>
                <a:gd name="T41" fmla="*/ 0 h 24"/>
                <a:gd name="T42" fmla="*/ 12 w 25"/>
                <a:gd name="T4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4">
                  <a:moveTo>
                    <a:pt x="12" y="0"/>
                  </a:moveTo>
                  <a:lnTo>
                    <a:pt x="12" y="0"/>
                  </a:lnTo>
                  <a:lnTo>
                    <a:pt x="18" y="1"/>
                  </a:lnTo>
                  <a:lnTo>
                    <a:pt x="22" y="4"/>
                  </a:lnTo>
                  <a:lnTo>
                    <a:pt x="23" y="7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3" y="16"/>
                  </a:lnTo>
                  <a:lnTo>
                    <a:pt x="22" y="20"/>
                  </a:lnTo>
                  <a:lnTo>
                    <a:pt x="18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3"/>
                  </a:lnTo>
                  <a:lnTo>
                    <a:pt x="4" y="20"/>
                  </a:lnTo>
                  <a:lnTo>
                    <a:pt x="1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  <a:latin typeface="Arial" charset="0"/>
              </a:endParaRPr>
            </a:p>
          </p:txBody>
        </p:sp>
        <p:sp>
          <p:nvSpPr>
            <p:cNvPr id="198" name="Freeform 568"/>
            <p:cNvSpPr>
              <a:spLocks/>
            </p:cNvSpPr>
            <p:nvPr/>
          </p:nvSpPr>
          <p:spPr bwMode="auto">
            <a:xfrm>
              <a:off x="2382524" y="4620614"/>
              <a:ext cx="39688" cy="39688"/>
            </a:xfrm>
            <a:custGeom>
              <a:avLst/>
              <a:gdLst>
                <a:gd name="T0" fmla="*/ 12 w 25"/>
                <a:gd name="T1" fmla="*/ 0 h 25"/>
                <a:gd name="T2" fmla="*/ 12 w 25"/>
                <a:gd name="T3" fmla="*/ 0 h 25"/>
                <a:gd name="T4" fmla="*/ 18 w 25"/>
                <a:gd name="T5" fmla="*/ 1 h 25"/>
                <a:gd name="T6" fmla="*/ 21 w 25"/>
                <a:gd name="T7" fmla="*/ 4 h 25"/>
                <a:gd name="T8" fmla="*/ 23 w 25"/>
                <a:gd name="T9" fmla="*/ 8 h 25"/>
                <a:gd name="T10" fmla="*/ 25 w 25"/>
                <a:gd name="T11" fmla="*/ 12 h 25"/>
                <a:gd name="T12" fmla="*/ 25 w 25"/>
                <a:gd name="T13" fmla="*/ 12 h 25"/>
                <a:gd name="T14" fmla="*/ 23 w 25"/>
                <a:gd name="T15" fmla="*/ 18 h 25"/>
                <a:gd name="T16" fmla="*/ 21 w 25"/>
                <a:gd name="T17" fmla="*/ 22 h 25"/>
                <a:gd name="T18" fmla="*/ 18 w 25"/>
                <a:gd name="T19" fmla="*/ 23 h 25"/>
                <a:gd name="T20" fmla="*/ 12 w 25"/>
                <a:gd name="T21" fmla="*/ 25 h 25"/>
                <a:gd name="T22" fmla="*/ 12 w 25"/>
                <a:gd name="T23" fmla="*/ 25 h 25"/>
                <a:gd name="T24" fmla="*/ 8 w 25"/>
                <a:gd name="T25" fmla="*/ 23 h 25"/>
                <a:gd name="T26" fmla="*/ 4 w 25"/>
                <a:gd name="T27" fmla="*/ 22 h 25"/>
                <a:gd name="T28" fmla="*/ 1 w 25"/>
                <a:gd name="T29" fmla="*/ 18 h 25"/>
                <a:gd name="T30" fmla="*/ 0 w 25"/>
                <a:gd name="T31" fmla="*/ 12 h 25"/>
                <a:gd name="T32" fmla="*/ 0 w 25"/>
                <a:gd name="T33" fmla="*/ 12 h 25"/>
                <a:gd name="T34" fmla="*/ 1 w 25"/>
                <a:gd name="T35" fmla="*/ 8 h 25"/>
                <a:gd name="T36" fmla="*/ 4 w 25"/>
                <a:gd name="T37" fmla="*/ 4 h 25"/>
                <a:gd name="T38" fmla="*/ 8 w 25"/>
                <a:gd name="T39" fmla="*/ 1 h 25"/>
                <a:gd name="T40" fmla="*/ 12 w 25"/>
                <a:gd name="T41" fmla="*/ 0 h 25"/>
                <a:gd name="T42" fmla="*/ 12 w 25"/>
                <a:gd name="T4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lnTo>
                    <a:pt x="12" y="0"/>
                  </a:lnTo>
                  <a:lnTo>
                    <a:pt x="18" y="1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3" y="18"/>
                  </a:lnTo>
                  <a:lnTo>
                    <a:pt x="21" y="22"/>
                  </a:lnTo>
                  <a:lnTo>
                    <a:pt x="18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8" y="23"/>
                  </a:lnTo>
                  <a:lnTo>
                    <a:pt x="4" y="22"/>
                  </a:lnTo>
                  <a:lnTo>
                    <a:pt x="1" y="1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4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  <a:latin typeface="Arial" charset="0"/>
              </a:endParaRPr>
            </a:p>
          </p:txBody>
        </p:sp>
        <p:sp>
          <p:nvSpPr>
            <p:cNvPr id="199" name="Freeform 569"/>
            <p:cNvSpPr>
              <a:spLocks/>
            </p:cNvSpPr>
            <p:nvPr/>
          </p:nvSpPr>
          <p:spPr bwMode="auto">
            <a:xfrm>
              <a:off x="2365061" y="4572989"/>
              <a:ext cx="39688" cy="39688"/>
            </a:xfrm>
            <a:custGeom>
              <a:avLst/>
              <a:gdLst>
                <a:gd name="T0" fmla="*/ 12 w 25"/>
                <a:gd name="T1" fmla="*/ 0 h 25"/>
                <a:gd name="T2" fmla="*/ 12 w 25"/>
                <a:gd name="T3" fmla="*/ 0 h 25"/>
                <a:gd name="T4" fmla="*/ 18 w 25"/>
                <a:gd name="T5" fmla="*/ 1 h 25"/>
                <a:gd name="T6" fmla="*/ 21 w 25"/>
                <a:gd name="T7" fmla="*/ 3 h 25"/>
                <a:gd name="T8" fmla="*/ 23 w 25"/>
                <a:gd name="T9" fmla="*/ 7 h 25"/>
                <a:gd name="T10" fmla="*/ 25 w 25"/>
                <a:gd name="T11" fmla="*/ 12 h 25"/>
                <a:gd name="T12" fmla="*/ 25 w 25"/>
                <a:gd name="T13" fmla="*/ 12 h 25"/>
                <a:gd name="T14" fmla="*/ 23 w 25"/>
                <a:gd name="T15" fmla="*/ 16 h 25"/>
                <a:gd name="T16" fmla="*/ 21 w 25"/>
                <a:gd name="T17" fmla="*/ 21 h 25"/>
                <a:gd name="T18" fmla="*/ 18 w 25"/>
                <a:gd name="T19" fmla="*/ 23 h 25"/>
                <a:gd name="T20" fmla="*/ 12 w 25"/>
                <a:gd name="T21" fmla="*/ 25 h 25"/>
                <a:gd name="T22" fmla="*/ 12 w 25"/>
                <a:gd name="T23" fmla="*/ 25 h 25"/>
                <a:gd name="T24" fmla="*/ 8 w 25"/>
                <a:gd name="T25" fmla="*/ 23 h 25"/>
                <a:gd name="T26" fmla="*/ 4 w 25"/>
                <a:gd name="T27" fmla="*/ 21 h 25"/>
                <a:gd name="T28" fmla="*/ 1 w 25"/>
                <a:gd name="T29" fmla="*/ 16 h 25"/>
                <a:gd name="T30" fmla="*/ 0 w 25"/>
                <a:gd name="T31" fmla="*/ 12 h 25"/>
                <a:gd name="T32" fmla="*/ 0 w 25"/>
                <a:gd name="T33" fmla="*/ 12 h 25"/>
                <a:gd name="T34" fmla="*/ 1 w 25"/>
                <a:gd name="T35" fmla="*/ 7 h 25"/>
                <a:gd name="T36" fmla="*/ 4 w 25"/>
                <a:gd name="T37" fmla="*/ 3 h 25"/>
                <a:gd name="T38" fmla="*/ 8 w 25"/>
                <a:gd name="T39" fmla="*/ 1 h 25"/>
                <a:gd name="T40" fmla="*/ 12 w 25"/>
                <a:gd name="T41" fmla="*/ 0 h 25"/>
                <a:gd name="T42" fmla="*/ 12 w 25"/>
                <a:gd name="T4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lnTo>
                    <a:pt x="12" y="0"/>
                  </a:lnTo>
                  <a:lnTo>
                    <a:pt x="18" y="1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3" y="16"/>
                  </a:lnTo>
                  <a:lnTo>
                    <a:pt x="21" y="21"/>
                  </a:lnTo>
                  <a:lnTo>
                    <a:pt x="18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1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  <a:latin typeface="Arial" charset="0"/>
              </a:endParaRPr>
            </a:p>
          </p:txBody>
        </p:sp>
        <p:sp>
          <p:nvSpPr>
            <p:cNvPr id="200" name="Freeform 570"/>
            <p:cNvSpPr>
              <a:spLocks/>
            </p:cNvSpPr>
            <p:nvPr/>
          </p:nvSpPr>
          <p:spPr bwMode="auto">
            <a:xfrm>
              <a:off x="2342836" y="4522189"/>
              <a:ext cx="39688" cy="39688"/>
            </a:xfrm>
            <a:custGeom>
              <a:avLst/>
              <a:gdLst>
                <a:gd name="T0" fmla="*/ 25 w 25"/>
                <a:gd name="T1" fmla="*/ 13 h 25"/>
                <a:gd name="T2" fmla="*/ 25 w 25"/>
                <a:gd name="T3" fmla="*/ 13 h 25"/>
                <a:gd name="T4" fmla="*/ 24 w 25"/>
                <a:gd name="T5" fmla="*/ 18 h 25"/>
                <a:gd name="T6" fmla="*/ 21 w 25"/>
                <a:gd name="T7" fmla="*/ 21 h 25"/>
                <a:gd name="T8" fmla="*/ 18 w 25"/>
                <a:gd name="T9" fmla="*/ 24 h 25"/>
                <a:gd name="T10" fmla="*/ 13 w 25"/>
                <a:gd name="T11" fmla="*/ 25 h 25"/>
                <a:gd name="T12" fmla="*/ 13 w 25"/>
                <a:gd name="T13" fmla="*/ 25 h 25"/>
                <a:gd name="T14" fmla="*/ 9 w 25"/>
                <a:gd name="T15" fmla="*/ 24 h 25"/>
                <a:gd name="T16" fmla="*/ 4 w 25"/>
                <a:gd name="T17" fmla="*/ 21 h 25"/>
                <a:gd name="T18" fmla="*/ 2 w 25"/>
                <a:gd name="T19" fmla="*/ 18 h 25"/>
                <a:gd name="T20" fmla="*/ 0 w 25"/>
                <a:gd name="T21" fmla="*/ 13 h 25"/>
                <a:gd name="T22" fmla="*/ 0 w 25"/>
                <a:gd name="T23" fmla="*/ 13 h 25"/>
                <a:gd name="T24" fmla="*/ 2 w 25"/>
                <a:gd name="T25" fmla="*/ 9 h 25"/>
                <a:gd name="T26" fmla="*/ 4 w 25"/>
                <a:gd name="T27" fmla="*/ 4 h 25"/>
                <a:gd name="T28" fmla="*/ 9 w 25"/>
                <a:gd name="T29" fmla="*/ 2 h 25"/>
                <a:gd name="T30" fmla="*/ 13 w 25"/>
                <a:gd name="T31" fmla="*/ 0 h 25"/>
                <a:gd name="T32" fmla="*/ 13 w 25"/>
                <a:gd name="T33" fmla="*/ 0 h 25"/>
                <a:gd name="T34" fmla="*/ 18 w 25"/>
                <a:gd name="T35" fmla="*/ 2 h 25"/>
                <a:gd name="T36" fmla="*/ 21 w 25"/>
                <a:gd name="T37" fmla="*/ 4 h 25"/>
                <a:gd name="T38" fmla="*/ 24 w 25"/>
                <a:gd name="T39" fmla="*/ 9 h 25"/>
                <a:gd name="T40" fmla="*/ 25 w 25"/>
                <a:gd name="T41" fmla="*/ 13 h 25"/>
                <a:gd name="T42" fmla="*/ 25 w 25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5">
                  <a:moveTo>
                    <a:pt x="25" y="13"/>
                  </a:moveTo>
                  <a:lnTo>
                    <a:pt x="25" y="13"/>
                  </a:lnTo>
                  <a:lnTo>
                    <a:pt x="24" y="18"/>
                  </a:lnTo>
                  <a:lnTo>
                    <a:pt x="21" y="21"/>
                  </a:lnTo>
                  <a:lnTo>
                    <a:pt x="18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9" y="24"/>
                  </a:lnTo>
                  <a:lnTo>
                    <a:pt x="4" y="21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2" y="9"/>
                  </a:lnTo>
                  <a:lnTo>
                    <a:pt x="4" y="4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8" y="2"/>
                  </a:lnTo>
                  <a:lnTo>
                    <a:pt x="21" y="4"/>
                  </a:lnTo>
                  <a:lnTo>
                    <a:pt x="24" y="9"/>
                  </a:lnTo>
                  <a:lnTo>
                    <a:pt x="25" y="13"/>
                  </a:lnTo>
                  <a:lnTo>
                    <a:pt x="25" y="1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  <a:latin typeface="Arial" charset="0"/>
              </a:endParaRPr>
            </a:p>
          </p:txBody>
        </p:sp>
        <p:sp>
          <p:nvSpPr>
            <p:cNvPr id="201" name="Freeform 571"/>
            <p:cNvSpPr>
              <a:spLocks/>
            </p:cNvSpPr>
            <p:nvPr/>
          </p:nvSpPr>
          <p:spPr bwMode="auto">
            <a:xfrm>
              <a:off x="2314261" y="4563464"/>
              <a:ext cx="39688" cy="39688"/>
            </a:xfrm>
            <a:custGeom>
              <a:avLst/>
              <a:gdLst>
                <a:gd name="T0" fmla="*/ 25 w 25"/>
                <a:gd name="T1" fmla="*/ 13 h 25"/>
                <a:gd name="T2" fmla="*/ 25 w 25"/>
                <a:gd name="T3" fmla="*/ 13 h 25"/>
                <a:gd name="T4" fmla="*/ 24 w 25"/>
                <a:gd name="T5" fmla="*/ 17 h 25"/>
                <a:gd name="T6" fmla="*/ 21 w 25"/>
                <a:gd name="T7" fmla="*/ 21 h 25"/>
                <a:gd name="T8" fmla="*/ 18 w 25"/>
                <a:gd name="T9" fmla="*/ 24 h 25"/>
                <a:gd name="T10" fmla="*/ 13 w 25"/>
                <a:gd name="T11" fmla="*/ 25 h 25"/>
                <a:gd name="T12" fmla="*/ 13 w 25"/>
                <a:gd name="T13" fmla="*/ 25 h 25"/>
                <a:gd name="T14" fmla="*/ 9 w 25"/>
                <a:gd name="T15" fmla="*/ 24 h 25"/>
                <a:gd name="T16" fmla="*/ 5 w 25"/>
                <a:gd name="T17" fmla="*/ 21 h 25"/>
                <a:gd name="T18" fmla="*/ 2 w 25"/>
                <a:gd name="T19" fmla="*/ 17 h 25"/>
                <a:gd name="T20" fmla="*/ 0 w 25"/>
                <a:gd name="T21" fmla="*/ 13 h 25"/>
                <a:gd name="T22" fmla="*/ 0 w 25"/>
                <a:gd name="T23" fmla="*/ 13 h 25"/>
                <a:gd name="T24" fmla="*/ 2 w 25"/>
                <a:gd name="T25" fmla="*/ 7 h 25"/>
                <a:gd name="T26" fmla="*/ 5 w 25"/>
                <a:gd name="T27" fmla="*/ 3 h 25"/>
                <a:gd name="T28" fmla="*/ 9 w 25"/>
                <a:gd name="T29" fmla="*/ 0 h 25"/>
                <a:gd name="T30" fmla="*/ 13 w 25"/>
                <a:gd name="T31" fmla="*/ 0 h 25"/>
                <a:gd name="T32" fmla="*/ 13 w 25"/>
                <a:gd name="T33" fmla="*/ 0 h 25"/>
                <a:gd name="T34" fmla="*/ 18 w 25"/>
                <a:gd name="T35" fmla="*/ 0 h 25"/>
                <a:gd name="T36" fmla="*/ 21 w 25"/>
                <a:gd name="T37" fmla="*/ 3 h 25"/>
                <a:gd name="T38" fmla="*/ 24 w 25"/>
                <a:gd name="T39" fmla="*/ 7 h 25"/>
                <a:gd name="T40" fmla="*/ 25 w 25"/>
                <a:gd name="T41" fmla="*/ 13 h 25"/>
                <a:gd name="T42" fmla="*/ 25 w 25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5">
                  <a:moveTo>
                    <a:pt x="25" y="13"/>
                  </a:moveTo>
                  <a:lnTo>
                    <a:pt x="25" y="13"/>
                  </a:lnTo>
                  <a:lnTo>
                    <a:pt x="24" y="17"/>
                  </a:lnTo>
                  <a:lnTo>
                    <a:pt x="21" y="21"/>
                  </a:lnTo>
                  <a:lnTo>
                    <a:pt x="18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9" y="24"/>
                  </a:lnTo>
                  <a:lnTo>
                    <a:pt x="5" y="21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2" y="7"/>
                  </a:lnTo>
                  <a:lnTo>
                    <a:pt x="5" y="3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1" y="3"/>
                  </a:lnTo>
                  <a:lnTo>
                    <a:pt x="24" y="7"/>
                  </a:lnTo>
                  <a:lnTo>
                    <a:pt x="25" y="13"/>
                  </a:lnTo>
                  <a:lnTo>
                    <a:pt x="25" y="1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  <a:latin typeface="Arial" charset="0"/>
              </a:endParaRPr>
            </a:p>
          </p:txBody>
        </p:sp>
        <p:sp>
          <p:nvSpPr>
            <p:cNvPr id="202" name="Freeform 572"/>
            <p:cNvSpPr>
              <a:spLocks/>
            </p:cNvSpPr>
            <p:nvPr/>
          </p:nvSpPr>
          <p:spPr bwMode="auto">
            <a:xfrm>
              <a:off x="2287274" y="4609502"/>
              <a:ext cx="38100" cy="39688"/>
            </a:xfrm>
            <a:custGeom>
              <a:avLst/>
              <a:gdLst>
                <a:gd name="T0" fmla="*/ 12 w 24"/>
                <a:gd name="T1" fmla="*/ 0 h 25"/>
                <a:gd name="T2" fmla="*/ 12 w 24"/>
                <a:gd name="T3" fmla="*/ 0 h 25"/>
                <a:gd name="T4" fmla="*/ 16 w 24"/>
                <a:gd name="T5" fmla="*/ 0 h 25"/>
                <a:gd name="T6" fmla="*/ 20 w 24"/>
                <a:gd name="T7" fmla="*/ 3 h 25"/>
                <a:gd name="T8" fmla="*/ 23 w 24"/>
                <a:gd name="T9" fmla="*/ 7 h 25"/>
                <a:gd name="T10" fmla="*/ 24 w 24"/>
                <a:gd name="T11" fmla="*/ 13 h 25"/>
                <a:gd name="T12" fmla="*/ 24 w 24"/>
                <a:gd name="T13" fmla="*/ 13 h 25"/>
                <a:gd name="T14" fmla="*/ 23 w 24"/>
                <a:gd name="T15" fmla="*/ 17 h 25"/>
                <a:gd name="T16" fmla="*/ 20 w 24"/>
                <a:gd name="T17" fmla="*/ 21 h 25"/>
                <a:gd name="T18" fmla="*/ 16 w 24"/>
                <a:gd name="T19" fmla="*/ 24 h 25"/>
                <a:gd name="T20" fmla="*/ 12 w 24"/>
                <a:gd name="T21" fmla="*/ 25 h 25"/>
                <a:gd name="T22" fmla="*/ 12 w 24"/>
                <a:gd name="T23" fmla="*/ 25 h 25"/>
                <a:gd name="T24" fmla="*/ 6 w 24"/>
                <a:gd name="T25" fmla="*/ 24 h 25"/>
                <a:gd name="T26" fmla="*/ 4 w 24"/>
                <a:gd name="T27" fmla="*/ 21 h 25"/>
                <a:gd name="T28" fmla="*/ 1 w 24"/>
                <a:gd name="T29" fmla="*/ 17 h 25"/>
                <a:gd name="T30" fmla="*/ 0 w 24"/>
                <a:gd name="T31" fmla="*/ 13 h 25"/>
                <a:gd name="T32" fmla="*/ 0 w 24"/>
                <a:gd name="T33" fmla="*/ 13 h 25"/>
                <a:gd name="T34" fmla="*/ 1 w 24"/>
                <a:gd name="T35" fmla="*/ 7 h 25"/>
                <a:gd name="T36" fmla="*/ 4 w 24"/>
                <a:gd name="T37" fmla="*/ 3 h 25"/>
                <a:gd name="T38" fmla="*/ 6 w 24"/>
                <a:gd name="T39" fmla="*/ 0 h 25"/>
                <a:gd name="T40" fmla="*/ 12 w 24"/>
                <a:gd name="T41" fmla="*/ 0 h 25"/>
                <a:gd name="T42" fmla="*/ 12 w 24"/>
                <a:gd name="T4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5">
                  <a:moveTo>
                    <a:pt x="12" y="0"/>
                  </a:moveTo>
                  <a:lnTo>
                    <a:pt x="12" y="0"/>
                  </a:lnTo>
                  <a:lnTo>
                    <a:pt x="16" y="0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6" y="24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6" y="24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7"/>
                  </a:lnTo>
                  <a:lnTo>
                    <a:pt x="4" y="3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  <a:latin typeface="Arial" charset="0"/>
              </a:endParaRPr>
            </a:p>
          </p:txBody>
        </p:sp>
        <p:sp>
          <p:nvSpPr>
            <p:cNvPr id="203" name="Freeform 573"/>
            <p:cNvSpPr>
              <a:spLocks/>
            </p:cNvSpPr>
            <p:nvPr/>
          </p:nvSpPr>
          <p:spPr bwMode="auto">
            <a:xfrm>
              <a:off x="2258699" y="4657127"/>
              <a:ext cx="36513" cy="39688"/>
            </a:xfrm>
            <a:custGeom>
              <a:avLst/>
              <a:gdLst>
                <a:gd name="T0" fmla="*/ 23 w 23"/>
                <a:gd name="T1" fmla="*/ 13 h 25"/>
                <a:gd name="T2" fmla="*/ 23 w 23"/>
                <a:gd name="T3" fmla="*/ 13 h 25"/>
                <a:gd name="T4" fmla="*/ 23 w 23"/>
                <a:gd name="T5" fmla="*/ 18 h 25"/>
                <a:gd name="T6" fmla="*/ 20 w 23"/>
                <a:gd name="T7" fmla="*/ 22 h 25"/>
                <a:gd name="T8" fmla="*/ 16 w 23"/>
                <a:gd name="T9" fmla="*/ 25 h 25"/>
                <a:gd name="T10" fmla="*/ 12 w 23"/>
                <a:gd name="T11" fmla="*/ 25 h 25"/>
                <a:gd name="T12" fmla="*/ 12 w 23"/>
                <a:gd name="T13" fmla="*/ 25 h 25"/>
                <a:gd name="T14" fmla="*/ 7 w 23"/>
                <a:gd name="T15" fmla="*/ 25 h 25"/>
                <a:gd name="T16" fmla="*/ 2 w 23"/>
                <a:gd name="T17" fmla="*/ 22 h 25"/>
                <a:gd name="T18" fmla="*/ 0 w 23"/>
                <a:gd name="T19" fmla="*/ 18 h 25"/>
                <a:gd name="T20" fmla="*/ 0 w 23"/>
                <a:gd name="T21" fmla="*/ 13 h 25"/>
                <a:gd name="T22" fmla="*/ 0 w 23"/>
                <a:gd name="T23" fmla="*/ 13 h 25"/>
                <a:gd name="T24" fmla="*/ 0 w 23"/>
                <a:gd name="T25" fmla="*/ 9 h 25"/>
                <a:gd name="T26" fmla="*/ 2 w 23"/>
                <a:gd name="T27" fmla="*/ 5 h 25"/>
                <a:gd name="T28" fmla="*/ 7 w 23"/>
                <a:gd name="T29" fmla="*/ 2 h 25"/>
                <a:gd name="T30" fmla="*/ 12 w 23"/>
                <a:gd name="T31" fmla="*/ 0 h 25"/>
                <a:gd name="T32" fmla="*/ 12 w 23"/>
                <a:gd name="T33" fmla="*/ 0 h 25"/>
                <a:gd name="T34" fmla="*/ 16 w 23"/>
                <a:gd name="T35" fmla="*/ 2 h 25"/>
                <a:gd name="T36" fmla="*/ 20 w 23"/>
                <a:gd name="T37" fmla="*/ 5 h 25"/>
                <a:gd name="T38" fmla="*/ 23 w 23"/>
                <a:gd name="T39" fmla="*/ 9 h 25"/>
                <a:gd name="T40" fmla="*/ 23 w 23"/>
                <a:gd name="T41" fmla="*/ 13 h 25"/>
                <a:gd name="T42" fmla="*/ 23 w 23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5">
                  <a:moveTo>
                    <a:pt x="23" y="13"/>
                  </a:moveTo>
                  <a:lnTo>
                    <a:pt x="23" y="13"/>
                  </a:lnTo>
                  <a:lnTo>
                    <a:pt x="23" y="18"/>
                  </a:lnTo>
                  <a:lnTo>
                    <a:pt x="20" y="22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7" y="25"/>
                  </a:lnTo>
                  <a:lnTo>
                    <a:pt x="2" y="22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9"/>
                  </a:lnTo>
                  <a:lnTo>
                    <a:pt x="2" y="5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20" y="5"/>
                  </a:lnTo>
                  <a:lnTo>
                    <a:pt x="23" y="9"/>
                  </a:lnTo>
                  <a:lnTo>
                    <a:pt x="23" y="13"/>
                  </a:lnTo>
                  <a:lnTo>
                    <a:pt x="23" y="1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  <a:latin typeface="Arial" charset="0"/>
              </a:endParaRPr>
            </a:p>
          </p:txBody>
        </p:sp>
        <p:sp>
          <p:nvSpPr>
            <p:cNvPr id="204" name="Freeform 574"/>
            <p:cNvSpPr>
              <a:spLocks/>
            </p:cNvSpPr>
            <p:nvPr/>
          </p:nvSpPr>
          <p:spPr bwMode="auto">
            <a:xfrm>
              <a:off x="2209486" y="4657127"/>
              <a:ext cx="39688" cy="39688"/>
            </a:xfrm>
            <a:custGeom>
              <a:avLst/>
              <a:gdLst>
                <a:gd name="T0" fmla="*/ 13 w 25"/>
                <a:gd name="T1" fmla="*/ 0 h 25"/>
                <a:gd name="T2" fmla="*/ 13 w 25"/>
                <a:gd name="T3" fmla="*/ 0 h 25"/>
                <a:gd name="T4" fmla="*/ 17 w 25"/>
                <a:gd name="T5" fmla="*/ 2 h 25"/>
                <a:gd name="T6" fmla="*/ 21 w 25"/>
                <a:gd name="T7" fmla="*/ 5 h 25"/>
                <a:gd name="T8" fmla="*/ 24 w 25"/>
                <a:gd name="T9" fmla="*/ 9 h 25"/>
                <a:gd name="T10" fmla="*/ 25 w 25"/>
                <a:gd name="T11" fmla="*/ 13 h 25"/>
                <a:gd name="T12" fmla="*/ 25 w 25"/>
                <a:gd name="T13" fmla="*/ 13 h 25"/>
                <a:gd name="T14" fmla="*/ 24 w 25"/>
                <a:gd name="T15" fmla="*/ 18 h 25"/>
                <a:gd name="T16" fmla="*/ 21 w 25"/>
                <a:gd name="T17" fmla="*/ 22 h 25"/>
                <a:gd name="T18" fmla="*/ 17 w 25"/>
                <a:gd name="T19" fmla="*/ 25 h 25"/>
                <a:gd name="T20" fmla="*/ 13 w 25"/>
                <a:gd name="T21" fmla="*/ 25 h 25"/>
                <a:gd name="T22" fmla="*/ 13 w 25"/>
                <a:gd name="T23" fmla="*/ 25 h 25"/>
                <a:gd name="T24" fmla="*/ 7 w 25"/>
                <a:gd name="T25" fmla="*/ 25 h 25"/>
                <a:gd name="T26" fmla="*/ 3 w 25"/>
                <a:gd name="T27" fmla="*/ 22 h 25"/>
                <a:gd name="T28" fmla="*/ 2 w 25"/>
                <a:gd name="T29" fmla="*/ 18 h 25"/>
                <a:gd name="T30" fmla="*/ 0 w 25"/>
                <a:gd name="T31" fmla="*/ 13 h 25"/>
                <a:gd name="T32" fmla="*/ 0 w 25"/>
                <a:gd name="T33" fmla="*/ 13 h 25"/>
                <a:gd name="T34" fmla="*/ 2 w 25"/>
                <a:gd name="T35" fmla="*/ 9 h 25"/>
                <a:gd name="T36" fmla="*/ 3 w 25"/>
                <a:gd name="T37" fmla="*/ 5 h 25"/>
                <a:gd name="T38" fmla="*/ 7 w 25"/>
                <a:gd name="T39" fmla="*/ 2 h 25"/>
                <a:gd name="T40" fmla="*/ 13 w 25"/>
                <a:gd name="T41" fmla="*/ 0 h 25"/>
                <a:gd name="T42" fmla="*/ 13 w 25"/>
                <a:gd name="T4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lnTo>
                    <a:pt x="13" y="0"/>
                  </a:lnTo>
                  <a:lnTo>
                    <a:pt x="17" y="2"/>
                  </a:lnTo>
                  <a:lnTo>
                    <a:pt x="21" y="5"/>
                  </a:lnTo>
                  <a:lnTo>
                    <a:pt x="24" y="9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4" y="18"/>
                  </a:lnTo>
                  <a:lnTo>
                    <a:pt x="21" y="22"/>
                  </a:lnTo>
                  <a:lnTo>
                    <a:pt x="17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7" y="25"/>
                  </a:lnTo>
                  <a:lnTo>
                    <a:pt x="3" y="22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2" y="9"/>
                  </a:lnTo>
                  <a:lnTo>
                    <a:pt x="3" y="5"/>
                  </a:lnTo>
                  <a:lnTo>
                    <a:pt x="7" y="2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  <a:latin typeface="Arial" charset="0"/>
              </a:endParaRPr>
            </a:p>
          </p:txBody>
        </p:sp>
        <p:sp>
          <p:nvSpPr>
            <p:cNvPr id="205" name="Freeform 575"/>
            <p:cNvSpPr>
              <a:spLocks/>
            </p:cNvSpPr>
            <p:nvPr/>
          </p:nvSpPr>
          <p:spPr bwMode="auto">
            <a:xfrm>
              <a:off x="2161861" y="4657127"/>
              <a:ext cx="39688" cy="39688"/>
            </a:xfrm>
            <a:custGeom>
              <a:avLst/>
              <a:gdLst>
                <a:gd name="T0" fmla="*/ 13 w 25"/>
                <a:gd name="T1" fmla="*/ 0 h 25"/>
                <a:gd name="T2" fmla="*/ 13 w 25"/>
                <a:gd name="T3" fmla="*/ 0 h 25"/>
                <a:gd name="T4" fmla="*/ 17 w 25"/>
                <a:gd name="T5" fmla="*/ 2 h 25"/>
                <a:gd name="T6" fmla="*/ 21 w 25"/>
                <a:gd name="T7" fmla="*/ 5 h 25"/>
                <a:gd name="T8" fmla="*/ 24 w 25"/>
                <a:gd name="T9" fmla="*/ 9 h 25"/>
                <a:gd name="T10" fmla="*/ 25 w 25"/>
                <a:gd name="T11" fmla="*/ 13 h 25"/>
                <a:gd name="T12" fmla="*/ 25 w 25"/>
                <a:gd name="T13" fmla="*/ 13 h 25"/>
                <a:gd name="T14" fmla="*/ 24 w 25"/>
                <a:gd name="T15" fmla="*/ 18 h 25"/>
                <a:gd name="T16" fmla="*/ 21 w 25"/>
                <a:gd name="T17" fmla="*/ 22 h 25"/>
                <a:gd name="T18" fmla="*/ 17 w 25"/>
                <a:gd name="T19" fmla="*/ 25 h 25"/>
                <a:gd name="T20" fmla="*/ 13 w 25"/>
                <a:gd name="T21" fmla="*/ 25 h 25"/>
                <a:gd name="T22" fmla="*/ 13 w 25"/>
                <a:gd name="T23" fmla="*/ 25 h 25"/>
                <a:gd name="T24" fmla="*/ 7 w 25"/>
                <a:gd name="T25" fmla="*/ 25 h 25"/>
                <a:gd name="T26" fmla="*/ 3 w 25"/>
                <a:gd name="T27" fmla="*/ 22 h 25"/>
                <a:gd name="T28" fmla="*/ 0 w 25"/>
                <a:gd name="T29" fmla="*/ 18 h 25"/>
                <a:gd name="T30" fmla="*/ 0 w 25"/>
                <a:gd name="T31" fmla="*/ 13 h 25"/>
                <a:gd name="T32" fmla="*/ 0 w 25"/>
                <a:gd name="T33" fmla="*/ 13 h 25"/>
                <a:gd name="T34" fmla="*/ 0 w 25"/>
                <a:gd name="T35" fmla="*/ 9 h 25"/>
                <a:gd name="T36" fmla="*/ 3 w 25"/>
                <a:gd name="T37" fmla="*/ 5 h 25"/>
                <a:gd name="T38" fmla="*/ 7 w 25"/>
                <a:gd name="T39" fmla="*/ 2 h 25"/>
                <a:gd name="T40" fmla="*/ 13 w 25"/>
                <a:gd name="T41" fmla="*/ 0 h 25"/>
                <a:gd name="T42" fmla="*/ 13 w 25"/>
                <a:gd name="T4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lnTo>
                    <a:pt x="13" y="0"/>
                  </a:lnTo>
                  <a:lnTo>
                    <a:pt x="17" y="2"/>
                  </a:lnTo>
                  <a:lnTo>
                    <a:pt x="21" y="5"/>
                  </a:lnTo>
                  <a:lnTo>
                    <a:pt x="24" y="9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4" y="18"/>
                  </a:lnTo>
                  <a:lnTo>
                    <a:pt x="21" y="22"/>
                  </a:lnTo>
                  <a:lnTo>
                    <a:pt x="17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7" y="25"/>
                  </a:lnTo>
                  <a:lnTo>
                    <a:pt x="3" y="22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9"/>
                  </a:lnTo>
                  <a:lnTo>
                    <a:pt x="3" y="5"/>
                  </a:lnTo>
                  <a:lnTo>
                    <a:pt x="7" y="2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  <a:latin typeface="Arial" charset="0"/>
              </a:endParaRPr>
            </a:p>
          </p:txBody>
        </p:sp>
        <p:sp>
          <p:nvSpPr>
            <p:cNvPr id="206" name="Freeform 576"/>
            <p:cNvSpPr>
              <a:spLocks/>
            </p:cNvSpPr>
            <p:nvPr/>
          </p:nvSpPr>
          <p:spPr bwMode="auto">
            <a:xfrm>
              <a:off x="2114236" y="4657127"/>
              <a:ext cx="39688" cy="39688"/>
            </a:xfrm>
            <a:custGeom>
              <a:avLst/>
              <a:gdLst>
                <a:gd name="T0" fmla="*/ 12 w 25"/>
                <a:gd name="T1" fmla="*/ 0 h 25"/>
                <a:gd name="T2" fmla="*/ 12 w 25"/>
                <a:gd name="T3" fmla="*/ 0 h 25"/>
                <a:gd name="T4" fmla="*/ 18 w 25"/>
                <a:gd name="T5" fmla="*/ 2 h 25"/>
                <a:gd name="T6" fmla="*/ 22 w 25"/>
                <a:gd name="T7" fmla="*/ 5 h 25"/>
                <a:gd name="T8" fmla="*/ 25 w 25"/>
                <a:gd name="T9" fmla="*/ 9 h 25"/>
                <a:gd name="T10" fmla="*/ 25 w 25"/>
                <a:gd name="T11" fmla="*/ 13 h 25"/>
                <a:gd name="T12" fmla="*/ 25 w 25"/>
                <a:gd name="T13" fmla="*/ 13 h 25"/>
                <a:gd name="T14" fmla="*/ 25 w 25"/>
                <a:gd name="T15" fmla="*/ 18 h 25"/>
                <a:gd name="T16" fmla="*/ 22 w 25"/>
                <a:gd name="T17" fmla="*/ 22 h 25"/>
                <a:gd name="T18" fmla="*/ 18 w 25"/>
                <a:gd name="T19" fmla="*/ 25 h 25"/>
                <a:gd name="T20" fmla="*/ 12 w 25"/>
                <a:gd name="T21" fmla="*/ 25 h 25"/>
                <a:gd name="T22" fmla="*/ 12 w 25"/>
                <a:gd name="T23" fmla="*/ 25 h 25"/>
                <a:gd name="T24" fmla="*/ 8 w 25"/>
                <a:gd name="T25" fmla="*/ 25 h 25"/>
                <a:gd name="T26" fmla="*/ 4 w 25"/>
                <a:gd name="T27" fmla="*/ 22 h 25"/>
                <a:gd name="T28" fmla="*/ 1 w 25"/>
                <a:gd name="T29" fmla="*/ 18 h 25"/>
                <a:gd name="T30" fmla="*/ 0 w 25"/>
                <a:gd name="T31" fmla="*/ 13 h 25"/>
                <a:gd name="T32" fmla="*/ 0 w 25"/>
                <a:gd name="T33" fmla="*/ 13 h 25"/>
                <a:gd name="T34" fmla="*/ 1 w 25"/>
                <a:gd name="T35" fmla="*/ 9 h 25"/>
                <a:gd name="T36" fmla="*/ 4 w 25"/>
                <a:gd name="T37" fmla="*/ 5 h 25"/>
                <a:gd name="T38" fmla="*/ 8 w 25"/>
                <a:gd name="T39" fmla="*/ 2 h 25"/>
                <a:gd name="T40" fmla="*/ 12 w 25"/>
                <a:gd name="T41" fmla="*/ 0 h 25"/>
                <a:gd name="T42" fmla="*/ 12 w 25"/>
                <a:gd name="T4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lnTo>
                    <a:pt x="12" y="0"/>
                  </a:lnTo>
                  <a:lnTo>
                    <a:pt x="18" y="2"/>
                  </a:lnTo>
                  <a:lnTo>
                    <a:pt x="22" y="5"/>
                  </a:lnTo>
                  <a:lnTo>
                    <a:pt x="25" y="9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8"/>
                  </a:lnTo>
                  <a:lnTo>
                    <a:pt x="22" y="22"/>
                  </a:lnTo>
                  <a:lnTo>
                    <a:pt x="18" y="25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8" y="25"/>
                  </a:lnTo>
                  <a:lnTo>
                    <a:pt x="4" y="22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9"/>
                  </a:lnTo>
                  <a:lnTo>
                    <a:pt x="4" y="5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  <a:latin typeface="Arial" charset="0"/>
              </a:endParaRPr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7990490" y="3298934"/>
            <a:ext cx="214482" cy="342086"/>
            <a:chOff x="10306050" y="4459288"/>
            <a:chExt cx="250825" cy="400050"/>
          </a:xfrm>
          <a:solidFill>
            <a:srgbClr val="201F5C"/>
          </a:solidFill>
        </p:grpSpPr>
        <p:sp>
          <p:nvSpPr>
            <p:cNvPr id="208" name="Freeform 147"/>
            <p:cNvSpPr>
              <a:spLocks/>
            </p:cNvSpPr>
            <p:nvPr/>
          </p:nvSpPr>
          <p:spPr bwMode="auto">
            <a:xfrm>
              <a:off x="10306050" y="4684713"/>
              <a:ext cx="98425" cy="174625"/>
            </a:xfrm>
            <a:custGeom>
              <a:avLst/>
              <a:gdLst>
                <a:gd name="T0" fmla="*/ 0 w 62"/>
                <a:gd name="T1" fmla="*/ 110 h 110"/>
                <a:gd name="T2" fmla="*/ 0 w 62"/>
                <a:gd name="T3" fmla="*/ 110 h 110"/>
                <a:gd name="T4" fmla="*/ 2 w 62"/>
                <a:gd name="T5" fmla="*/ 92 h 110"/>
                <a:gd name="T6" fmla="*/ 6 w 62"/>
                <a:gd name="T7" fmla="*/ 74 h 110"/>
                <a:gd name="T8" fmla="*/ 10 w 62"/>
                <a:gd name="T9" fmla="*/ 58 h 110"/>
                <a:gd name="T10" fmla="*/ 18 w 62"/>
                <a:gd name="T11" fmla="*/ 44 h 110"/>
                <a:gd name="T12" fmla="*/ 28 w 62"/>
                <a:gd name="T13" fmla="*/ 32 h 110"/>
                <a:gd name="T14" fmla="*/ 38 w 62"/>
                <a:gd name="T15" fmla="*/ 20 h 110"/>
                <a:gd name="T16" fmla="*/ 62 w 62"/>
                <a:gd name="T1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110">
                  <a:moveTo>
                    <a:pt x="0" y="110"/>
                  </a:moveTo>
                  <a:lnTo>
                    <a:pt x="0" y="110"/>
                  </a:lnTo>
                  <a:lnTo>
                    <a:pt x="2" y="92"/>
                  </a:lnTo>
                  <a:lnTo>
                    <a:pt x="6" y="74"/>
                  </a:lnTo>
                  <a:lnTo>
                    <a:pt x="10" y="58"/>
                  </a:lnTo>
                  <a:lnTo>
                    <a:pt x="18" y="44"/>
                  </a:lnTo>
                  <a:lnTo>
                    <a:pt x="28" y="32"/>
                  </a:lnTo>
                  <a:lnTo>
                    <a:pt x="38" y="20"/>
                  </a:lnTo>
                  <a:lnTo>
                    <a:pt x="62" y="0"/>
                  </a:lnTo>
                </a:path>
              </a:pathLst>
            </a:custGeom>
            <a:grpFill/>
            <a:ln w="19050">
              <a:solidFill>
                <a:srgbClr val="201F5C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  <a:latin typeface="Arial" charset="0"/>
              </a:endParaRPr>
            </a:p>
          </p:txBody>
        </p:sp>
        <p:sp>
          <p:nvSpPr>
            <p:cNvPr id="209" name="Freeform 148"/>
            <p:cNvSpPr>
              <a:spLocks/>
            </p:cNvSpPr>
            <p:nvPr/>
          </p:nvSpPr>
          <p:spPr bwMode="auto">
            <a:xfrm>
              <a:off x="10464800" y="4459288"/>
              <a:ext cx="92075" cy="177800"/>
            </a:xfrm>
            <a:custGeom>
              <a:avLst/>
              <a:gdLst>
                <a:gd name="T0" fmla="*/ 0 w 58"/>
                <a:gd name="T1" fmla="*/ 112 h 112"/>
                <a:gd name="T2" fmla="*/ 0 w 58"/>
                <a:gd name="T3" fmla="*/ 112 h 112"/>
                <a:gd name="T4" fmla="*/ 22 w 58"/>
                <a:gd name="T5" fmla="*/ 90 h 112"/>
                <a:gd name="T6" fmla="*/ 32 w 58"/>
                <a:gd name="T7" fmla="*/ 78 h 112"/>
                <a:gd name="T8" fmla="*/ 40 w 58"/>
                <a:gd name="T9" fmla="*/ 66 h 112"/>
                <a:gd name="T10" fmla="*/ 48 w 58"/>
                <a:gd name="T11" fmla="*/ 52 h 112"/>
                <a:gd name="T12" fmla="*/ 54 w 58"/>
                <a:gd name="T13" fmla="*/ 36 h 112"/>
                <a:gd name="T14" fmla="*/ 58 w 58"/>
                <a:gd name="T15" fmla="*/ 18 h 112"/>
                <a:gd name="T16" fmla="*/ 58 w 58"/>
                <a:gd name="T1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12">
                  <a:moveTo>
                    <a:pt x="0" y="112"/>
                  </a:moveTo>
                  <a:lnTo>
                    <a:pt x="0" y="112"/>
                  </a:lnTo>
                  <a:lnTo>
                    <a:pt x="22" y="90"/>
                  </a:lnTo>
                  <a:lnTo>
                    <a:pt x="32" y="78"/>
                  </a:lnTo>
                  <a:lnTo>
                    <a:pt x="40" y="66"/>
                  </a:lnTo>
                  <a:lnTo>
                    <a:pt x="48" y="52"/>
                  </a:lnTo>
                  <a:lnTo>
                    <a:pt x="54" y="36"/>
                  </a:lnTo>
                  <a:lnTo>
                    <a:pt x="58" y="18"/>
                  </a:lnTo>
                  <a:lnTo>
                    <a:pt x="58" y="0"/>
                  </a:lnTo>
                </a:path>
              </a:pathLst>
            </a:custGeom>
            <a:grpFill/>
            <a:ln w="19050">
              <a:solidFill>
                <a:srgbClr val="201F5C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  <a:latin typeface="Arial" charset="0"/>
              </a:endParaRPr>
            </a:p>
          </p:txBody>
        </p:sp>
        <p:sp>
          <p:nvSpPr>
            <p:cNvPr id="210" name="Freeform 149"/>
            <p:cNvSpPr>
              <a:spLocks/>
            </p:cNvSpPr>
            <p:nvPr/>
          </p:nvSpPr>
          <p:spPr bwMode="auto">
            <a:xfrm>
              <a:off x="10306050" y="4459288"/>
              <a:ext cx="250825" cy="400050"/>
            </a:xfrm>
            <a:custGeom>
              <a:avLst/>
              <a:gdLst>
                <a:gd name="T0" fmla="*/ 158 w 158"/>
                <a:gd name="T1" fmla="*/ 252 h 252"/>
                <a:gd name="T2" fmla="*/ 158 w 158"/>
                <a:gd name="T3" fmla="*/ 252 h 252"/>
                <a:gd name="T4" fmla="*/ 158 w 158"/>
                <a:gd name="T5" fmla="*/ 230 h 252"/>
                <a:gd name="T6" fmla="*/ 152 w 158"/>
                <a:gd name="T7" fmla="*/ 210 h 252"/>
                <a:gd name="T8" fmla="*/ 144 w 158"/>
                <a:gd name="T9" fmla="*/ 194 h 252"/>
                <a:gd name="T10" fmla="*/ 134 w 158"/>
                <a:gd name="T11" fmla="*/ 178 h 252"/>
                <a:gd name="T12" fmla="*/ 122 w 158"/>
                <a:gd name="T13" fmla="*/ 164 h 252"/>
                <a:gd name="T14" fmla="*/ 108 w 158"/>
                <a:gd name="T15" fmla="*/ 150 h 252"/>
                <a:gd name="T16" fmla="*/ 80 w 158"/>
                <a:gd name="T17" fmla="*/ 126 h 252"/>
                <a:gd name="T18" fmla="*/ 50 w 158"/>
                <a:gd name="T19" fmla="*/ 102 h 252"/>
                <a:gd name="T20" fmla="*/ 38 w 158"/>
                <a:gd name="T21" fmla="*/ 90 h 252"/>
                <a:gd name="T22" fmla="*/ 26 w 158"/>
                <a:gd name="T23" fmla="*/ 76 h 252"/>
                <a:gd name="T24" fmla="*/ 16 w 158"/>
                <a:gd name="T25" fmla="*/ 60 h 252"/>
                <a:gd name="T26" fmla="*/ 8 w 158"/>
                <a:gd name="T27" fmla="*/ 42 h 252"/>
                <a:gd name="T28" fmla="*/ 2 w 158"/>
                <a:gd name="T29" fmla="*/ 22 h 252"/>
                <a:gd name="T30" fmla="*/ 0 w 158"/>
                <a:gd name="T3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8" h="252">
                  <a:moveTo>
                    <a:pt x="158" y="252"/>
                  </a:moveTo>
                  <a:lnTo>
                    <a:pt x="158" y="252"/>
                  </a:lnTo>
                  <a:lnTo>
                    <a:pt x="158" y="230"/>
                  </a:lnTo>
                  <a:lnTo>
                    <a:pt x="152" y="210"/>
                  </a:lnTo>
                  <a:lnTo>
                    <a:pt x="144" y="194"/>
                  </a:lnTo>
                  <a:lnTo>
                    <a:pt x="134" y="178"/>
                  </a:lnTo>
                  <a:lnTo>
                    <a:pt x="122" y="164"/>
                  </a:lnTo>
                  <a:lnTo>
                    <a:pt x="108" y="150"/>
                  </a:lnTo>
                  <a:lnTo>
                    <a:pt x="80" y="126"/>
                  </a:lnTo>
                  <a:lnTo>
                    <a:pt x="50" y="102"/>
                  </a:lnTo>
                  <a:lnTo>
                    <a:pt x="38" y="90"/>
                  </a:lnTo>
                  <a:lnTo>
                    <a:pt x="26" y="76"/>
                  </a:lnTo>
                  <a:lnTo>
                    <a:pt x="16" y="60"/>
                  </a:lnTo>
                  <a:lnTo>
                    <a:pt x="8" y="42"/>
                  </a:lnTo>
                  <a:lnTo>
                    <a:pt x="2" y="22"/>
                  </a:lnTo>
                  <a:lnTo>
                    <a:pt x="0" y="0"/>
                  </a:lnTo>
                </a:path>
              </a:pathLst>
            </a:custGeom>
            <a:grpFill/>
            <a:ln w="19050">
              <a:solidFill>
                <a:srgbClr val="201F5C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  <a:latin typeface="Arial" charset="0"/>
              </a:endParaRPr>
            </a:p>
          </p:txBody>
        </p:sp>
        <p:sp>
          <p:nvSpPr>
            <p:cNvPr id="211" name="Line 150"/>
            <p:cNvSpPr>
              <a:spLocks noChangeShapeType="1"/>
            </p:cNvSpPr>
            <p:nvPr/>
          </p:nvSpPr>
          <p:spPr bwMode="auto">
            <a:xfrm>
              <a:off x="10321925" y="4830763"/>
              <a:ext cx="184150" cy="0"/>
            </a:xfrm>
            <a:prstGeom prst="line">
              <a:avLst/>
            </a:prstGeom>
            <a:grpFill/>
            <a:ln w="19050">
              <a:solidFill>
                <a:srgbClr val="201F5C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  <a:latin typeface="Arial" charset="0"/>
              </a:endParaRPr>
            </a:p>
          </p:txBody>
        </p:sp>
        <p:sp>
          <p:nvSpPr>
            <p:cNvPr id="212" name="Line 151"/>
            <p:cNvSpPr>
              <a:spLocks noChangeShapeType="1"/>
            </p:cNvSpPr>
            <p:nvPr/>
          </p:nvSpPr>
          <p:spPr bwMode="auto">
            <a:xfrm>
              <a:off x="10328275" y="4776788"/>
              <a:ext cx="158750" cy="0"/>
            </a:xfrm>
            <a:prstGeom prst="line">
              <a:avLst/>
            </a:prstGeom>
            <a:grpFill/>
            <a:ln w="19050">
              <a:solidFill>
                <a:srgbClr val="201F5C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  <a:latin typeface="Arial" charset="0"/>
              </a:endParaRPr>
            </a:p>
          </p:txBody>
        </p:sp>
        <p:sp>
          <p:nvSpPr>
            <p:cNvPr id="213" name="Line 152"/>
            <p:cNvSpPr>
              <a:spLocks noChangeShapeType="1"/>
            </p:cNvSpPr>
            <p:nvPr/>
          </p:nvSpPr>
          <p:spPr bwMode="auto">
            <a:xfrm>
              <a:off x="10369550" y="4722813"/>
              <a:ext cx="66675" cy="0"/>
            </a:xfrm>
            <a:prstGeom prst="line">
              <a:avLst/>
            </a:prstGeom>
            <a:grpFill/>
            <a:ln w="19050">
              <a:solidFill>
                <a:srgbClr val="201F5C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  <a:latin typeface="Arial" charset="0"/>
              </a:endParaRPr>
            </a:p>
          </p:txBody>
        </p:sp>
        <p:sp>
          <p:nvSpPr>
            <p:cNvPr id="214" name="Line 153"/>
            <p:cNvSpPr>
              <a:spLocks noChangeShapeType="1"/>
            </p:cNvSpPr>
            <p:nvPr/>
          </p:nvSpPr>
          <p:spPr bwMode="auto">
            <a:xfrm>
              <a:off x="10426700" y="4598988"/>
              <a:ext cx="66675" cy="0"/>
            </a:xfrm>
            <a:prstGeom prst="line">
              <a:avLst/>
            </a:prstGeom>
            <a:grpFill/>
            <a:ln w="19050">
              <a:solidFill>
                <a:srgbClr val="201F5C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  <a:latin typeface="Arial" charset="0"/>
              </a:endParaRPr>
            </a:p>
          </p:txBody>
        </p:sp>
        <p:sp>
          <p:nvSpPr>
            <p:cNvPr id="215" name="Line 154"/>
            <p:cNvSpPr>
              <a:spLocks noChangeShapeType="1"/>
            </p:cNvSpPr>
            <p:nvPr/>
          </p:nvSpPr>
          <p:spPr bwMode="auto">
            <a:xfrm>
              <a:off x="10379075" y="4545013"/>
              <a:ext cx="155575" cy="0"/>
            </a:xfrm>
            <a:prstGeom prst="line">
              <a:avLst/>
            </a:prstGeom>
            <a:grpFill/>
            <a:ln w="19050">
              <a:solidFill>
                <a:srgbClr val="201F5C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  <a:latin typeface="Arial" charset="0"/>
              </a:endParaRPr>
            </a:p>
          </p:txBody>
        </p:sp>
        <p:sp>
          <p:nvSpPr>
            <p:cNvPr id="216" name="Line 155"/>
            <p:cNvSpPr>
              <a:spLocks noChangeShapeType="1"/>
            </p:cNvSpPr>
            <p:nvPr/>
          </p:nvSpPr>
          <p:spPr bwMode="auto">
            <a:xfrm>
              <a:off x="10356850" y="4491038"/>
              <a:ext cx="184150" cy="0"/>
            </a:xfrm>
            <a:prstGeom prst="line">
              <a:avLst/>
            </a:prstGeom>
            <a:grpFill/>
            <a:ln w="19050">
              <a:solidFill>
                <a:srgbClr val="201F5C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  <a:latin typeface="Arial" charset="0"/>
              </a:endParaRPr>
            </a:p>
          </p:txBody>
        </p:sp>
      </p:grpSp>
      <p:sp>
        <p:nvSpPr>
          <p:cNvPr id="217" name="Freeform 216"/>
          <p:cNvSpPr>
            <a:spLocks noEditPoints="1"/>
          </p:cNvSpPr>
          <p:nvPr/>
        </p:nvSpPr>
        <p:spPr bwMode="auto">
          <a:xfrm>
            <a:off x="8353861" y="3554750"/>
            <a:ext cx="411619" cy="411006"/>
          </a:xfrm>
          <a:custGeom>
            <a:avLst/>
            <a:gdLst>
              <a:gd name="T0" fmla="*/ 129 w 281"/>
              <a:gd name="T1" fmla="*/ 158 h 281"/>
              <a:gd name="T2" fmla="*/ 155 w 281"/>
              <a:gd name="T3" fmla="*/ 164 h 281"/>
              <a:gd name="T4" fmla="*/ 140 w 281"/>
              <a:gd name="T5" fmla="*/ 131 h 281"/>
              <a:gd name="T6" fmla="*/ 134 w 281"/>
              <a:gd name="T7" fmla="*/ 105 h 281"/>
              <a:gd name="T8" fmla="*/ 140 w 281"/>
              <a:gd name="T9" fmla="*/ 131 h 281"/>
              <a:gd name="T10" fmla="*/ 158 w 281"/>
              <a:gd name="T11" fmla="*/ 129 h 281"/>
              <a:gd name="T12" fmla="*/ 164 w 281"/>
              <a:gd name="T13" fmla="*/ 155 h 281"/>
              <a:gd name="T14" fmla="*/ 131 w 281"/>
              <a:gd name="T15" fmla="*/ 140 h 281"/>
              <a:gd name="T16" fmla="*/ 105 w 281"/>
              <a:gd name="T17" fmla="*/ 134 h 281"/>
              <a:gd name="T18" fmla="*/ 131 w 281"/>
              <a:gd name="T19" fmla="*/ 140 h 281"/>
              <a:gd name="T20" fmla="*/ 245 w 281"/>
              <a:gd name="T21" fmla="*/ 249 h 281"/>
              <a:gd name="T22" fmla="*/ 31 w 281"/>
              <a:gd name="T23" fmla="*/ 97 h 281"/>
              <a:gd name="T24" fmla="*/ 35 w 281"/>
              <a:gd name="T25" fmla="*/ 31 h 281"/>
              <a:gd name="T26" fmla="*/ 140 w 281"/>
              <a:gd name="T27" fmla="*/ 74 h 281"/>
              <a:gd name="T28" fmla="*/ 89 w 281"/>
              <a:gd name="T29" fmla="*/ 135 h 281"/>
              <a:gd name="T30" fmla="*/ 200 w 281"/>
              <a:gd name="T31" fmla="*/ 135 h 281"/>
              <a:gd name="T32" fmla="*/ 150 w 281"/>
              <a:gd name="T33" fmla="*/ 195 h 281"/>
              <a:gd name="T34" fmla="*/ 250 w 281"/>
              <a:gd name="T35" fmla="*/ 184 h 281"/>
              <a:gd name="T36" fmla="*/ 97 w 281"/>
              <a:gd name="T37" fmla="*/ 249 h 281"/>
              <a:gd name="T38" fmla="*/ 31 w 281"/>
              <a:gd name="T39" fmla="*/ 245 h 281"/>
              <a:gd name="T40" fmla="*/ 65 w 281"/>
              <a:gd name="T41" fmla="*/ 150 h 281"/>
              <a:gd name="T42" fmla="*/ 97 w 281"/>
              <a:gd name="T43" fmla="*/ 249 h 281"/>
              <a:gd name="T44" fmla="*/ 245 w 281"/>
              <a:gd name="T45" fmla="*/ 31 h 281"/>
              <a:gd name="T46" fmla="*/ 250 w 281"/>
              <a:gd name="T47" fmla="*/ 97 h 281"/>
              <a:gd name="T48" fmla="*/ 150 w 281"/>
              <a:gd name="T49" fmla="*/ 65 h 281"/>
              <a:gd name="T50" fmla="*/ 259 w 281"/>
              <a:gd name="T51" fmla="*/ 174 h 281"/>
              <a:gd name="T52" fmla="*/ 259 w 281"/>
              <a:gd name="T53" fmla="*/ 106 h 281"/>
              <a:gd name="T54" fmla="*/ 255 w 281"/>
              <a:gd name="T55" fmla="*/ 22 h 281"/>
              <a:gd name="T56" fmla="*/ 140 w 281"/>
              <a:gd name="T57" fmla="*/ 56 h 281"/>
              <a:gd name="T58" fmla="*/ 26 w 281"/>
              <a:gd name="T59" fmla="*/ 22 h 281"/>
              <a:gd name="T60" fmla="*/ 22 w 281"/>
              <a:gd name="T61" fmla="*/ 106 h 281"/>
              <a:gd name="T62" fmla="*/ 22 w 281"/>
              <a:gd name="T63" fmla="*/ 174 h 281"/>
              <a:gd name="T64" fmla="*/ 26 w 281"/>
              <a:gd name="T65" fmla="*/ 259 h 281"/>
              <a:gd name="T66" fmla="*/ 140 w 281"/>
              <a:gd name="T67" fmla="*/ 225 h 281"/>
              <a:gd name="T68" fmla="*/ 255 w 281"/>
              <a:gd name="T69" fmla="*/ 259 h 281"/>
              <a:gd name="T70" fmla="*/ 259 w 281"/>
              <a:gd name="T71" fmla="*/ 174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81" h="281">
                <a:moveTo>
                  <a:pt x="145" y="174"/>
                </a:moveTo>
                <a:cubicBezTo>
                  <a:pt x="129" y="158"/>
                  <a:pt x="129" y="158"/>
                  <a:pt x="129" y="158"/>
                </a:cubicBezTo>
                <a:cubicBezTo>
                  <a:pt x="139" y="148"/>
                  <a:pt x="139" y="148"/>
                  <a:pt x="139" y="148"/>
                </a:cubicBezTo>
                <a:cubicBezTo>
                  <a:pt x="155" y="164"/>
                  <a:pt x="155" y="164"/>
                  <a:pt x="155" y="164"/>
                </a:cubicBezTo>
                <a:lnTo>
                  <a:pt x="145" y="174"/>
                </a:lnTo>
                <a:close/>
                <a:moveTo>
                  <a:pt x="140" y="131"/>
                </a:moveTo>
                <a:cubicBezTo>
                  <a:pt x="124" y="115"/>
                  <a:pt x="124" y="115"/>
                  <a:pt x="124" y="115"/>
                </a:cubicBezTo>
                <a:cubicBezTo>
                  <a:pt x="134" y="105"/>
                  <a:pt x="134" y="105"/>
                  <a:pt x="134" y="105"/>
                </a:cubicBezTo>
                <a:cubicBezTo>
                  <a:pt x="150" y="121"/>
                  <a:pt x="150" y="121"/>
                  <a:pt x="150" y="121"/>
                </a:cubicBezTo>
                <a:lnTo>
                  <a:pt x="140" y="131"/>
                </a:lnTo>
                <a:close/>
                <a:moveTo>
                  <a:pt x="148" y="139"/>
                </a:moveTo>
                <a:cubicBezTo>
                  <a:pt x="158" y="129"/>
                  <a:pt x="158" y="129"/>
                  <a:pt x="158" y="129"/>
                </a:cubicBezTo>
                <a:cubicBezTo>
                  <a:pt x="174" y="145"/>
                  <a:pt x="174" y="145"/>
                  <a:pt x="174" y="145"/>
                </a:cubicBezTo>
                <a:cubicBezTo>
                  <a:pt x="164" y="155"/>
                  <a:pt x="164" y="155"/>
                  <a:pt x="164" y="155"/>
                </a:cubicBezTo>
                <a:lnTo>
                  <a:pt x="148" y="139"/>
                </a:lnTo>
                <a:close/>
                <a:moveTo>
                  <a:pt x="131" y="140"/>
                </a:moveTo>
                <a:cubicBezTo>
                  <a:pt x="121" y="150"/>
                  <a:pt x="121" y="150"/>
                  <a:pt x="121" y="150"/>
                </a:cubicBezTo>
                <a:cubicBezTo>
                  <a:pt x="105" y="134"/>
                  <a:pt x="105" y="134"/>
                  <a:pt x="105" y="134"/>
                </a:cubicBezTo>
                <a:cubicBezTo>
                  <a:pt x="115" y="124"/>
                  <a:pt x="115" y="124"/>
                  <a:pt x="115" y="124"/>
                </a:cubicBezTo>
                <a:lnTo>
                  <a:pt x="131" y="140"/>
                </a:lnTo>
                <a:close/>
                <a:moveTo>
                  <a:pt x="249" y="245"/>
                </a:moveTo>
                <a:cubicBezTo>
                  <a:pt x="245" y="249"/>
                  <a:pt x="245" y="249"/>
                  <a:pt x="245" y="249"/>
                </a:cubicBezTo>
                <a:cubicBezTo>
                  <a:pt x="228" y="266"/>
                  <a:pt x="201" y="266"/>
                  <a:pt x="184" y="249"/>
                </a:cubicBezTo>
                <a:cubicBezTo>
                  <a:pt x="31" y="97"/>
                  <a:pt x="31" y="97"/>
                  <a:pt x="31" y="97"/>
                </a:cubicBezTo>
                <a:cubicBezTo>
                  <a:pt x="14" y="80"/>
                  <a:pt x="14" y="52"/>
                  <a:pt x="31" y="35"/>
                </a:cubicBezTo>
                <a:cubicBezTo>
                  <a:pt x="35" y="31"/>
                  <a:pt x="35" y="31"/>
                  <a:pt x="35" y="31"/>
                </a:cubicBezTo>
                <a:cubicBezTo>
                  <a:pt x="52" y="14"/>
                  <a:pt x="80" y="14"/>
                  <a:pt x="97" y="31"/>
                </a:cubicBezTo>
                <a:cubicBezTo>
                  <a:pt x="140" y="74"/>
                  <a:pt x="140" y="74"/>
                  <a:pt x="140" y="74"/>
                </a:cubicBezTo>
                <a:cubicBezTo>
                  <a:pt x="87" y="127"/>
                  <a:pt x="87" y="127"/>
                  <a:pt x="87" y="127"/>
                </a:cubicBezTo>
                <a:cubicBezTo>
                  <a:pt x="89" y="135"/>
                  <a:pt x="89" y="135"/>
                  <a:pt x="89" y="135"/>
                </a:cubicBezTo>
                <a:cubicBezTo>
                  <a:pt x="145" y="79"/>
                  <a:pt x="145" y="79"/>
                  <a:pt x="145" y="79"/>
                </a:cubicBezTo>
                <a:cubicBezTo>
                  <a:pt x="200" y="135"/>
                  <a:pt x="200" y="135"/>
                  <a:pt x="200" y="135"/>
                </a:cubicBezTo>
                <a:cubicBezTo>
                  <a:pt x="148" y="187"/>
                  <a:pt x="148" y="187"/>
                  <a:pt x="148" y="187"/>
                </a:cubicBezTo>
                <a:cubicBezTo>
                  <a:pt x="150" y="195"/>
                  <a:pt x="150" y="195"/>
                  <a:pt x="150" y="195"/>
                </a:cubicBezTo>
                <a:cubicBezTo>
                  <a:pt x="205" y="140"/>
                  <a:pt x="205" y="140"/>
                  <a:pt x="205" y="140"/>
                </a:cubicBezTo>
                <a:cubicBezTo>
                  <a:pt x="250" y="184"/>
                  <a:pt x="250" y="184"/>
                  <a:pt x="250" y="184"/>
                </a:cubicBezTo>
                <a:cubicBezTo>
                  <a:pt x="266" y="201"/>
                  <a:pt x="266" y="228"/>
                  <a:pt x="249" y="245"/>
                </a:cubicBezTo>
                <a:moveTo>
                  <a:pt x="97" y="249"/>
                </a:moveTo>
                <a:cubicBezTo>
                  <a:pt x="80" y="266"/>
                  <a:pt x="52" y="266"/>
                  <a:pt x="35" y="249"/>
                </a:cubicBezTo>
                <a:cubicBezTo>
                  <a:pt x="31" y="245"/>
                  <a:pt x="31" y="245"/>
                  <a:pt x="31" y="245"/>
                </a:cubicBezTo>
                <a:cubicBezTo>
                  <a:pt x="14" y="228"/>
                  <a:pt x="14" y="201"/>
                  <a:pt x="31" y="184"/>
                </a:cubicBezTo>
                <a:cubicBezTo>
                  <a:pt x="65" y="150"/>
                  <a:pt x="65" y="150"/>
                  <a:pt x="65" y="150"/>
                </a:cubicBezTo>
                <a:cubicBezTo>
                  <a:pt x="131" y="215"/>
                  <a:pt x="131" y="215"/>
                  <a:pt x="131" y="215"/>
                </a:cubicBezTo>
                <a:lnTo>
                  <a:pt x="97" y="249"/>
                </a:lnTo>
                <a:close/>
                <a:moveTo>
                  <a:pt x="184" y="31"/>
                </a:moveTo>
                <a:cubicBezTo>
                  <a:pt x="201" y="14"/>
                  <a:pt x="228" y="14"/>
                  <a:pt x="245" y="31"/>
                </a:cubicBezTo>
                <a:cubicBezTo>
                  <a:pt x="250" y="35"/>
                  <a:pt x="250" y="35"/>
                  <a:pt x="250" y="35"/>
                </a:cubicBezTo>
                <a:cubicBezTo>
                  <a:pt x="266" y="52"/>
                  <a:pt x="266" y="80"/>
                  <a:pt x="250" y="97"/>
                </a:cubicBezTo>
                <a:cubicBezTo>
                  <a:pt x="216" y="131"/>
                  <a:pt x="216" y="131"/>
                  <a:pt x="216" y="131"/>
                </a:cubicBezTo>
                <a:cubicBezTo>
                  <a:pt x="150" y="65"/>
                  <a:pt x="150" y="65"/>
                  <a:pt x="150" y="65"/>
                </a:cubicBezTo>
                <a:lnTo>
                  <a:pt x="184" y="31"/>
                </a:lnTo>
                <a:close/>
                <a:moveTo>
                  <a:pt x="259" y="174"/>
                </a:moveTo>
                <a:cubicBezTo>
                  <a:pt x="225" y="140"/>
                  <a:pt x="225" y="140"/>
                  <a:pt x="225" y="140"/>
                </a:cubicBezTo>
                <a:cubicBezTo>
                  <a:pt x="259" y="106"/>
                  <a:pt x="259" y="106"/>
                  <a:pt x="259" y="106"/>
                </a:cubicBezTo>
                <a:cubicBezTo>
                  <a:pt x="281" y="84"/>
                  <a:pt x="281" y="48"/>
                  <a:pt x="259" y="26"/>
                </a:cubicBezTo>
                <a:cubicBezTo>
                  <a:pt x="255" y="22"/>
                  <a:pt x="255" y="22"/>
                  <a:pt x="255" y="22"/>
                </a:cubicBezTo>
                <a:cubicBezTo>
                  <a:pt x="233" y="0"/>
                  <a:pt x="196" y="0"/>
                  <a:pt x="174" y="22"/>
                </a:cubicBezTo>
                <a:cubicBezTo>
                  <a:pt x="140" y="56"/>
                  <a:pt x="140" y="56"/>
                  <a:pt x="140" y="56"/>
                </a:cubicBezTo>
                <a:cubicBezTo>
                  <a:pt x="107" y="22"/>
                  <a:pt x="107" y="22"/>
                  <a:pt x="107" y="22"/>
                </a:cubicBezTo>
                <a:cubicBezTo>
                  <a:pt x="84" y="0"/>
                  <a:pt x="48" y="0"/>
                  <a:pt x="26" y="22"/>
                </a:cubicBezTo>
                <a:cubicBezTo>
                  <a:pt x="22" y="26"/>
                  <a:pt x="22" y="26"/>
                  <a:pt x="22" y="26"/>
                </a:cubicBezTo>
                <a:cubicBezTo>
                  <a:pt x="0" y="48"/>
                  <a:pt x="0" y="84"/>
                  <a:pt x="22" y="106"/>
                </a:cubicBezTo>
                <a:cubicBezTo>
                  <a:pt x="56" y="140"/>
                  <a:pt x="56" y="140"/>
                  <a:pt x="56" y="140"/>
                </a:cubicBezTo>
                <a:cubicBezTo>
                  <a:pt x="22" y="174"/>
                  <a:pt x="22" y="174"/>
                  <a:pt x="22" y="174"/>
                </a:cubicBezTo>
                <a:cubicBezTo>
                  <a:pt x="0" y="196"/>
                  <a:pt x="0" y="232"/>
                  <a:pt x="22" y="255"/>
                </a:cubicBezTo>
                <a:cubicBezTo>
                  <a:pt x="26" y="259"/>
                  <a:pt x="26" y="259"/>
                  <a:pt x="26" y="259"/>
                </a:cubicBezTo>
                <a:cubicBezTo>
                  <a:pt x="48" y="281"/>
                  <a:pt x="84" y="281"/>
                  <a:pt x="107" y="259"/>
                </a:cubicBezTo>
                <a:cubicBezTo>
                  <a:pt x="140" y="225"/>
                  <a:pt x="140" y="225"/>
                  <a:pt x="140" y="225"/>
                </a:cubicBezTo>
                <a:cubicBezTo>
                  <a:pt x="174" y="259"/>
                  <a:pt x="174" y="259"/>
                  <a:pt x="174" y="259"/>
                </a:cubicBezTo>
                <a:cubicBezTo>
                  <a:pt x="196" y="281"/>
                  <a:pt x="233" y="281"/>
                  <a:pt x="255" y="259"/>
                </a:cubicBezTo>
                <a:cubicBezTo>
                  <a:pt x="259" y="255"/>
                  <a:pt x="259" y="255"/>
                  <a:pt x="259" y="255"/>
                </a:cubicBezTo>
                <a:cubicBezTo>
                  <a:pt x="281" y="232"/>
                  <a:pt x="281" y="196"/>
                  <a:pt x="259" y="174"/>
                </a:cubicBezTo>
              </a:path>
            </a:pathLst>
          </a:custGeom>
          <a:solidFill>
            <a:srgbClr val="201F5C"/>
          </a:solidFill>
          <a:ln>
            <a:noFill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939">
              <a:solidFill>
                <a:srgbClr val="646464"/>
              </a:solidFill>
              <a:latin typeface="Arial" charset="0"/>
            </a:endParaRPr>
          </a:p>
        </p:txBody>
      </p:sp>
      <p:pic>
        <p:nvPicPr>
          <p:cNvPr id="218" name="Picture 2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80" y="2218175"/>
            <a:ext cx="391266" cy="659728"/>
          </a:xfrm>
          <a:prstGeom prst="rect">
            <a:avLst/>
          </a:prstGeom>
        </p:spPr>
      </p:pic>
      <p:pic>
        <p:nvPicPr>
          <p:cNvPr id="219" name="Picture 2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44" y="2965050"/>
            <a:ext cx="391266" cy="659728"/>
          </a:xfrm>
          <a:prstGeom prst="rect">
            <a:avLst/>
          </a:prstGeom>
        </p:spPr>
      </p:pic>
      <p:pic>
        <p:nvPicPr>
          <p:cNvPr id="220" name="Picture 2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168" y="2906630"/>
            <a:ext cx="391266" cy="659728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276" y="4559767"/>
            <a:ext cx="391266" cy="659728"/>
          </a:xfrm>
          <a:prstGeom prst="rect">
            <a:avLst/>
          </a:prstGeom>
        </p:spPr>
      </p:pic>
      <p:pic>
        <p:nvPicPr>
          <p:cNvPr id="222" name="Picture 2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43" y="3944224"/>
            <a:ext cx="391266" cy="659728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90" y="3604213"/>
            <a:ext cx="227284" cy="383232"/>
          </a:xfrm>
          <a:prstGeom prst="rect">
            <a:avLst/>
          </a:prstGeom>
        </p:spPr>
      </p:pic>
      <p:pic>
        <p:nvPicPr>
          <p:cNvPr id="224" name="Picture 2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767" y="4786989"/>
            <a:ext cx="227284" cy="383232"/>
          </a:xfrm>
          <a:prstGeom prst="rect">
            <a:avLst/>
          </a:prstGeom>
        </p:spPr>
      </p:pic>
      <p:pic>
        <p:nvPicPr>
          <p:cNvPr id="225" name="Picture 2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000" y="3694512"/>
            <a:ext cx="227284" cy="383232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159" y="2218175"/>
            <a:ext cx="227284" cy="383232"/>
          </a:xfrm>
          <a:prstGeom prst="rect">
            <a:avLst/>
          </a:prstGeom>
        </p:spPr>
      </p:pic>
      <p:pic>
        <p:nvPicPr>
          <p:cNvPr id="227" name="Picture 2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314" y="2536467"/>
            <a:ext cx="227284" cy="383232"/>
          </a:xfrm>
          <a:prstGeom prst="rect">
            <a:avLst/>
          </a:prstGeom>
        </p:spPr>
      </p:pic>
      <p:pic>
        <p:nvPicPr>
          <p:cNvPr id="228" name="Picture 2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32" y="2398781"/>
            <a:ext cx="227284" cy="383232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446" y="4217544"/>
            <a:ext cx="227284" cy="383232"/>
          </a:xfrm>
          <a:prstGeom prst="rect">
            <a:avLst/>
          </a:prstGeom>
        </p:spPr>
      </p:pic>
      <p:pic>
        <p:nvPicPr>
          <p:cNvPr id="230" name="Picture 2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672" y="5003142"/>
            <a:ext cx="227284" cy="383232"/>
          </a:xfrm>
          <a:prstGeom prst="rect">
            <a:avLst/>
          </a:prstGeom>
        </p:spPr>
      </p:pic>
      <p:pic>
        <p:nvPicPr>
          <p:cNvPr id="231" name="Picture 2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083" y="4151974"/>
            <a:ext cx="136900" cy="230832"/>
          </a:xfrm>
          <a:prstGeom prst="rect">
            <a:avLst/>
          </a:prstGeom>
        </p:spPr>
      </p:pic>
      <p:pic>
        <p:nvPicPr>
          <p:cNvPr id="232" name="Picture 2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877" y="4241475"/>
            <a:ext cx="136900" cy="230832"/>
          </a:xfrm>
          <a:prstGeom prst="rect">
            <a:avLst/>
          </a:prstGeom>
        </p:spPr>
      </p:pic>
      <p:pic>
        <p:nvPicPr>
          <p:cNvPr id="233" name="Picture 2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083" y="4939389"/>
            <a:ext cx="136900" cy="230832"/>
          </a:xfrm>
          <a:prstGeom prst="rect">
            <a:avLst/>
          </a:prstGeom>
        </p:spPr>
      </p:pic>
      <p:pic>
        <p:nvPicPr>
          <p:cNvPr id="234" name="Picture 2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305" y="3594131"/>
            <a:ext cx="136900" cy="230832"/>
          </a:xfrm>
          <a:prstGeom prst="rect">
            <a:avLst/>
          </a:prstGeom>
        </p:spPr>
      </p:pic>
      <p:pic>
        <p:nvPicPr>
          <p:cNvPr id="235" name="Picture 2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403" y="3263569"/>
            <a:ext cx="136900" cy="230832"/>
          </a:xfrm>
          <a:prstGeom prst="rect">
            <a:avLst/>
          </a:prstGeom>
        </p:spPr>
      </p:pic>
      <p:pic>
        <p:nvPicPr>
          <p:cNvPr id="236" name="Picture 2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151" y="3046547"/>
            <a:ext cx="136900" cy="230832"/>
          </a:xfrm>
          <a:prstGeom prst="rect">
            <a:avLst/>
          </a:prstGeom>
        </p:spPr>
      </p:pic>
      <p:pic>
        <p:nvPicPr>
          <p:cNvPr id="237" name="Picture 2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502" y="2195823"/>
            <a:ext cx="136900" cy="230832"/>
          </a:xfrm>
          <a:prstGeom prst="rect">
            <a:avLst/>
          </a:prstGeom>
        </p:spPr>
      </p:pic>
      <p:pic>
        <p:nvPicPr>
          <p:cNvPr id="238" name="Picture 2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85" y="4711562"/>
            <a:ext cx="136900" cy="230832"/>
          </a:xfrm>
          <a:prstGeom prst="rect">
            <a:avLst/>
          </a:prstGeom>
        </p:spPr>
      </p:pic>
      <p:sp>
        <p:nvSpPr>
          <p:cNvPr id="239" name="Oval 238"/>
          <p:cNvSpPr/>
          <p:nvPr/>
        </p:nvSpPr>
        <p:spPr>
          <a:xfrm>
            <a:off x="2252024" y="2480523"/>
            <a:ext cx="495300" cy="495300"/>
          </a:xfrm>
          <a:prstGeom prst="ellipse">
            <a:avLst/>
          </a:prstGeom>
          <a:solidFill>
            <a:srgbClr val="AF1D3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0" name="Oval 239"/>
          <p:cNvSpPr/>
          <p:nvPr/>
        </p:nvSpPr>
        <p:spPr>
          <a:xfrm>
            <a:off x="2187704" y="3851888"/>
            <a:ext cx="495300" cy="495300"/>
          </a:xfrm>
          <a:prstGeom prst="ellipse">
            <a:avLst/>
          </a:prstGeom>
          <a:solidFill>
            <a:srgbClr val="AF1D3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1" name="Oval 240"/>
          <p:cNvSpPr/>
          <p:nvPr/>
        </p:nvSpPr>
        <p:spPr>
          <a:xfrm>
            <a:off x="2482517" y="4559767"/>
            <a:ext cx="495300" cy="495300"/>
          </a:xfrm>
          <a:prstGeom prst="ellipse">
            <a:avLst/>
          </a:prstGeom>
          <a:solidFill>
            <a:srgbClr val="AF1D3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2" name="Oval 241"/>
          <p:cNvSpPr/>
          <p:nvPr/>
        </p:nvSpPr>
        <p:spPr>
          <a:xfrm>
            <a:off x="2774762" y="4267143"/>
            <a:ext cx="243217" cy="243217"/>
          </a:xfrm>
          <a:prstGeom prst="ellipse">
            <a:avLst/>
          </a:prstGeom>
          <a:solidFill>
            <a:srgbClr val="FDB91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3" name="Oval 242"/>
          <p:cNvSpPr/>
          <p:nvPr/>
        </p:nvSpPr>
        <p:spPr>
          <a:xfrm>
            <a:off x="2215930" y="2971255"/>
            <a:ext cx="243217" cy="243217"/>
          </a:xfrm>
          <a:prstGeom prst="ellipse">
            <a:avLst/>
          </a:prstGeom>
          <a:solidFill>
            <a:srgbClr val="FDB91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4" name="Oval 243"/>
          <p:cNvSpPr/>
          <p:nvPr/>
        </p:nvSpPr>
        <p:spPr>
          <a:xfrm>
            <a:off x="2684845" y="2882772"/>
            <a:ext cx="243217" cy="243217"/>
          </a:xfrm>
          <a:prstGeom prst="ellipse">
            <a:avLst/>
          </a:prstGeom>
          <a:solidFill>
            <a:srgbClr val="F68B1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5" name="Oval 244"/>
          <p:cNvSpPr/>
          <p:nvPr/>
        </p:nvSpPr>
        <p:spPr>
          <a:xfrm>
            <a:off x="2241348" y="4368271"/>
            <a:ext cx="243217" cy="243217"/>
          </a:xfrm>
          <a:prstGeom prst="ellipse">
            <a:avLst/>
          </a:prstGeom>
          <a:solidFill>
            <a:srgbClr val="FDB91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6" name="Oval 245"/>
          <p:cNvSpPr/>
          <p:nvPr/>
        </p:nvSpPr>
        <p:spPr>
          <a:xfrm>
            <a:off x="2192069" y="5030836"/>
            <a:ext cx="243217" cy="243217"/>
          </a:xfrm>
          <a:prstGeom prst="ellipse">
            <a:avLst/>
          </a:prstGeom>
          <a:solidFill>
            <a:srgbClr val="AF1D3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7" name="Oval 246"/>
          <p:cNvSpPr/>
          <p:nvPr/>
        </p:nvSpPr>
        <p:spPr>
          <a:xfrm>
            <a:off x="2192069" y="4685808"/>
            <a:ext cx="243217" cy="243217"/>
          </a:xfrm>
          <a:prstGeom prst="ellipse">
            <a:avLst/>
          </a:prstGeom>
          <a:solidFill>
            <a:srgbClr val="F68B1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8" name="Oval 247"/>
          <p:cNvSpPr/>
          <p:nvPr/>
        </p:nvSpPr>
        <p:spPr>
          <a:xfrm>
            <a:off x="2584399" y="3582350"/>
            <a:ext cx="243217" cy="243217"/>
          </a:xfrm>
          <a:prstGeom prst="ellipse">
            <a:avLst/>
          </a:prstGeom>
          <a:solidFill>
            <a:srgbClr val="AF1D3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9" name="Oval 248"/>
          <p:cNvSpPr/>
          <p:nvPr/>
        </p:nvSpPr>
        <p:spPr>
          <a:xfrm>
            <a:off x="2673079" y="3276157"/>
            <a:ext cx="243217" cy="243217"/>
          </a:xfrm>
          <a:prstGeom prst="ellipse">
            <a:avLst/>
          </a:prstGeom>
          <a:solidFill>
            <a:srgbClr val="FDB91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0" name="Oval 249"/>
          <p:cNvSpPr/>
          <p:nvPr/>
        </p:nvSpPr>
        <p:spPr>
          <a:xfrm>
            <a:off x="2241348" y="3581572"/>
            <a:ext cx="243217" cy="243217"/>
          </a:xfrm>
          <a:prstGeom prst="ellipse">
            <a:avLst/>
          </a:prstGeom>
          <a:solidFill>
            <a:srgbClr val="FDB91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1" name="Oval 250"/>
          <p:cNvSpPr>
            <a:spLocks noChangeAspect="1"/>
          </p:cNvSpPr>
          <p:nvPr/>
        </p:nvSpPr>
        <p:spPr>
          <a:xfrm>
            <a:off x="2329289" y="3224993"/>
            <a:ext cx="324000" cy="324000"/>
          </a:xfrm>
          <a:prstGeom prst="ellipse">
            <a:avLst/>
          </a:prstGeom>
          <a:solidFill>
            <a:srgbClr val="AF1D3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" name="Oval 251"/>
          <p:cNvSpPr>
            <a:spLocks noChangeAspect="1"/>
          </p:cNvSpPr>
          <p:nvPr/>
        </p:nvSpPr>
        <p:spPr>
          <a:xfrm>
            <a:off x="2721788" y="3846823"/>
            <a:ext cx="324000" cy="324000"/>
          </a:xfrm>
          <a:prstGeom prst="ellipse">
            <a:avLst/>
          </a:prstGeom>
          <a:solidFill>
            <a:srgbClr val="F68B1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" name="Oval 252"/>
          <p:cNvSpPr/>
          <p:nvPr/>
        </p:nvSpPr>
        <p:spPr>
          <a:xfrm>
            <a:off x="3230603" y="2772886"/>
            <a:ext cx="495300" cy="495300"/>
          </a:xfrm>
          <a:prstGeom prst="ellipse">
            <a:avLst/>
          </a:prstGeom>
          <a:solidFill>
            <a:srgbClr val="AF1D3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" name="Oval 253"/>
          <p:cNvSpPr/>
          <p:nvPr/>
        </p:nvSpPr>
        <p:spPr>
          <a:xfrm>
            <a:off x="3341224" y="4433606"/>
            <a:ext cx="495300" cy="495300"/>
          </a:xfrm>
          <a:prstGeom prst="ellipse">
            <a:avLst/>
          </a:prstGeom>
          <a:solidFill>
            <a:srgbClr val="F68B1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" name="Oval 254"/>
          <p:cNvSpPr/>
          <p:nvPr/>
        </p:nvSpPr>
        <p:spPr>
          <a:xfrm>
            <a:off x="4055473" y="2963867"/>
            <a:ext cx="495300" cy="495300"/>
          </a:xfrm>
          <a:prstGeom prst="ellipse">
            <a:avLst/>
          </a:prstGeom>
          <a:solidFill>
            <a:srgbClr val="FDB91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6" name="Oval 255"/>
          <p:cNvSpPr/>
          <p:nvPr/>
        </p:nvSpPr>
        <p:spPr>
          <a:xfrm>
            <a:off x="4447090" y="3923554"/>
            <a:ext cx="495300" cy="495300"/>
          </a:xfrm>
          <a:prstGeom prst="ellipse">
            <a:avLst/>
          </a:prstGeom>
          <a:solidFill>
            <a:srgbClr val="AF1D3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7" name="Oval 256"/>
          <p:cNvSpPr/>
          <p:nvPr/>
        </p:nvSpPr>
        <p:spPr>
          <a:xfrm>
            <a:off x="5303320" y="3168497"/>
            <a:ext cx="495300" cy="495300"/>
          </a:xfrm>
          <a:prstGeom prst="ellipse">
            <a:avLst/>
          </a:prstGeom>
          <a:solidFill>
            <a:srgbClr val="F68B1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8" name="Oval 257"/>
          <p:cNvSpPr/>
          <p:nvPr/>
        </p:nvSpPr>
        <p:spPr>
          <a:xfrm>
            <a:off x="5440952" y="3991944"/>
            <a:ext cx="495300" cy="495300"/>
          </a:xfrm>
          <a:prstGeom prst="ellipse">
            <a:avLst/>
          </a:prstGeom>
          <a:solidFill>
            <a:srgbClr val="AF1D3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9" name="Oval 258"/>
          <p:cNvSpPr/>
          <p:nvPr/>
        </p:nvSpPr>
        <p:spPr>
          <a:xfrm>
            <a:off x="6735263" y="3255090"/>
            <a:ext cx="495300" cy="495300"/>
          </a:xfrm>
          <a:prstGeom prst="ellipse">
            <a:avLst/>
          </a:prstGeom>
          <a:solidFill>
            <a:srgbClr val="AF1D3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0" name="Oval 259"/>
          <p:cNvSpPr/>
          <p:nvPr/>
        </p:nvSpPr>
        <p:spPr>
          <a:xfrm>
            <a:off x="6290097" y="3931483"/>
            <a:ext cx="495300" cy="495300"/>
          </a:xfrm>
          <a:prstGeom prst="ellipse">
            <a:avLst/>
          </a:prstGeom>
          <a:solidFill>
            <a:srgbClr val="AF1D3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1" name="Oval 260"/>
          <p:cNvSpPr>
            <a:spLocks noChangeAspect="1"/>
          </p:cNvSpPr>
          <p:nvPr/>
        </p:nvSpPr>
        <p:spPr>
          <a:xfrm>
            <a:off x="3534803" y="3313066"/>
            <a:ext cx="324000" cy="324000"/>
          </a:xfrm>
          <a:prstGeom prst="ellipse">
            <a:avLst/>
          </a:prstGeom>
          <a:solidFill>
            <a:srgbClr val="F68B1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2" name="Oval 261"/>
          <p:cNvSpPr>
            <a:spLocks noChangeAspect="1"/>
          </p:cNvSpPr>
          <p:nvPr/>
        </p:nvSpPr>
        <p:spPr>
          <a:xfrm>
            <a:off x="3089804" y="4058806"/>
            <a:ext cx="324000" cy="324000"/>
          </a:xfrm>
          <a:prstGeom prst="ellipse">
            <a:avLst/>
          </a:prstGeom>
          <a:solidFill>
            <a:srgbClr val="AF1D3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3" name="Oval 262"/>
          <p:cNvSpPr>
            <a:spLocks noChangeAspect="1"/>
          </p:cNvSpPr>
          <p:nvPr/>
        </p:nvSpPr>
        <p:spPr>
          <a:xfrm>
            <a:off x="3039093" y="4786989"/>
            <a:ext cx="324000" cy="324000"/>
          </a:xfrm>
          <a:prstGeom prst="ellipse">
            <a:avLst/>
          </a:prstGeom>
          <a:solidFill>
            <a:srgbClr val="AF1D3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4" name="Oval 263"/>
          <p:cNvSpPr>
            <a:spLocks noChangeAspect="1"/>
          </p:cNvSpPr>
          <p:nvPr/>
        </p:nvSpPr>
        <p:spPr>
          <a:xfrm>
            <a:off x="3944161" y="4565631"/>
            <a:ext cx="324000" cy="324000"/>
          </a:xfrm>
          <a:prstGeom prst="ellipse">
            <a:avLst/>
          </a:prstGeom>
          <a:solidFill>
            <a:srgbClr val="AF1D3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5" name="Oval 264"/>
          <p:cNvSpPr>
            <a:spLocks noChangeAspect="1"/>
          </p:cNvSpPr>
          <p:nvPr/>
        </p:nvSpPr>
        <p:spPr>
          <a:xfrm>
            <a:off x="4653870" y="3019990"/>
            <a:ext cx="324000" cy="324000"/>
          </a:xfrm>
          <a:prstGeom prst="ellipse">
            <a:avLst/>
          </a:prstGeom>
          <a:solidFill>
            <a:srgbClr val="AF1D3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6" name="Oval 265"/>
          <p:cNvSpPr>
            <a:spLocks noChangeAspect="1"/>
          </p:cNvSpPr>
          <p:nvPr/>
        </p:nvSpPr>
        <p:spPr>
          <a:xfrm>
            <a:off x="4004393" y="3616585"/>
            <a:ext cx="324000" cy="324000"/>
          </a:xfrm>
          <a:prstGeom prst="ellipse">
            <a:avLst/>
          </a:prstGeom>
          <a:solidFill>
            <a:srgbClr val="AF1D3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7" name="Oval 266"/>
          <p:cNvSpPr>
            <a:spLocks noChangeAspect="1"/>
          </p:cNvSpPr>
          <p:nvPr/>
        </p:nvSpPr>
        <p:spPr>
          <a:xfrm>
            <a:off x="4423007" y="4480649"/>
            <a:ext cx="324000" cy="324000"/>
          </a:xfrm>
          <a:prstGeom prst="ellipse">
            <a:avLst/>
          </a:prstGeom>
          <a:solidFill>
            <a:srgbClr val="FDB91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8" name="Oval 267"/>
          <p:cNvSpPr>
            <a:spLocks noChangeAspect="1"/>
          </p:cNvSpPr>
          <p:nvPr/>
        </p:nvSpPr>
        <p:spPr>
          <a:xfrm>
            <a:off x="5093287" y="3864743"/>
            <a:ext cx="324000" cy="324000"/>
          </a:xfrm>
          <a:prstGeom prst="ellipse">
            <a:avLst/>
          </a:prstGeom>
          <a:solidFill>
            <a:srgbClr val="AF1D3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9" name="Oval 268"/>
          <p:cNvSpPr>
            <a:spLocks noChangeAspect="1"/>
          </p:cNvSpPr>
          <p:nvPr/>
        </p:nvSpPr>
        <p:spPr>
          <a:xfrm>
            <a:off x="5797169" y="3504637"/>
            <a:ext cx="324000" cy="324000"/>
          </a:xfrm>
          <a:prstGeom prst="ellipse">
            <a:avLst/>
          </a:prstGeom>
          <a:solidFill>
            <a:srgbClr val="F68B1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0" name="Oval 269"/>
          <p:cNvSpPr>
            <a:spLocks noChangeAspect="1"/>
          </p:cNvSpPr>
          <p:nvPr/>
        </p:nvSpPr>
        <p:spPr>
          <a:xfrm>
            <a:off x="5834284" y="3146066"/>
            <a:ext cx="324000" cy="324000"/>
          </a:xfrm>
          <a:prstGeom prst="ellipse">
            <a:avLst/>
          </a:prstGeom>
          <a:solidFill>
            <a:srgbClr val="AF1D3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1" name="Oval 270"/>
          <p:cNvSpPr>
            <a:spLocks noChangeAspect="1"/>
          </p:cNvSpPr>
          <p:nvPr/>
        </p:nvSpPr>
        <p:spPr>
          <a:xfrm>
            <a:off x="5108468" y="4354954"/>
            <a:ext cx="324000" cy="324000"/>
          </a:xfrm>
          <a:prstGeom prst="ellipse">
            <a:avLst/>
          </a:prstGeom>
          <a:solidFill>
            <a:srgbClr val="F68B1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2" name="Oval 271"/>
          <p:cNvSpPr>
            <a:spLocks noChangeAspect="1"/>
          </p:cNvSpPr>
          <p:nvPr/>
        </p:nvSpPr>
        <p:spPr>
          <a:xfrm>
            <a:off x="6238677" y="3211095"/>
            <a:ext cx="324000" cy="324000"/>
          </a:xfrm>
          <a:prstGeom prst="ellipse">
            <a:avLst/>
          </a:prstGeom>
          <a:solidFill>
            <a:srgbClr val="AF1D3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Oval 272"/>
          <p:cNvSpPr>
            <a:spLocks noChangeAspect="1"/>
          </p:cNvSpPr>
          <p:nvPr/>
        </p:nvSpPr>
        <p:spPr>
          <a:xfrm>
            <a:off x="6938649" y="4008006"/>
            <a:ext cx="324000" cy="324000"/>
          </a:xfrm>
          <a:prstGeom prst="ellipse">
            <a:avLst/>
          </a:prstGeom>
          <a:solidFill>
            <a:srgbClr val="AF1D3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4" name="Oval 273"/>
          <p:cNvSpPr/>
          <p:nvPr/>
        </p:nvSpPr>
        <p:spPr>
          <a:xfrm>
            <a:off x="3104686" y="3301459"/>
            <a:ext cx="243217" cy="243217"/>
          </a:xfrm>
          <a:prstGeom prst="ellipse">
            <a:avLst/>
          </a:prstGeom>
          <a:solidFill>
            <a:srgbClr val="FDB91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5" name="Oval 274"/>
          <p:cNvSpPr/>
          <p:nvPr/>
        </p:nvSpPr>
        <p:spPr>
          <a:xfrm>
            <a:off x="3079561" y="2601652"/>
            <a:ext cx="243217" cy="243217"/>
          </a:xfrm>
          <a:prstGeom prst="ellipse">
            <a:avLst/>
          </a:prstGeom>
          <a:solidFill>
            <a:srgbClr val="FDB91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6" name="Oval 275"/>
          <p:cNvSpPr/>
          <p:nvPr/>
        </p:nvSpPr>
        <p:spPr>
          <a:xfrm>
            <a:off x="3117897" y="3654623"/>
            <a:ext cx="243217" cy="243217"/>
          </a:xfrm>
          <a:prstGeom prst="ellipse">
            <a:avLst/>
          </a:prstGeom>
          <a:solidFill>
            <a:srgbClr val="AF1D3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7" name="Oval 276"/>
          <p:cNvSpPr/>
          <p:nvPr/>
        </p:nvSpPr>
        <p:spPr>
          <a:xfrm>
            <a:off x="3486003" y="3747049"/>
            <a:ext cx="243217" cy="243217"/>
          </a:xfrm>
          <a:prstGeom prst="ellipse">
            <a:avLst/>
          </a:prstGeom>
          <a:solidFill>
            <a:srgbClr val="F68B1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8" name="Oval 277"/>
          <p:cNvSpPr/>
          <p:nvPr/>
        </p:nvSpPr>
        <p:spPr>
          <a:xfrm>
            <a:off x="3536870" y="4038792"/>
            <a:ext cx="243217" cy="243217"/>
          </a:xfrm>
          <a:prstGeom prst="ellipse">
            <a:avLst/>
          </a:prstGeom>
          <a:solidFill>
            <a:srgbClr val="FDB91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9" name="Oval 278"/>
          <p:cNvSpPr/>
          <p:nvPr/>
        </p:nvSpPr>
        <p:spPr>
          <a:xfrm>
            <a:off x="4107850" y="3962604"/>
            <a:ext cx="243217" cy="243217"/>
          </a:xfrm>
          <a:prstGeom prst="ellipse">
            <a:avLst/>
          </a:prstGeom>
          <a:solidFill>
            <a:srgbClr val="AF1D3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0" name="Oval 279"/>
          <p:cNvSpPr/>
          <p:nvPr/>
        </p:nvSpPr>
        <p:spPr>
          <a:xfrm>
            <a:off x="3968180" y="4255514"/>
            <a:ext cx="243217" cy="243217"/>
          </a:xfrm>
          <a:prstGeom prst="ellipse">
            <a:avLst/>
          </a:prstGeom>
          <a:solidFill>
            <a:srgbClr val="F68B1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1" name="Oval 280"/>
          <p:cNvSpPr/>
          <p:nvPr/>
        </p:nvSpPr>
        <p:spPr>
          <a:xfrm>
            <a:off x="4399608" y="3542161"/>
            <a:ext cx="243217" cy="243217"/>
          </a:xfrm>
          <a:prstGeom prst="ellipse">
            <a:avLst/>
          </a:prstGeom>
          <a:solidFill>
            <a:srgbClr val="F68B1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2" name="Oval 281"/>
          <p:cNvSpPr/>
          <p:nvPr/>
        </p:nvSpPr>
        <p:spPr>
          <a:xfrm>
            <a:off x="4628227" y="3351465"/>
            <a:ext cx="243217" cy="243217"/>
          </a:xfrm>
          <a:prstGeom prst="ellipse">
            <a:avLst/>
          </a:prstGeom>
          <a:solidFill>
            <a:srgbClr val="F68B1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3" name="Oval 282"/>
          <p:cNvSpPr/>
          <p:nvPr/>
        </p:nvSpPr>
        <p:spPr>
          <a:xfrm>
            <a:off x="4692440" y="3618632"/>
            <a:ext cx="243217" cy="243217"/>
          </a:xfrm>
          <a:prstGeom prst="ellipse">
            <a:avLst/>
          </a:prstGeom>
          <a:solidFill>
            <a:srgbClr val="FDB91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4" name="Oval 283"/>
          <p:cNvSpPr/>
          <p:nvPr/>
        </p:nvSpPr>
        <p:spPr>
          <a:xfrm>
            <a:off x="5099037" y="3072981"/>
            <a:ext cx="243217" cy="243217"/>
          </a:xfrm>
          <a:prstGeom prst="ellipse">
            <a:avLst/>
          </a:prstGeom>
          <a:solidFill>
            <a:srgbClr val="AF1D3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5" name="Oval 284"/>
          <p:cNvSpPr/>
          <p:nvPr/>
        </p:nvSpPr>
        <p:spPr>
          <a:xfrm>
            <a:off x="5911375" y="4316550"/>
            <a:ext cx="243217" cy="243217"/>
          </a:xfrm>
          <a:prstGeom prst="ellipse">
            <a:avLst/>
          </a:prstGeom>
          <a:solidFill>
            <a:srgbClr val="F68B1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6" name="Oval 285"/>
          <p:cNvSpPr/>
          <p:nvPr/>
        </p:nvSpPr>
        <p:spPr>
          <a:xfrm>
            <a:off x="3066862" y="4419543"/>
            <a:ext cx="243217" cy="243217"/>
          </a:xfrm>
          <a:prstGeom prst="ellipse">
            <a:avLst/>
          </a:prstGeom>
          <a:solidFill>
            <a:srgbClr val="F68B1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7" name="Oval 286"/>
          <p:cNvSpPr/>
          <p:nvPr/>
        </p:nvSpPr>
        <p:spPr>
          <a:xfrm>
            <a:off x="5861059" y="3845949"/>
            <a:ext cx="243217" cy="243217"/>
          </a:xfrm>
          <a:prstGeom prst="ellipse">
            <a:avLst/>
          </a:prstGeom>
          <a:solidFill>
            <a:srgbClr val="FDB91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8" name="Oval 287"/>
          <p:cNvSpPr/>
          <p:nvPr/>
        </p:nvSpPr>
        <p:spPr>
          <a:xfrm>
            <a:off x="6458022" y="3517036"/>
            <a:ext cx="243217" cy="243217"/>
          </a:xfrm>
          <a:prstGeom prst="ellipse">
            <a:avLst/>
          </a:prstGeom>
          <a:solidFill>
            <a:srgbClr val="F68B1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9" name="Oval 288"/>
          <p:cNvSpPr/>
          <p:nvPr/>
        </p:nvSpPr>
        <p:spPr>
          <a:xfrm>
            <a:off x="6203572" y="3694752"/>
            <a:ext cx="243217" cy="243217"/>
          </a:xfrm>
          <a:prstGeom prst="ellipse">
            <a:avLst/>
          </a:prstGeom>
          <a:solidFill>
            <a:srgbClr val="AF1D3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0" name="Oval 289"/>
          <p:cNvSpPr/>
          <p:nvPr/>
        </p:nvSpPr>
        <p:spPr>
          <a:xfrm>
            <a:off x="6725996" y="3770423"/>
            <a:ext cx="243217" cy="243217"/>
          </a:xfrm>
          <a:prstGeom prst="ellipse">
            <a:avLst/>
          </a:prstGeom>
          <a:solidFill>
            <a:srgbClr val="F68B1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1" name="Oval 290"/>
          <p:cNvSpPr/>
          <p:nvPr/>
        </p:nvSpPr>
        <p:spPr>
          <a:xfrm>
            <a:off x="7029696" y="3745955"/>
            <a:ext cx="243217" cy="243217"/>
          </a:xfrm>
          <a:prstGeom prst="ellipse">
            <a:avLst/>
          </a:prstGeom>
          <a:solidFill>
            <a:srgbClr val="FDB91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2" name="Oval 291"/>
          <p:cNvSpPr/>
          <p:nvPr/>
        </p:nvSpPr>
        <p:spPr>
          <a:xfrm>
            <a:off x="6750313" y="4267143"/>
            <a:ext cx="243217" cy="243217"/>
          </a:xfrm>
          <a:prstGeom prst="ellipse">
            <a:avLst/>
          </a:prstGeom>
          <a:solidFill>
            <a:srgbClr val="FDB91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3" name="Oval 292"/>
          <p:cNvSpPr/>
          <p:nvPr/>
        </p:nvSpPr>
        <p:spPr>
          <a:xfrm>
            <a:off x="5520789" y="3722539"/>
            <a:ext cx="243217" cy="243217"/>
          </a:xfrm>
          <a:prstGeom prst="ellipse">
            <a:avLst/>
          </a:prstGeom>
          <a:solidFill>
            <a:srgbClr val="FDB91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4" name="Oval 293"/>
          <p:cNvSpPr/>
          <p:nvPr/>
        </p:nvSpPr>
        <p:spPr>
          <a:xfrm>
            <a:off x="5085007" y="3573143"/>
            <a:ext cx="243217" cy="243217"/>
          </a:xfrm>
          <a:prstGeom prst="ellipse">
            <a:avLst/>
          </a:prstGeom>
          <a:solidFill>
            <a:srgbClr val="F68B1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5" name="TextBox 294"/>
          <p:cNvSpPr txBox="1"/>
          <p:nvPr/>
        </p:nvSpPr>
        <p:spPr>
          <a:xfrm>
            <a:off x="489782" y="1694169"/>
            <a:ext cx="872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201F5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</a:t>
            </a:r>
            <a:r>
              <a:rPr lang="en-GB" sz="1200" dirty="0" smtClean="0">
                <a:solidFill>
                  <a:srgbClr val="201F5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roblems</a:t>
            </a:r>
            <a:endParaRPr lang="en-GB" sz="1200" dirty="0">
              <a:solidFill>
                <a:srgbClr val="201F5C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96" name="TextBox 295"/>
          <p:cNvSpPr txBox="1"/>
          <p:nvPr/>
        </p:nvSpPr>
        <p:spPr>
          <a:xfrm>
            <a:off x="1297407" y="1663949"/>
            <a:ext cx="872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srgbClr val="201F5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Ideas</a:t>
            </a:r>
            <a:endParaRPr lang="en-GB" sz="1200" dirty="0">
              <a:solidFill>
                <a:srgbClr val="201F5C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297" name="Straight Connector 296"/>
          <p:cNvCxnSpPr/>
          <p:nvPr/>
        </p:nvCxnSpPr>
        <p:spPr>
          <a:xfrm>
            <a:off x="1341583" y="1621066"/>
            <a:ext cx="0" cy="4032000"/>
          </a:xfrm>
          <a:prstGeom prst="line">
            <a:avLst/>
          </a:prstGeom>
          <a:noFill/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298" name="Rectangle 297"/>
          <p:cNvSpPr/>
          <p:nvPr/>
        </p:nvSpPr>
        <p:spPr>
          <a:xfrm>
            <a:off x="228906" y="2066097"/>
            <a:ext cx="8788093" cy="3553543"/>
          </a:xfrm>
          <a:prstGeom prst="rect">
            <a:avLst/>
          </a:prstGeom>
          <a:solidFill>
            <a:srgbClr val="FFFFFF">
              <a:alpha val="7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9" name="Rounded Rectangle 298"/>
          <p:cNvSpPr/>
          <p:nvPr/>
        </p:nvSpPr>
        <p:spPr>
          <a:xfrm>
            <a:off x="418387" y="3739824"/>
            <a:ext cx="1551037" cy="440858"/>
          </a:xfrm>
          <a:prstGeom prst="roundRect">
            <a:avLst/>
          </a:prstGeom>
          <a:solidFill>
            <a:srgbClr val="FFFFFF">
              <a:lumMod val="8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Providers</a:t>
            </a:r>
          </a:p>
        </p:txBody>
      </p:sp>
      <p:sp>
        <p:nvSpPr>
          <p:cNvPr id="300" name="Rounded Rectangle 299"/>
          <p:cNvSpPr/>
          <p:nvPr/>
        </p:nvSpPr>
        <p:spPr>
          <a:xfrm>
            <a:off x="2549472" y="3105773"/>
            <a:ext cx="2227016" cy="440858"/>
          </a:xfrm>
          <a:prstGeom prst="roundRect">
            <a:avLst/>
          </a:prstGeom>
          <a:solidFill>
            <a:srgbClr val="FFFFFF">
              <a:lumMod val="8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Researchers</a:t>
            </a:r>
          </a:p>
        </p:txBody>
      </p:sp>
      <p:sp>
        <p:nvSpPr>
          <p:cNvPr id="301" name="Rounded Rectangle 300"/>
          <p:cNvSpPr/>
          <p:nvPr/>
        </p:nvSpPr>
        <p:spPr>
          <a:xfrm>
            <a:off x="5475968" y="3840836"/>
            <a:ext cx="1729408" cy="440858"/>
          </a:xfrm>
          <a:prstGeom prst="roundRect">
            <a:avLst/>
          </a:prstGeom>
          <a:solidFill>
            <a:srgbClr val="FFFFFF">
              <a:lumMod val="8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Businesses</a:t>
            </a:r>
          </a:p>
        </p:txBody>
      </p:sp>
      <p:cxnSp>
        <p:nvCxnSpPr>
          <p:cNvPr id="302" name="Elbow Connector 301"/>
          <p:cNvCxnSpPr>
            <a:stCxn id="299" idx="3"/>
            <a:endCxn id="300" idx="1"/>
          </p:cNvCxnSpPr>
          <p:nvPr/>
        </p:nvCxnSpPr>
        <p:spPr>
          <a:xfrm flipV="1">
            <a:off x="1969424" y="3326202"/>
            <a:ext cx="580048" cy="634051"/>
          </a:xfrm>
          <a:prstGeom prst="bentConnector3">
            <a:avLst>
              <a:gd name="adj1" fmla="val 50000"/>
            </a:avLst>
          </a:prstGeom>
          <a:noFill/>
          <a:ln w="57150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</p:cxnSp>
      <p:cxnSp>
        <p:nvCxnSpPr>
          <p:cNvPr id="303" name="Elbow Connector 302"/>
          <p:cNvCxnSpPr>
            <a:stCxn id="300" idx="3"/>
            <a:endCxn id="301" idx="1"/>
          </p:cNvCxnSpPr>
          <p:nvPr/>
        </p:nvCxnSpPr>
        <p:spPr>
          <a:xfrm>
            <a:off x="4776488" y="3326202"/>
            <a:ext cx="699480" cy="735063"/>
          </a:xfrm>
          <a:prstGeom prst="bentConnector3">
            <a:avLst>
              <a:gd name="adj1" fmla="val 50000"/>
            </a:avLst>
          </a:prstGeom>
          <a:noFill/>
          <a:ln w="57150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</p:cxnSp>
      <p:sp>
        <p:nvSpPr>
          <p:cNvPr id="304" name="&quot;No&quot; Symbol 303"/>
          <p:cNvSpPr/>
          <p:nvPr/>
        </p:nvSpPr>
        <p:spPr>
          <a:xfrm>
            <a:off x="2031853" y="3408422"/>
            <a:ext cx="461647" cy="461647"/>
          </a:xfrm>
          <a:prstGeom prst="noSmoking">
            <a:avLst/>
          </a:prstGeom>
          <a:solidFill>
            <a:srgbClr val="D58794"/>
          </a:solidFill>
          <a:ln w="25400" cap="flat" cmpd="sng" algn="ctr">
            <a:solidFill>
              <a:srgbClr val="AF1D3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0" cap="none" spc="0" normalizeH="0" baseline="0" noProof="0" smtClean="0">
              <a:ln>
                <a:noFill/>
              </a:ln>
              <a:solidFill>
                <a:srgbClr val="E755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5" name="&quot;No&quot; Symbol 304"/>
          <p:cNvSpPr/>
          <p:nvPr/>
        </p:nvSpPr>
        <p:spPr>
          <a:xfrm>
            <a:off x="4912177" y="3451900"/>
            <a:ext cx="461647" cy="461647"/>
          </a:xfrm>
          <a:prstGeom prst="noSmoking">
            <a:avLst/>
          </a:prstGeom>
          <a:solidFill>
            <a:srgbClr val="D58794"/>
          </a:solidFill>
          <a:ln w="25400" cap="flat" cmpd="sng" algn="ctr">
            <a:solidFill>
              <a:srgbClr val="AF1D3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0" cap="none" spc="0" normalizeH="0" baseline="0" noProof="0" smtClean="0">
              <a:ln>
                <a:noFill/>
              </a:ln>
              <a:solidFill>
                <a:srgbClr val="E755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6" name="Right Arrow 305"/>
          <p:cNvSpPr/>
          <p:nvPr/>
        </p:nvSpPr>
        <p:spPr>
          <a:xfrm>
            <a:off x="496946" y="1267854"/>
            <a:ext cx="7950200" cy="484632"/>
          </a:xfrm>
          <a:prstGeom prst="rightArrow">
            <a:avLst/>
          </a:prstGeom>
          <a:solidFill>
            <a:srgbClr val="201F5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07" name="TextBox 306"/>
          <p:cNvSpPr txBox="1"/>
          <p:nvPr/>
        </p:nvSpPr>
        <p:spPr>
          <a:xfrm>
            <a:off x="615215" y="1371671"/>
            <a:ext cx="13608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Idea Development</a:t>
            </a:r>
            <a:endParaRPr lang="en-GB" sz="1200" dirty="0">
              <a:solidFill>
                <a:srgbClr val="FFFFF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08" name="TextBox 307"/>
          <p:cNvSpPr txBox="1"/>
          <p:nvPr/>
        </p:nvSpPr>
        <p:spPr>
          <a:xfrm>
            <a:off x="2668382" y="1371671"/>
            <a:ext cx="16184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Concept Development</a:t>
            </a:r>
            <a:endParaRPr lang="en-GB" sz="1200" dirty="0">
              <a:solidFill>
                <a:srgbClr val="FFFFF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09" name="TextBox 308"/>
          <p:cNvSpPr txBox="1"/>
          <p:nvPr/>
        </p:nvSpPr>
        <p:spPr>
          <a:xfrm>
            <a:off x="5566912" y="1371671"/>
            <a:ext cx="1386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Concept to Launch</a:t>
            </a:r>
            <a:endParaRPr lang="en-GB" sz="1200" dirty="0">
              <a:solidFill>
                <a:srgbClr val="FFFFF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97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0" animBg="1"/>
      <p:bldP spid="299" grpId="0" animBg="1"/>
      <p:bldP spid="300" grpId="0" animBg="1"/>
      <p:bldP spid="301" grpId="0" animBg="1"/>
      <p:bldP spid="304" grpId="0" animBg="1"/>
      <p:bldP spid="30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71"/>
          <p:cNvSpPr txBox="1"/>
          <p:nvPr/>
        </p:nvSpPr>
        <p:spPr>
          <a:xfrm>
            <a:off x="439648" y="3940268"/>
            <a:ext cx="8346966" cy="20089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NZ" b="1" dirty="0" smtClean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Potential Use Cases</a:t>
            </a:r>
            <a:endParaRPr lang="en-NZ" dirty="0" smtClean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NZ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solidFill>
                  <a:srgbClr val="213463"/>
                </a:solidFill>
              </a:rPr>
              <a:t>Identity for everyone in health</a:t>
            </a:r>
            <a:endParaRPr lang="en-NZ" dirty="0">
              <a:solidFill>
                <a:srgbClr val="213463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49328" y="2276894"/>
            <a:ext cx="559743" cy="1006379"/>
            <a:chOff x="5862294" y="298796"/>
            <a:chExt cx="827764" cy="1488264"/>
          </a:xfrm>
        </p:grpSpPr>
        <p:sp>
          <p:nvSpPr>
            <p:cNvPr id="5" name="Rounded Rectangle 4"/>
            <p:cNvSpPr/>
            <p:nvPr/>
          </p:nvSpPr>
          <p:spPr>
            <a:xfrm>
              <a:off x="5862294" y="298796"/>
              <a:ext cx="827764" cy="1488264"/>
            </a:xfrm>
            <a:prstGeom prst="roundRect">
              <a:avLst>
                <a:gd name="adj" fmla="val 7959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NZ">
                <a:solidFill>
                  <a:srgbClr val="FFFFFF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879118" y="374481"/>
              <a:ext cx="792000" cy="1188000"/>
            </a:xfrm>
            <a:prstGeom prst="roundRect">
              <a:avLst>
                <a:gd name="adj" fmla="val 4039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3600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NZ" sz="800" dirty="0">
                <a:solidFill>
                  <a:srgbClr val="000000">
                    <a:lumMod val="75000"/>
                    <a:lumOff val="25000"/>
                  </a:srgbClr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6185685" y="1571157"/>
              <a:ext cx="179093" cy="1790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NZ">
                <a:solidFill>
                  <a:srgbClr val="FFFFFF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57200" y="1612999"/>
            <a:ext cx="1944000" cy="5789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NZ" b="1" dirty="0" smtClean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NZ" b="1" dirty="0" smtClean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Authentication</a:t>
            </a:r>
            <a:endParaRPr lang="en-NZ" dirty="0" smtClean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171450" indent="-171450"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NZ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85672" y="1612999"/>
            <a:ext cx="1944000" cy="5789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NZ" b="1" dirty="0" smtClean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NZ" b="1" dirty="0" smtClean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Validation</a:t>
            </a:r>
          </a:p>
          <a:p>
            <a:pPr marL="285750" indent="-285750" algn="ctr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NZ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14144" y="1612999"/>
            <a:ext cx="1944000" cy="5789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NZ" b="1" dirty="0" smtClean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Verification </a:t>
            </a:r>
            <a:endParaRPr lang="en-NZ" b="1" dirty="0" smtClean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42615" y="1612999"/>
            <a:ext cx="1944000" cy="5789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NZ" b="1" dirty="0" smtClean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Authorisation</a:t>
            </a:r>
            <a:endParaRPr lang="en-NZ" b="1" dirty="0" smtClean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839214" y="2400695"/>
            <a:ext cx="1436915" cy="936960"/>
            <a:chOff x="2815771" y="1417638"/>
            <a:chExt cx="1436915" cy="936960"/>
          </a:xfrm>
        </p:grpSpPr>
        <p:sp>
          <p:nvSpPr>
            <p:cNvPr id="13" name="Rounded Rectangle 12"/>
            <p:cNvSpPr/>
            <p:nvPr/>
          </p:nvSpPr>
          <p:spPr>
            <a:xfrm>
              <a:off x="2815771" y="1417638"/>
              <a:ext cx="1436915" cy="832076"/>
            </a:xfrm>
            <a:prstGeom prst="roundRect">
              <a:avLst>
                <a:gd name="adj" fmla="val 6677"/>
              </a:avLst>
            </a:prstGeom>
            <a:solidFill>
              <a:srgbClr val="C2E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NZ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880427" y="1741033"/>
              <a:ext cx="391886" cy="43542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NZ">
                <a:solidFill>
                  <a:srgbClr val="FFFFFF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952367" y="1773700"/>
              <a:ext cx="251125" cy="281727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NZ">
                <a:solidFill>
                  <a:srgbClr val="FFFFFF"/>
                </a:solidFill>
              </a:endParaRPr>
            </a:p>
          </p:txBody>
        </p:sp>
        <p:sp>
          <p:nvSpPr>
            <p:cNvPr id="16" name="Pie 15"/>
            <p:cNvSpPr/>
            <p:nvPr/>
          </p:nvSpPr>
          <p:spPr>
            <a:xfrm rot="5400000">
              <a:off x="2893294" y="1995799"/>
              <a:ext cx="360218" cy="357380"/>
            </a:xfrm>
            <a:prstGeom prst="pie">
              <a:avLst>
                <a:gd name="adj1" fmla="val 5452081"/>
                <a:gd name="adj2" fmla="val 1620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NZ">
                <a:solidFill>
                  <a:srgbClr val="00000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877460" y="1500655"/>
              <a:ext cx="391886" cy="187538"/>
            </a:xfrm>
            <a:prstGeom prst="rect">
              <a:avLst/>
            </a:prstGeom>
            <a:solidFill>
              <a:srgbClr val="1F3B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NZ">
                <a:solidFill>
                  <a:srgbClr val="FFFF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391922" y="1526615"/>
              <a:ext cx="738187" cy="13561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NZ"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91922" y="1741033"/>
              <a:ext cx="738187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NZ">
                <a:solidFill>
                  <a:srgbClr val="FFFFFF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391921" y="1853864"/>
              <a:ext cx="504000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NZ">
                <a:solidFill>
                  <a:srgbClr val="FFFFFF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391921" y="1943835"/>
              <a:ext cx="612000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NZ">
                <a:solidFill>
                  <a:srgbClr val="FFFFFF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390579" y="2058511"/>
              <a:ext cx="756000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NZ">
                <a:solidFill>
                  <a:srgbClr val="FFFFFF"/>
                </a:solidFill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31" y="2094543"/>
            <a:ext cx="1421720" cy="1421720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439648" y="1378692"/>
            <a:ext cx="359627" cy="359627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NZ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Nimbus Sans L" panose="02000503000000000000" pitchFamily="50" charset="0"/>
              </a:rPr>
              <a:t>1</a:t>
            </a:r>
            <a:endParaRPr lang="en-NZ" b="1" dirty="0">
              <a:solidFill>
                <a:srgbClr val="000000">
                  <a:lumMod val="65000"/>
                  <a:lumOff val="35000"/>
                </a:srgbClr>
              </a:solidFill>
              <a:latin typeface="Nimbus Sans L" panose="02000503000000000000" pitchFamily="50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51386" y="1378692"/>
            <a:ext cx="359627" cy="359627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NZ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Nimbus Sans L" panose="02000503000000000000" pitchFamily="50" charset="0"/>
              </a:rPr>
              <a:t>2</a:t>
            </a:r>
            <a:endParaRPr lang="en-NZ" b="1" dirty="0">
              <a:solidFill>
                <a:srgbClr val="000000">
                  <a:lumMod val="65000"/>
                  <a:lumOff val="35000"/>
                </a:srgbClr>
              </a:solidFill>
              <a:latin typeface="Nimbus Sans L" panose="02000503000000000000" pitchFamily="50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718121" y="1378692"/>
            <a:ext cx="359627" cy="359627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NZ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Nimbus Sans L" panose="02000503000000000000" pitchFamily="50" charset="0"/>
              </a:rPr>
              <a:t>3</a:t>
            </a:r>
            <a:endParaRPr lang="en-NZ" b="1" dirty="0">
              <a:solidFill>
                <a:srgbClr val="000000">
                  <a:lumMod val="65000"/>
                  <a:lumOff val="35000"/>
                </a:srgbClr>
              </a:solidFill>
              <a:latin typeface="Nimbus Sans L" panose="02000503000000000000" pitchFamily="50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842615" y="1378692"/>
            <a:ext cx="359627" cy="359627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NZ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Nimbus Sans L" panose="02000503000000000000" pitchFamily="50" charset="0"/>
              </a:rPr>
              <a:t>4</a:t>
            </a:r>
            <a:endParaRPr lang="en-NZ" b="1" dirty="0">
              <a:solidFill>
                <a:srgbClr val="000000">
                  <a:lumMod val="65000"/>
                  <a:lumOff val="35000"/>
                </a:srgbClr>
              </a:solidFill>
              <a:latin typeface="Nimbus Sans L" panose="02000503000000000000" pitchFamily="50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263" y="2247215"/>
            <a:ext cx="1020987" cy="1099421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085529" y="4363898"/>
            <a:ext cx="827764" cy="1488264"/>
            <a:chOff x="5862294" y="298796"/>
            <a:chExt cx="827764" cy="1488264"/>
          </a:xfrm>
        </p:grpSpPr>
        <p:sp>
          <p:nvSpPr>
            <p:cNvPr id="53" name="Rounded Rectangle 52"/>
            <p:cNvSpPr/>
            <p:nvPr/>
          </p:nvSpPr>
          <p:spPr>
            <a:xfrm>
              <a:off x="5862294" y="298796"/>
              <a:ext cx="827764" cy="1488264"/>
            </a:xfrm>
            <a:prstGeom prst="roundRect">
              <a:avLst>
                <a:gd name="adj" fmla="val 7959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NZ">
                <a:solidFill>
                  <a:srgbClr val="FFFFFF"/>
                </a:solidFill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5879118" y="374481"/>
              <a:ext cx="792000" cy="1188000"/>
            </a:xfrm>
            <a:prstGeom prst="roundRect">
              <a:avLst>
                <a:gd name="adj" fmla="val 4039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3600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NZ" sz="80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Immunisation App</a:t>
              </a:r>
              <a:endParaRPr lang="en-NZ" sz="800" dirty="0">
                <a:solidFill>
                  <a:srgbClr val="000000">
                    <a:lumMod val="75000"/>
                    <a:lumOff val="25000"/>
                  </a:srgbClr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6185685" y="1571157"/>
              <a:ext cx="179093" cy="1790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NZ">
                <a:solidFill>
                  <a:srgbClr val="FFFFFF"/>
                </a:solidFill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2305912" y="4418550"/>
            <a:ext cx="16864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NZ" sz="1000" b="1" dirty="0" smtClean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Immunisation Application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NZ" sz="1000" dirty="0" smtClean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NZ" sz="1000" dirty="0" smtClean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Members of the public can access their information about their vaccinations using an app developed by the </a:t>
            </a:r>
            <a:r>
              <a:rPr lang="en-NZ" sz="1000" dirty="0" err="1" smtClean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MoH</a:t>
            </a:r>
            <a:r>
              <a:rPr lang="en-NZ" sz="1000" dirty="0" smtClean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as a demonstration of the new technology</a:t>
            </a:r>
          </a:p>
        </p:txBody>
      </p:sp>
      <p:sp>
        <p:nvSpPr>
          <p:cNvPr id="57" name="Plus 56"/>
          <p:cNvSpPr/>
          <p:nvPr/>
        </p:nvSpPr>
        <p:spPr>
          <a:xfrm>
            <a:off x="1981590" y="4986304"/>
            <a:ext cx="351778" cy="351778"/>
          </a:xfrm>
          <a:prstGeom prst="mathPlus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NZ">
              <a:solidFill>
                <a:srgbClr val="FFFFFF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63999" y="4418550"/>
            <a:ext cx="15638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NZ" sz="1000" b="1" dirty="0" smtClean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Screening Notifications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NZ" sz="1000" dirty="0" smtClean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NZ" sz="1000" dirty="0" smtClean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Members of the public can opt out of receiving reminders for booking and attending screening relevant to them</a:t>
            </a:r>
          </a:p>
        </p:txBody>
      </p:sp>
      <p:grpSp>
        <p:nvGrpSpPr>
          <p:cNvPr id="59" name="Group 58"/>
          <p:cNvGrpSpPr/>
          <p:nvPr/>
        </p:nvGrpSpPr>
        <p:grpSpPr>
          <a:xfrm flipH="1">
            <a:off x="5695512" y="4992429"/>
            <a:ext cx="1168747" cy="688354"/>
            <a:chOff x="6102281" y="5548326"/>
            <a:chExt cx="1168747" cy="688354"/>
          </a:xfrm>
        </p:grpSpPr>
        <p:sp>
          <p:nvSpPr>
            <p:cNvPr id="60" name="Rounded Rectangle 59"/>
            <p:cNvSpPr/>
            <p:nvPr/>
          </p:nvSpPr>
          <p:spPr>
            <a:xfrm>
              <a:off x="6102281" y="5966856"/>
              <a:ext cx="403199" cy="269824"/>
            </a:xfrm>
            <a:prstGeom prst="roundRect">
              <a:avLst>
                <a:gd name="adj" fmla="val 22079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NZ">
                <a:solidFill>
                  <a:srgbClr val="FFFFFF"/>
                </a:solidFill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6301740" y="5548326"/>
              <a:ext cx="969288" cy="688354"/>
            </a:xfrm>
            <a:prstGeom prst="roundRect">
              <a:avLst>
                <a:gd name="adj" fmla="val 7959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NZ">
                <a:solidFill>
                  <a:srgbClr val="FFFFFF"/>
                </a:solidFill>
              </a:endParaRPr>
            </a:p>
          </p:txBody>
        </p:sp>
        <p:sp>
          <p:nvSpPr>
            <p:cNvPr id="62" name="Rounded Rectangle 61"/>
            <p:cNvSpPr/>
            <p:nvPr/>
          </p:nvSpPr>
          <p:spPr>
            <a:xfrm>
              <a:off x="6383150" y="5583299"/>
              <a:ext cx="640968" cy="383557"/>
            </a:xfrm>
            <a:prstGeom prst="roundRect">
              <a:avLst>
                <a:gd name="adj" fmla="val 8971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3600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NZ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108</a:t>
              </a:r>
              <a:endParaRPr lang="en-NZ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6426432" y="6029704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NZ">
                <a:solidFill>
                  <a:srgbClr val="FFFFFF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6625888" y="6029704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NZ">
                <a:solidFill>
                  <a:srgbClr val="FFFFFF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6825344" y="6029704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NZ">
                <a:solidFill>
                  <a:srgbClr val="FFFFFF"/>
                </a:solidFill>
              </a:endParaRPr>
            </a:p>
          </p:txBody>
        </p:sp>
        <p:sp>
          <p:nvSpPr>
            <p:cNvPr id="66" name="Flowchart: Extract 65"/>
            <p:cNvSpPr/>
            <p:nvPr/>
          </p:nvSpPr>
          <p:spPr>
            <a:xfrm>
              <a:off x="7072095" y="5704726"/>
              <a:ext cx="163141" cy="157163"/>
            </a:xfrm>
            <a:prstGeom prst="flowChartExtra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7" name="Flowchart: Extract 66"/>
            <p:cNvSpPr/>
            <p:nvPr/>
          </p:nvSpPr>
          <p:spPr>
            <a:xfrm flipV="1">
              <a:off x="7072095" y="5951122"/>
              <a:ext cx="163141" cy="157163"/>
            </a:xfrm>
            <a:prstGeom prst="flowChartExtra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68" name="Oval 67"/>
          <p:cNvSpPr/>
          <p:nvPr/>
        </p:nvSpPr>
        <p:spPr>
          <a:xfrm>
            <a:off x="5744152" y="4367829"/>
            <a:ext cx="436004" cy="43600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NZ">
              <a:solidFill>
                <a:srgbClr val="FFFFFF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300263" y="4426170"/>
            <a:ext cx="16864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NZ" sz="1000" b="1" dirty="0" smtClean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Insulin Pump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NZ" sz="1000" dirty="0" smtClean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NZ" sz="1000" dirty="0" smtClean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Patient information captured by the insulin pump flows between providers who can all see information about the patient in real-time</a:t>
            </a:r>
          </a:p>
        </p:txBody>
      </p:sp>
      <p:cxnSp>
        <p:nvCxnSpPr>
          <p:cNvPr id="70" name="Straight Connector 7"/>
          <p:cNvCxnSpPr>
            <a:stCxn id="68" idx="6"/>
            <a:endCxn id="60" idx="1"/>
          </p:cNvCxnSpPr>
          <p:nvPr/>
        </p:nvCxnSpPr>
        <p:spPr>
          <a:xfrm>
            <a:off x="6180156" y="4585831"/>
            <a:ext cx="684103" cy="960040"/>
          </a:xfrm>
          <a:prstGeom prst="curvedConnector3">
            <a:avLst>
              <a:gd name="adj1" fmla="val 133416"/>
            </a:avLst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1" name="Freeform 70"/>
          <p:cNvSpPr/>
          <p:nvPr/>
        </p:nvSpPr>
        <p:spPr>
          <a:xfrm rot="16200000">
            <a:off x="5168877" y="4843125"/>
            <a:ext cx="302189" cy="724432"/>
          </a:xfrm>
          <a:custGeom>
            <a:avLst/>
            <a:gdLst>
              <a:gd name="connsiteX0" fmla="*/ 160867 w 3513667"/>
              <a:gd name="connsiteY0" fmla="*/ 4419600 h 4419600"/>
              <a:gd name="connsiteX1" fmla="*/ 8467 w 3513667"/>
              <a:gd name="connsiteY1" fmla="*/ 4047067 h 4419600"/>
              <a:gd name="connsiteX2" fmla="*/ 0 w 3513667"/>
              <a:gd name="connsiteY2" fmla="*/ 2717800 h 4419600"/>
              <a:gd name="connsiteX3" fmla="*/ 0 w 3513667"/>
              <a:gd name="connsiteY3" fmla="*/ 1981200 h 4419600"/>
              <a:gd name="connsiteX4" fmla="*/ 355600 w 3513667"/>
              <a:gd name="connsiteY4" fmla="*/ 567267 h 4419600"/>
              <a:gd name="connsiteX5" fmla="*/ 3513667 w 3513667"/>
              <a:gd name="connsiteY5" fmla="*/ 0 h 4419600"/>
              <a:gd name="connsiteX0" fmla="*/ 160867 w 3513667"/>
              <a:gd name="connsiteY0" fmla="*/ 4419600 h 4419600"/>
              <a:gd name="connsiteX1" fmla="*/ 8467 w 3513667"/>
              <a:gd name="connsiteY1" fmla="*/ 4047067 h 4419600"/>
              <a:gd name="connsiteX2" fmla="*/ 0 w 3513667"/>
              <a:gd name="connsiteY2" fmla="*/ 2717800 h 4419600"/>
              <a:gd name="connsiteX3" fmla="*/ 355600 w 3513667"/>
              <a:gd name="connsiteY3" fmla="*/ 2345266 h 4419600"/>
              <a:gd name="connsiteX4" fmla="*/ 355600 w 3513667"/>
              <a:gd name="connsiteY4" fmla="*/ 567267 h 4419600"/>
              <a:gd name="connsiteX5" fmla="*/ 3513667 w 3513667"/>
              <a:gd name="connsiteY5" fmla="*/ 0 h 4419600"/>
              <a:gd name="connsiteX0" fmla="*/ 152400 w 3505200"/>
              <a:gd name="connsiteY0" fmla="*/ 4419600 h 4419600"/>
              <a:gd name="connsiteX1" fmla="*/ 0 w 3505200"/>
              <a:gd name="connsiteY1" fmla="*/ 4047067 h 4419600"/>
              <a:gd name="connsiteX2" fmla="*/ 347133 w 3505200"/>
              <a:gd name="connsiteY2" fmla="*/ 2345266 h 4419600"/>
              <a:gd name="connsiteX3" fmla="*/ 347133 w 3505200"/>
              <a:gd name="connsiteY3" fmla="*/ 567267 h 4419600"/>
              <a:gd name="connsiteX4" fmla="*/ 3505200 w 3505200"/>
              <a:gd name="connsiteY4" fmla="*/ 0 h 4419600"/>
              <a:gd name="connsiteX0" fmla="*/ 0 w 3352800"/>
              <a:gd name="connsiteY0" fmla="*/ 4419600 h 4419600"/>
              <a:gd name="connsiteX1" fmla="*/ 194733 w 3352800"/>
              <a:gd name="connsiteY1" fmla="*/ 2345266 h 4419600"/>
              <a:gd name="connsiteX2" fmla="*/ 194733 w 3352800"/>
              <a:gd name="connsiteY2" fmla="*/ 567267 h 4419600"/>
              <a:gd name="connsiteX3" fmla="*/ 3352800 w 3352800"/>
              <a:gd name="connsiteY3" fmla="*/ 0 h 4419600"/>
              <a:gd name="connsiteX0" fmla="*/ 0 w 3158067"/>
              <a:gd name="connsiteY0" fmla="*/ 2345266 h 2345266"/>
              <a:gd name="connsiteX1" fmla="*/ 0 w 3158067"/>
              <a:gd name="connsiteY1" fmla="*/ 567267 h 2345266"/>
              <a:gd name="connsiteX2" fmla="*/ 3158067 w 3158067"/>
              <a:gd name="connsiteY2" fmla="*/ 0 h 2345266"/>
              <a:gd name="connsiteX0" fmla="*/ 0 w 3158067"/>
              <a:gd name="connsiteY0" fmla="*/ 2345266 h 2345266"/>
              <a:gd name="connsiteX1" fmla="*/ 143933 w 3158067"/>
              <a:gd name="connsiteY1" fmla="*/ 668867 h 2345266"/>
              <a:gd name="connsiteX2" fmla="*/ 3158067 w 3158067"/>
              <a:gd name="connsiteY2" fmla="*/ 0 h 2345266"/>
              <a:gd name="connsiteX0" fmla="*/ 0 w 3022601"/>
              <a:gd name="connsiteY0" fmla="*/ 2446866 h 2446866"/>
              <a:gd name="connsiteX1" fmla="*/ 143933 w 3022601"/>
              <a:gd name="connsiteY1" fmla="*/ 770467 h 2446866"/>
              <a:gd name="connsiteX2" fmla="*/ 3022601 w 3022601"/>
              <a:gd name="connsiteY2" fmla="*/ 0 h 2446866"/>
              <a:gd name="connsiteX0" fmla="*/ 0 w 2827868"/>
              <a:gd name="connsiteY0" fmla="*/ 2531533 h 2531533"/>
              <a:gd name="connsiteX1" fmla="*/ 143933 w 2827868"/>
              <a:gd name="connsiteY1" fmla="*/ 855134 h 2531533"/>
              <a:gd name="connsiteX2" fmla="*/ 2827868 w 2827868"/>
              <a:gd name="connsiteY2" fmla="*/ 0 h 2531533"/>
              <a:gd name="connsiteX0" fmla="*/ 0 w 2853266"/>
              <a:gd name="connsiteY0" fmla="*/ 2531533 h 2531533"/>
              <a:gd name="connsiteX1" fmla="*/ 2853266 w 2853266"/>
              <a:gd name="connsiteY1" fmla="*/ 1244601 h 2531533"/>
              <a:gd name="connsiteX2" fmla="*/ 2827868 w 2853266"/>
              <a:gd name="connsiteY2" fmla="*/ 0 h 2531533"/>
              <a:gd name="connsiteX0" fmla="*/ 660399 w 660399"/>
              <a:gd name="connsiteY0" fmla="*/ 1320800 h 1320800"/>
              <a:gd name="connsiteX1" fmla="*/ 25398 w 660399"/>
              <a:gd name="connsiteY1" fmla="*/ 1244601 h 1320800"/>
              <a:gd name="connsiteX2" fmla="*/ 0 w 660399"/>
              <a:gd name="connsiteY2" fmla="*/ 0 h 1320800"/>
              <a:gd name="connsiteX0" fmla="*/ 660399 w 660399"/>
              <a:gd name="connsiteY0" fmla="*/ 1320800 h 1320800"/>
              <a:gd name="connsiteX1" fmla="*/ 296331 w 660399"/>
              <a:gd name="connsiteY1" fmla="*/ 1278468 h 1320800"/>
              <a:gd name="connsiteX2" fmla="*/ 25398 w 660399"/>
              <a:gd name="connsiteY2" fmla="*/ 1244601 h 1320800"/>
              <a:gd name="connsiteX3" fmla="*/ 0 w 660399"/>
              <a:gd name="connsiteY3" fmla="*/ 0 h 1320800"/>
              <a:gd name="connsiteX0" fmla="*/ 660399 w 660399"/>
              <a:gd name="connsiteY0" fmla="*/ 1320800 h 1320800"/>
              <a:gd name="connsiteX1" fmla="*/ 550331 w 660399"/>
              <a:gd name="connsiteY1" fmla="*/ 1270001 h 1320800"/>
              <a:gd name="connsiteX2" fmla="*/ 25398 w 660399"/>
              <a:gd name="connsiteY2" fmla="*/ 1244601 h 1320800"/>
              <a:gd name="connsiteX3" fmla="*/ 0 w 660399"/>
              <a:gd name="connsiteY3" fmla="*/ 0 h 1320800"/>
              <a:gd name="connsiteX0" fmla="*/ 609599 w 609599"/>
              <a:gd name="connsiteY0" fmla="*/ 1667933 h 1667933"/>
              <a:gd name="connsiteX1" fmla="*/ 550331 w 609599"/>
              <a:gd name="connsiteY1" fmla="*/ 1270001 h 1667933"/>
              <a:gd name="connsiteX2" fmla="*/ 25398 w 609599"/>
              <a:gd name="connsiteY2" fmla="*/ 1244601 h 1667933"/>
              <a:gd name="connsiteX3" fmla="*/ 0 w 609599"/>
              <a:gd name="connsiteY3" fmla="*/ 0 h 1667933"/>
              <a:gd name="connsiteX0" fmla="*/ 609599 w 609599"/>
              <a:gd name="connsiteY0" fmla="*/ 1667933 h 1667933"/>
              <a:gd name="connsiteX1" fmla="*/ 592665 w 609599"/>
              <a:gd name="connsiteY1" fmla="*/ 1278467 h 1667933"/>
              <a:gd name="connsiteX2" fmla="*/ 25398 w 609599"/>
              <a:gd name="connsiteY2" fmla="*/ 1244601 h 1667933"/>
              <a:gd name="connsiteX3" fmla="*/ 0 w 609599"/>
              <a:gd name="connsiteY3" fmla="*/ 0 h 1667933"/>
              <a:gd name="connsiteX0" fmla="*/ 630502 w 630502"/>
              <a:gd name="connsiteY0" fmla="*/ 1785448 h 1785448"/>
              <a:gd name="connsiteX1" fmla="*/ 613568 w 630502"/>
              <a:gd name="connsiteY1" fmla="*/ 1395982 h 1785448"/>
              <a:gd name="connsiteX2" fmla="*/ 46301 w 630502"/>
              <a:gd name="connsiteY2" fmla="*/ 1362116 h 1785448"/>
              <a:gd name="connsiteX3" fmla="*/ 0 w 630502"/>
              <a:gd name="connsiteY3" fmla="*/ 0 h 1785448"/>
              <a:gd name="connsiteX0" fmla="*/ 630502 w 630502"/>
              <a:gd name="connsiteY0" fmla="*/ 1785448 h 1785448"/>
              <a:gd name="connsiteX1" fmla="*/ 613568 w 630502"/>
              <a:gd name="connsiteY1" fmla="*/ 1395982 h 1785448"/>
              <a:gd name="connsiteX2" fmla="*/ 593264 w 630502"/>
              <a:gd name="connsiteY2" fmla="*/ 559098 h 1785448"/>
              <a:gd name="connsiteX3" fmla="*/ 0 w 630502"/>
              <a:gd name="connsiteY3" fmla="*/ 0 h 1785448"/>
              <a:gd name="connsiteX0" fmla="*/ 630502 w 630502"/>
              <a:gd name="connsiteY0" fmla="*/ 1844205 h 1844205"/>
              <a:gd name="connsiteX1" fmla="*/ 613568 w 630502"/>
              <a:gd name="connsiteY1" fmla="*/ 1454739 h 1844205"/>
              <a:gd name="connsiteX2" fmla="*/ 593264 w 630502"/>
              <a:gd name="connsiteY2" fmla="*/ 617855 h 1844205"/>
              <a:gd name="connsiteX3" fmla="*/ 0 w 630502"/>
              <a:gd name="connsiteY3" fmla="*/ 0 h 1844205"/>
              <a:gd name="connsiteX0" fmla="*/ 439039 w 439039"/>
              <a:gd name="connsiteY0" fmla="*/ 1650041 h 1650041"/>
              <a:gd name="connsiteX1" fmla="*/ 422105 w 439039"/>
              <a:gd name="connsiteY1" fmla="*/ 1260575 h 1650041"/>
              <a:gd name="connsiteX2" fmla="*/ 401801 w 439039"/>
              <a:gd name="connsiteY2" fmla="*/ 423691 h 1650041"/>
              <a:gd name="connsiteX3" fmla="*/ 0 w 439039"/>
              <a:gd name="connsiteY3" fmla="*/ 0 h 1650041"/>
              <a:gd name="connsiteX0" fmla="*/ 422105 w 422105"/>
              <a:gd name="connsiteY0" fmla="*/ 1260575 h 1260575"/>
              <a:gd name="connsiteX1" fmla="*/ 401801 w 422105"/>
              <a:gd name="connsiteY1" fmla="*/ 423691 h 1260575"/>
              <a:gd name="connsiteX2" fmla="*/ 0 w 422105"/>
              <a:gd name="connsiteY2" fmla="*/ 0 h 1260575"/>
              <a:gd name="connsiteX0" fmla="*/ 410813 w 410813"/>
              <a:gd name="connsiteY0" fmla="*/ 1048760 h 1048760"/>
              <a:gd name="connsiteX1" fmla="*/ 401801 w 410813"/>
              <a:gd name="connsiteY1" fmla="*/ 423691 h 1048760"/>
              <a:gd name="connsiteX2" fmla="*/ 0 w 410813"/>
              <a:gd name="connsiteY2" fmla="*/ 0 h 1048760"/>
              <a:gd name="connsiteX0" fmla="*/ 410813 w 410813"/>
              <a:gd name="connsiteY0" fmla="*/ 1048760 h 1048760"/>
              <a:gd name="connsiteX1" fmla="*/ 246228 w 410813"/>
              <a:gd name="connsiteY1" fmla="*/ 458071 h 1048760"/>
              <a:gd name="connsiteX2" fmla="*/ 0 w 410813"/>
              <a:gd name="connsiteY2" fmla="*/ 0 h 1048760"/>
              <a:gd name="connsiteX0" fmla="*/ 298597 w 298597"/>
              <a:gd name="connsiteY0" fmla="*/ 1106060 h 1106060"/>
              <a:gd name="connsiteX1" fmla="*/ 246228 w 298597"/>
              <a:gd name="connsiteY1" fmla="*/ 458071 h 1106060"/>
              <a:gd name="connsiteX2" fmla="*/ 0 w 298597"/>
              <a:gd name="connsiteY2" fmla="*/ 0 h 1106060"/>
              <a:gd name="connsiteX0" fmla="*/ 298597 w 298597"/>
              <a:gd name="connsiteY0" fmla="*/ 1106060 h 1106060"/>
              <a:gd name="connsiteX1" fmla="*/ 295530 w 298597"/>
              <a:gd name="connsiteY1" fmla="*/ 176715 h 1106060"/>
              <a:gd name="connsiteX2" fmla="*/ 0 w 298597"/>
              <a:gd name="connsiteY2" fmla="*/ 0 h 1106060"/>
              <a:gd name="connsiteX0" fmla="*/ 295530 w 295530"/>
              <a:gd name="connsiteY0" fmla="*/ 176715 h 176715"/>
              <a:gd name="connsiteX1" fmla="*/ 0 w 295530"/>
              <a:gd name="connsiteY1" fmla="*/ 0 h 176715"/>
              <a:gd name="connsiteX0" fmla="*/ 0 w 6496"/>
              <a:gd name="connsiteY0" fmla="*/ 291018 h 291018"/>
              <a:gd name="connsiteX1" fmla="*/ 6496 w 6496"/>
              <a:gd name="connsiteY1" fmla="*/ 0 h 291018"/>
              <a:gd name="connsiteX0" fmla="*/ 0 w 258790"/>
              <a:gd name="connsiteY0" fmla="*/ 12988 h 12988"/>
              <a:gd name="connsiteX1" fmla="*/ 258790 w 258790"/>
              <a:gd name="connsiteY1" fmla="*/ 0 h 12988"/>
              <a:gd name="connsiteX0" fmla="*/ 0 w 258790"/>
              <a:gd name="connsiteY0" fmla="*/ 12988 h 12988"/>
              <a:gd name="connsiteX1" fmla="*/ 226727 w 258790"/>
              <a:gd name="connsiteY1" fmla="*/ 6219 h 12988"/>
              <a:gd name="connsiteX2" fmla="*/ 258790 w 258790"/>
              <a:gd name="connsiteY2" fmla="*/ 0 h 1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790" h="12988">
                <a:moveTo>
                  <a:pt x="0" y="12988"/>
                </a:moveTo>
                <a:cubicBezTo>
                  <a:pt x="36150" y="11073"/>
                  <a:pt x="190577" y="8134"/>
                  <a:pt x="226727" y="6219"/>
                </a:cubicBezTo>
                <a:lnTo>
                  <a:pt x="258790" y="0"/>
                </a:lnTo>
              </a:path>
            </a:pathLst>
          </a:custGeom>
          <a:noFill/>
          <a:ln w="28575">
            <a:solidFill>
              <a:schemeClr val="tx1">
                <a:lumMod val="65000"/>
                <a:lumOff val="3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N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76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solidFill>
                  <a:srgbClr val="213463"/>
                </a:solidFill>
              </a:rPr>
              <a:t>Interoperability</a:t>
            </a:r>
            <a:endParaRPr lang="en-NZ" dirty="0">
              <a:solidFill>
                <a:srgbClr val="213463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83614" y="1881349"/>
            <a:ext cx="173551" cy="2058826"/>
          </a:xfrm>
          <a:prstGeom prst="rect">
            <a:avLst/>
          </a:prstGeom>
          <a:solidFill>
            <a:srgbClr val="FAA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NZ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44559" y="2012461"/>
            <a:ext cx="1916724" cy="1927714"/>
            <a:chOff x="1143000" y="1866169"/>
            <a:chExt cx="1916724" cy="1927714"/>
          </a:xfrm>
        </p:grpSpPr>
        <p:cxnSp>
          <p:nvCxnSpPr>
            <p:cNvPr id="6" name="Elbow Connector 5"/>
            <p:cNvCxnSpPr/>
            <p:nvPr/>
          </p:nvCxnSpPr>
          <p:spPr>
            <a:xfrm flipV="1">
              <a:off x="1143000" y="2303585"/>
              <a:ext cx="1916724" cy="1222131"/>
            </a:xfrm>
            <a:prstGeom prst="bentConnector3">
              <a:avLst/>
            </a:prstGeom>
            <a:ln w="38100">
              <a:solidFill>
                <a:srgbClr val="E75572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Elbow Connector 6"/>
            <p:cNvCxnSpPr/>
            <p:nvPr/>
          </p:nvCxnSpPr>
          <p:spPr>
            <a:xfrm flipV="1">
              <a:off x="1143000" y="2708031"/>
              <a:ext cx="1811216" cy="285752"/>
            </a:xfrm>
            <a:prstGeom prst="bentConnector3">
              <a:avLst>
                <a:gd name="adj1" fmla="val 64078"/>
              </a:avLst>
            </a:prstGeom>
            <a:ln w="38100">
              <a:solidFill>
                <a:srgbClr val="BE416D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lbow Connector 7"/>
            <p:cNvCxnSpPr/>
            <p:nvPr/>
          </p:nvCxnSpPr>
          <p:spPr>
            <a:xfrm>
              <a:off x="1143000" y="2804747"/>
              <a:ext cx="1811216" cy="298941"/>
            </a:xfrm>
            <a:prstGeom prst="bentConnector3">
              <a:avLst>
                <a:gd name="adj1" fmla="val 44175"/>
              </a:avLst>
            </a:prstGeom>
            <a:ln w="38100">
              <a:solidFill>
                <a:srgbClr val="E75572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1169377" y="2435469"/>
              <a:ext cx="1784838" cy="896816"/>
            </a:xfrm>
            <a:custGeom>
              <a:avLst/>
              <a:gdLst>
                <a:gd name="connsiteX0" fmla="*/ 0 w 1784838"/>
                <a:gd name="connsiteY0" fmla="*/ 0 h 896816"/>
                <a:gd name="connsiteX1" fmla="*/ 808892 w 1784838"/>
                <a:gd name="connsiteY1" fmla="*/ 8793 h 896816"/>
                <a:gd name="connsiteX2" fmla="*/ 808892 w 1784838"/>
                <a:gd name="connsiteY2" fmla="*/ 272562 h 896816"/>
                <a:gd name="connsiteX3" fmla="*/ 492369 w 1784838"/>
                <a:gd name="connsiteY3" fmla="*/ 254977 h 896816"/>
                <a:gd name="connsiteX4" fmla="*/ 483577 w 1784838"/>
                <a:gd name="connsiteY4" fmla="*/ 888023 h 896816"/>
                <a:gd name="connsiteX5" fmla="*/ 1784838 w 1784838"/>
                <a:gd name="connsiteY5" fmla="*/ 896816 h 8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4838" h="896816">
                  <a:moveTo>
                    <a:pt x="0" y="0"/>
                  </a:moveTo>
                  <a:lnTo>
                    <a:pt x="808892" y="8793"/>
                  </a:lnTo>
                  <a:lnTo>
                    <a:pt x="808892" y="272562"/>
                  </a:lnTo>
                  <a:lnTo>
                    <a:pt x="492369" y="254977"/>
                  </a:lnTo>
                  <a:lnTo>
                    <a:pt x="483577" y="888023"/>
                  </a:lnTo>
                  <a:lnTo>
                    <a:pt x="1784838" y="896816"/>
                  </a:lnTo>
                </a:path>
              </a:pathLst>
            </a:custGeom>
            <a:noFill/>
            <a:ln w="38100">
              <a:solidFill>
                <a:srgbClr val="BE416D"/>
              </a:solidFill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NZ">
                <a:solidFill>
                  <a:srgbClr val="FFFFFF"/>
                </a:solidFill>
              </a:endParaRPr>
            </a:p>
          </p:txBody>
        </p:sp>
        <p:cxnSp>
          <p:nvCxnSpPr>
            <p:cNvPr id="10" name="Elbow Connector 9"/>
            <p:cNvCxnSpPr/>
            <p:nvPr/>
          </p:nvCxnSpPr>
          <p:spPr>
            <a:xfrm rot="16200000">
              <a:off x="1134208" y="2224455"/>
              <a:ext cx="1916724" cy="1222131"/>
            </a:xfrm>
            <a:prstGeom prst="bentConnector3">
              <a:avLst/>
            </a:prstGeom>
            <a:ln w="38100">
              <a:solidFill>
                <a:srgbClr val="1F3B7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lbow Connector 10"/>
            <p:cNvCxnSpPr/>
            <p:nvPr/>
          </p:nvCxnSpPr>
          <p:spPr>
            <a:xfrm rot="16200000">
              <a:off x="1134208" y="2628901"/>
              <a:ext cx="1811216" cy="285752"/>
            </a:xfrm>
            <a:prstGeom prst="bentConnector3">
              <a:avLst>
                <a:gd name="adj1" fmla="val 64078"/>
              </a:avLst>
            </a:prstGeom>
            <a:ln w="38100">
              <a:solidFill>
                <a:srgbClr val="EF702F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lbow Connector 11"/>
            <p:cNvCxnSpPr/>
            <p:nvPr/>
          </p:nvCxnSpPr>
          <p:spPr>
            <a:xfrm rot="16200000" flipV="1">
              <a:off x="1134208" y="2725617"/>
              <a:ext cx="1811216" cy="298941"/>
            </a:xfrm>
            <a:prstGeom prst="bentConnector3">
              <a:avLst>
                <a:gd name="adj1" fmla="val 44175"/>
              </a:avLst>
            </a:prstGeom>
            <a:ln w="38100">
              <a:solidFill>
                <a:srgbClr val="EF702F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reeform 12"/>
            <p:cNvSpPr/>
            <p:nvPr/>
          </p:nvSpPr>
          <p:spPr>
            <a:xfrm rot="16200000" flipV="1">
              <a:off x="1160585" y="2356339"/>
              <a:ext cx="1784838" cy="896816"/>
            </a:xfrm>
            <a:custGeom>
              <a:avLst/>
              <a:gdLst>
                <a:gd name="connsiteX0" fmla="*/ 0 w 1784838"/>
                <a:gd name="connsiteY0" fmla="*/ 0 h 896816"/>
                <a:gd name="connsiteX1" fmla="*/ 808892 w 1784838"/>
                <a:gd name="connsiteY1" fmla="*/ 8793 h 896816"/>
                <a:gd name="connsiteX2" fmla="*/ 808892 w 1784838"/>
                <a:gd name="connsiteY2" fmla="*/ 272562 h 896816"/>
                <a:gd name="connsiteX3" fmla="*/ 492369 w 1784838"/>
                <a:gd name="connsiteY3" fmla="*/ 254977 h 896816"/>
                <a:gd name="connsiteX4" fmla="*/ 483577 w 1784838"/>
                <a:gd name="connsiteY4" fmla="*/ 888023 h 896816"/>
                <a:gd name="connsiteX5" fmla="*/ 1784838 w 1784838"/>
                <a:gd name="connsiteY5" fmla="*/ 896816 h 8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4838" h="896816">
                  <a:moveTo>
                    <a:pt x="0" y="0"/>
                  </a:moveTo>
                  <a:lnTo>
                    <a:pt x="808892" y="8793"/>
                  </a:lnTo>
                  <a:lnTo>
                    <a:pt x="808892" y="272562"/>
                  </a:lnTo>
                  <a:lnTo>
                    <a:pt x="492369" y="254977"/>
                  </a:lnTo>
                  <a:lnTo>
                    <a:pt x="483577" y="888023"/>
                  </a:lnTo>
                  <a:lnTo>
                    <a:pt x="1784838" y="896816"/>
                  </a:lnTo>
                </a:path>
              </a:pathLst>
            </a:custGeom>
            <a:noFill/>
            <a:ln w="38100">
              <a:solidFill>
                <a:srgbClr val="1F3B71"/>
              </a:solidFill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NZ">
                <a:solidFill>
                  <a:srgbClr val="FFFFFF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782515" y="4299439"/>
            <a:ext cx="2453054" cy="21541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NZ" sz="1200" b="1" dirty="0" smtClean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Traditional Approach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NZ" sz="1200" b="1" dirty="0" smtClean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Tx/>
              <a:buChar char="-"/>
            </a:pPr>
            <a:r>
              <a:rPr lang="en-NZ" sz="1200" dirty="0" smtClean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Tight integration between selected large monolithic systems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Tx/>
              <a:buChar char="-"/>
            </a:pPr>
            <a:r>
              <a:rPr lang="en-NZ" sz="1200" dirty="0" smtClean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Updating one end of a connection requires a cascade analysis of all subsequent connections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Tx/>
              <a:buChar char="-"/>
            </a:pPr>
            <a:r>
              <a:rPr lang="en-NZ" sz="1200" dirty="0" smtClean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Significant investment required</a:t>
            </a:r>
            <a:endParaRPr lang="en-NZ" sz="12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34658" y="4299439"/>
            <a:ext cx="4542447" cy="21541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NZ" sz="1200" b="1" dirty="0" smtClean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Modern Approach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NZ" sz="1200" b="1" dirty="0" smtClean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Tx/>
              <a:buChar char="-"/>
            </a:pPr>
            <a:r>
              <a:rPr lang="en-NZ" sz="1200" dirty="0" smtClean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Separates out access to and management of interfaces through the use of APIs (standard plug and play connections between datasets and applications).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Tx/>
              <a:buChar char="-"/>
            </a:pPr>
            <a:r>
              <a:rPr lang="en-NZ" sz="1200" dirty="0" smtClean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Allows the ability to build internal and external connections between datasets and applications using the same approach</a:t>
            </a:r>
            <a:endParaRPr lang="en-NZ" sz="12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Tx/>
              <a:buChar char="-"/>
            </a:pPr>
            <a:r>
              <a:rPr lang="en-NZ" sz="1200" dirty="0" smtClean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Consideration of streams and flow control need to be included in the standard interfaces in the context of </a:t>
            </a:r>
            <a:r>
              <a:rPr lang="en-NZ" sz="1200" dirty="0" err="1" smtClean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IoT</a:t>
            </a:r>
            <a:r>
              <a:rPr lang="en-NZ" sz="1200" dirty="0" smtClean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solutions (high data flow environment)</a:t>
            </a:r>
            <a:endParaRPr lang="en-NZ" sz="12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734658" y="2363719"/>
            <a:ext cx="827764" cy="1488264"/>
            <a:chOff x="5862294" y="298796"/>
            <a:chExt cx="827764" cy="1488264"/>
          </a:xfrm>
        </p:grpSpPr>
        <p:sp>
          <p:nvSpPr>
            <p:cNvPr id="17" name="Rounded Rectangle 16"/>
            <p:cNvSpPr/>
            <p:nvPr/>
          </p:nvSpPr>
          <p:spPr>
            <a:xfrm>
              <a:off x="5862294" y="298796"/>
              <a:ext cx="827764" cy="1488264"/>
            </a:xfrm>
            <a:prstGeom prst="roundRect">
              <a:avLst>
                <a:gd name="adj" fmla="val 7959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NZ">
                <a:solidFill>
                  <a:srgbClr val="FFFFFF"/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879118" y="374481"/>
              <a:ext cx="792000" cy="1188000"/>
            </a:xfrm>
            <a:prstGeom prst="roundRect">
              <a:avLst>
                <a:gd name="adj" fmla="val 4039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3600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NZ" sz="80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Immunisation App</a:t>
              </a:r>
              <a:endParaRPr lang="en-NZ" sz="800" dirty="0">
                <a:solidFill>
                  <a:srgbClr val="000000">
                    <a:lumMod val="75000"/>
                    <a:lumOff val="25000"/>
                  </a:srgbClr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185685" y="1571157"/>
              <a:ext cx="179093" cy="1790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NZ">
                <a:solidFill>
                  <a:srgbClr val="FFFFFF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5999285" y="2199915"/>
            <a:ext cx="454269" cy="17734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NZ" sz="1000" b="1" dirty="0" smtClean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NZ" sz="1000" b="1" dirty="0" smtClean="0">
                <a:solidFill>
                  <a:srgbClr val="FFFFFF"/>
                </a:solidFill>
              </a:rPr>
              <a:t>APIs</a:t>
            </a:r>
            <a:endParaRPr lang="en-NZ" sz="1000" b="1" dirty="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503729" y="2237415"/>
            <a:ext cx="773376" cy="80426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NZ" sz="1000" b="1" dirty="0" smtClean="0">
                <a:solidFill>
                  <a:srgbClr val="FFFFFF"/>
                </a:solidFill>
              </a:rPr>
              <a:t>System of Record 1</a:t>
            </a:r>
            <a:endParaRPr lang="en-NZ" sz="1000" b="1" dirty="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503729" y="3121505"/>
            <a:ext cx="773376" cy="80426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NZ" sz="1000" b="1" dirty="0" smtClean="0">
                <a:solidFill>
                  <a:srgbClr val="FFFFFF"/>
                </a:solidFill>
              </a:rPr>
              <a:t>System of Record 2</a:t>
            </a:r>
            <a:endParaRPr lang="en-NZ" sz="1000" b="1" dirty="0">
              <a:solidFill>
                <a:srgbClr val="FFFFFF"/>
              </a:solidFill>
            </a:endParaRPr>
          </a:p>
        </p:txBody>
      </p:sp>
      <p:cxnSp>
        <p:nvCxnSpPr>
          <p:cNvPr id="23" name="Elbow Connector 22"/>
          <p:cNvCxnSpPr>
            <a:endCxn id="17" idx="3"/>
          </p:cNvCxnSpPr>
          <p:nvPr/>
        </p:nvCxnSpPr>
        <p:spPr>
          <a:xfrm rot="10800000" flipV="1">
            <a:off x="4562423" y="2625433"/>
            <a:ext cx="1031235" cy="482418"/>
          </a:xfrm>
          <a:prstGeom prst="bentConnector3">
            <a:avLst/>
          </a:prstGeom>
          <a:ln w="57150">
            <a:solidFill>
              <a:srgbClr val="E755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5547186" y="2479321"/>
            <a:ext cx="292223" cy="292223"/>
            <a:chOff x="3671188" y="946212"/>
            <a:chExt cx="914400" cy="914400"/>
          </a:xfrm>
          <a:solidFill>
            <a:srgbClr val="E75572"/>
          </a:solidFill>
        </p:grpSpPr>
        <p:sp>
          <p:nvSpPr>
            <p:cNvPr id="25" name="Pie 24"/>
            <p:cNvSpPr/>
            <p:nvPr/>
          </p:nvSpPr>
          <p:spPr>
            <a:xfrm>
              <a:off x="3671188" y="946212"/>
              <a:ext cx="914400" cy="914400"/>
            </a:xfrm>
            <a:prstGeom prst="pie">
              <a:avLst>
                <a:gd name="adj1" fmla="val 5437775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NZ">
                <a:solidFill>
                  <a:srgbClr val="00000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053254" y="1125415"/>
              <a:ext cx="518746" cy="1565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NZ">
                <a:solidFill>
                  <a:srgbClr val="FFFFFF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053254" y="1518585"/>
              <a:ext cx="518746" cy="1565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NZ">
                <a:solidFill>
                  <a:srgbClr val="FFFFFF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992107" y="1377225"/>
              <a:ext cx="518746" cy="808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NZ">
                <a:solidFill>
                  <a:srgbClr val="FFFFFF"/>
                </a:solidFill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 rot="16200000">
            <a:off x="6166907" y="2844511"/>
            <a:ext cx="123043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NZ">
              <a:solidFill>
                <a:srgbClr val="FFFFFF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18078155">
            <a:off x="6079339" y="2703749"/>
            <a:ext cx="123043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NZ">
              <a:solidFill>
                <a:srgbClr val="FFFF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rot="3521845" flipH="1">
            <a:off x="6248124" y="2703749"/>
            <a:ext cx="123043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NZ">
              <a:solidFill>
                <a:srgbClr val="FFFFFF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4772539" y="2393874"/>
            <a:ext cx="786624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651889" y="2186764"/>
            <a:ext cx="105189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NZ" sz="600" b="1" dirty="0" smtClean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Data flows back and forth</a:t>
            </a:r>
            <a:endParaRPr lang="en-NZ" sz="600" b="1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4" name="Elbow Connector 33"/>
          <p:cNvCxnSpPr>
            <a:stCxn id="22" idx="1"/>
          </p:cNvCxnSpPr>
          <p:nvPr/>
        </p:nvCxnSpPr>
        <p:spPr>
          <a:xfrm rot="10800000">
            <a:off x="6453555" y="3290895"/>
            <a:ext cx="1050175" cy="232745"/>
          </a:xfrm>
          <a:prstGeom prst="bentConnector3">
            <a:avLst/>
          </a:prstGeom>
          <a:ln w="57150">
            <a:solidFill>
              <a:srgbClr val="E7557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21" idx="1"/>
          </p:cNvCxnSpPr>
          <p:nvPr/>
        </p:nvCxnSpPr>
        <p:spPr>
          <a:xfrm rot="10800000" flipV="1">
            <a:off x="6453555" y="2639548"/>
            <a:ext cx="1050175" cy="371587"/>
          </a:xfrm>
          <a:prstGeom prst="bentConnector3">
            <a:avLst/>
          </a:prstGeom>
          <a:ln w="57150">
            <a:solidFill>
              <a:srgbClr val="E7557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lowchart: Terminator 39"/>
          <p:cNvSpPr/>
          <p:nvPr/>
        </p:nvSpPr>
        <p:spPr>
          <a:xfrm>
            <a:off x="6714002" y="2247039"/>
            <a:ext cx="519490" cy="167873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1658"/>
              <a:gd name="connsiteY0" fmla="*/ 99 h 21699"/>
              <a:gd name="connsiteX1" fmla="*/ 15565 w 21658"/>
              <a:gd name="connsiteY1" fmla="*/ 0 h 21699"/>
              <a:gd name="connsiteX2" fmla="*/ 21600 w 21658"/>
              <a:gd name="connsiteY2" fmla="*/ 10899 h 21699"/>
              <a:gd name="connsiteX3" fmla="*/ 18125 w 21658"/>
              <a:gd name="connsiteY3" fmla="*/ 21699 h 21699"/>
              <a:gd name="connsiteX4" fmla="*/ 3475 w 21658"/>
              <a:gd name="connsiteY4" fmla="*/ 21699 h 21699"/>
              <a:gd name="connsiteX5" fmla="*/ 0 w 21658"/>
              <a:gd name="connsiteY5" fmla="*/ 10899 h 21699"/>
              <a:gd name="connsiteX6" fmla="*/ 3475 w 21658"/>
              <a:gd name="connsiteY6" fmla="*/ 99 h 21699"/>
              <a:gd name="connsiteX0" fmla="*/ 6855 w 21746"/>
              <a:gd name="connsiteY0" fmla="*/ 0 h 21798"/>
              <a:gd name="connsiteX1" fmla="*/ 15653 w 21746"/>
              <a:gd name="connsiteY1" fmla="*/ 99 h 21798"/>
              <a:gd name="connsiteX2" fmla="*/ 21688 w 21746"/>
              <a:gd name="connsiteY2" fmla="*/ 10998 h 21798"/>
              <a:gd name="connsiteX3" fmla="*/ 18213 w 21746"/>
              <a:gd name="connsiteY3" fmla="*/ 21798 h 21798"/>
              <a:gd name="connsiteX4" fmla="*/ 3563 w 21746"/>
              <a:gd name="connsiteY4" fmla="*/ 21798 h 21798"/>
              <a:gd name="connsiteX5" fmla="*/ 88 w 21746"/>
              <a:gd name="connsiteY5" fmla="*/ 10998 h 21798"/>
              <a:gd name="connsiteX6" fmla="*/ 6855 w 21746"/>
              <a:gd name="connsiteY6" fmla="*/ 0 h 21798"/>
              <a:gd name="connsiteX0" fmla="*/ 6855 w 21693"/>
              <a:gd name="connsiteY0" fmla="*/ 0 h 21798"/>
              <a:gd name="connsiteX1" fmla="*/ 15653 w 21693"/>
              <a:gd name="connsiteY1" fmla="*/ 99 h 21798"/>
              <a:gd name="connsiteX2" fmla="*/ 21688 w 21693"/>
              <a:gd name="connsiteY2" fmla="*/ 10998 h 21798"/>
              <a:gd name="connsiteX3" fmla="*/ 14556 w 21693"/>
              <a:gd name="connsiteY3" fmla="*/ 21798 h 21798"/>
              <a:gd name="connsiteX4" fmla="*/ 3563 w 21693"/>
              <a:gd name="connsiteY4" fmla="*/ 21798 h 21798"/>
              <a:gd name="connsiteX5" fmla="*/ 88 w 21693"/>
              <a:gd name="connsiteY5" fmla="*/ 10998 h 21798"/>
              <a:gd name="connsiteX6" fmla="*/ 6855 w 21693"/>
              <a:gd name="connsiteY6" fmla="*/ 0 h 21798"/>
              <a:gd name="connsiteX0" fmla="*/ 6772 w 21610"/>
              <a:gd name="connsiteY0" fmla="*/ 0 h 21798"/>
              <a:gd name="connsiteX1" fmla="*/ 15570 w 21610"/>
              <a:gd name="connsiteY1" fmla="*/ 99 h 21798"/>
              <a:gd name="connsiteX2" fmla="*/ 21605 w 21610"/>
              <a:gd name="connsiteY2" fmla="*/ 10998 h 21798"/>
              <a:gd name="connsiteX3" fmla="*/ 14473 w 21610"/>
              <a:gd name="connsiteY3" fmla="*/ 21798 h 21798"/>
              <a:gd name="connsiteX4" fmla="*/ 7869 w 21610"/>
              <a:gd name="connsiteY4" fmla="*/ 21798 h 21798"/>
              <a:gd name="connsiteX5" fmla="*/ 5 w 21610"/>
              <a:gd name="connsiteY5" fmla="*/ 10998 h 21798"/>
              <a:gd name="connsiteX6" fmla="*/ 6772 w 21610"/>
              <a:gd name="connsiteY6" fmla="*/ 0 h 2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10" h="21798">
                <a:moveTo>
                  <a:pt x="6772" y="0"/>
                </a:moveTo>
                <a:lnTo>
                  <a:pt x="15570" y="99"/>
                </a:lnTo>
                <a:cubicBezTo>
                  <a:pt x="17489" y="99"/>
                  <a:pt x="21788" y="7382"/>
                  <a:pt x="21605" y="10998"/>
                </a:cubicBezTo>
                <a:cubicBezTo>
                  <a:pt x="21422" y="14614"/>
                  <a:pt x="16392" y="21798"/>
                  <a:pt x="14473" y="21798"/>
                </a:cubicBezTo>
                <a:lnTo>
                  <a:pt x="7869" y="21798"/>
                </a:lnTo>
                <a:cubicBezTo>
                  <a:pt x="5950" y="21798"/>
                  <a:pt x="188" y="14631"/>
                  <a:pt x="5" y="10998"/>
                </a:cubicBezTo>
                <a:cubicBezTo>
                  <a:pt x="-178" y="7365"/>
                  <a:pt x="4853" y="0"/>
                  <a:pt x="6772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NZ" sz="1000" b="1" dirty="0">
              <a:solidFill>
                <a:srgbClr val="FFFF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469442" y="1876240"/>
            <a:ext cx="100860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NZ" sz="1050" b="1" dirty="0">
                <a:solidFill>
                  <a:srgbClr val="000000"/>
                </a:solidFill>
              </a:rPr>
              <a:t>Master </a:t>
            </a:r>
            <a:r>
              <a:rPr lang="en-NZ" sz="1050" b="1" dirty="0" smtClean="0">
                <a:solidFill>
                  <a:srgbClr val="000000"/>
                </a:solidFill>
              </a:rPr>
              <a:t>Data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NZ" sz="1050" b="1" dirty="0" smtClean="0">
                <a:solidFill>
                  <a:srgbClr val="000000"/>
                </a:solidFill>
              </a:rPr>
              <a:t>Management</a:t>
            </a:r>
            <a:endParaRPr lang="en-NZ" sz="1050" b="1" dirty="0">
              <a:solidFill>
                <a:srgbClr val="00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508923" y="1499825"/>
            <a:ext cx="73930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NZ" sz="1050" b="1" dirty="0" smtClean="0">
                <a:solidFill>
                  <a:srgbClr val="000000"/>
                </a:solidFill>
              </a:rPr>
              <a:t>Security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NZ" sz="1050" b="1" dirty="0" smtClean="0">
                <a:solidFill>
                  <a:srgbClr val="000000"/>
                </a:solidFill>
              </a:rPr>
              <a:t>Gateway</a:t>
            </a:r>
            <a:endParaRPr lang="en-NZ" sz="1050" b="1" dirty="0">
              <a:solidFill>
                <a:srgbClr val="00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993768" y="3990406"/>
            <a:ext cx="1637955" cy="21659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NZ" sz="1000" b="1" dirty="0">
                <a:solidFill>
                  <a:srgbClr val="FFFFFF"/>
                </a:solidFill>
              </a:rPr>
              <a:t>API Management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90397" y="3174976"/>
            <a:ext cx="6864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NZ" sz="700" dirty="0" smtClean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Wireless Data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NZ" sz="700" dirty="0" smtClean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Connection</a:t>
            </a:r>
            <a:endParaRPr lang="en-NZ" sz="7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61935" y="967950"/>
            <a:ext cx="1002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NZ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Today</a:t>
            </a:r>
            <a:endParaRPr lang="en-NZ" sz="2400" b="1" dirty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27743" y="967950"/>
            <a:ext cx="1086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NZ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Future</a:t>
            </a:r>
            <a:endParaRPr lang="en-NZ" sz="2400" b="1" dirty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59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B913"/>
      </a:accent1>
      <a:accent2>
        <a:srgbClr val="F04E30"/>
      </a:accent2>
      <a:accent3>
        <a:srgbClr val="EE3D96"/>
      </a:accent3>
      <a:accent4>
        <a:srgbClr val="213463"/>
      </a:accent4>
      <a:accent5>
        <a:srgbClr val="0072BC"/>
      </a:accent5>
      <a:accent6>
        <a:srgbClr val="77A02E"/>
      </a:accent6>
      <a:hlink>
        <a:srgbClr val="712C86"/>
      </a:hlink>
      <a:folHlink>
        <a:srgbClr val="4A2739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wrap="square" lIns="91440" tIns="45720" rIns="91440" bIns="45720" rtlCol="0">
        <a:normAutofit/>
      </a:bodyPr>
      <a:lstStyle>
        <a:defPPr algn="l">
          <a:lnSpc>
            <a:spcPct val="150000"/>
          </a:lnSpc>
          <a:spcBef>
            <a:spcPts val="0"/>
          </a:spcBef>
          <a:defRPr sz="1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11729</TotalTime>
  <Words>771</Words>
  <Application>Microsoft Office PowerPoint</Application>
  <PresentationFormat>On-screen Show (4:3)</PresentationFormat>
  <Paragraphs>198</Paragraphs>
  <Slides>13</Slides>
  <Notes>5</Notes>
  <HiddenSlides>1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Arabic Typesetting</vt:lpstr>
      <vt:lpstr>Georgia</vt:lpstr>
      <vt:lpstr>Aharoni</vt:lpstr>
      <vt:lpstr>Calibri Light</vt:lpstr>
      <vt:lpstr>Arial</vt:lpstr>
      <vt:lpstr>Source Sans Pro</vt:lpstr>
      <vt:lpstr>Nimbus Sans L</vt:lpstr>
      <vt:lpstr>Calibri</vt:lpstr>
      <vt:lpstr>Segoe UI</vt:lpstr>
      <vt:lpstr>Office Theme</vt:lpstr>
      <vt:lpstr>PowerPoint Presentation</vt:lpstr>
      <vt:lpstr>Various drivers are placing increasing pressure on our health system</vt:lpstr>
      <vt:lpstr>There is a growing uptake of digital</vt:lpstr>
      <vt:lpstr>So how do we fare internationally?</vt:lpstr>
      <vt:lpstr>2017 Global Innovation Index</vt:lpstr>
      <vt:lpstr>What are others doing?</vt:lpstr>
      <vt:lpstr>What could we do better?</vt:lpstr>
      <vt:lpstr>Identity for everyone in health</vt:lpstr>
      <vt:lpstr>Interoperability</vt:lpstr>
      <vt:lpstr>Making health data an asset</vt:lpstr>
      <vt:lpstr>Innovation Framework</vt:lpstr>
      <vt:lpstr>PowerPoint Presentation</vt:lpstr>
      <vt:lpstr>PowerPoint Presentation</vt:lpstr>
    </vt:vector>
  </TitlesOfParts>
  <Company>Ministry of Health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pink orange teal</dc:title>
  <dc:creator>Ministry of Health</dc:creator>
  <cp:lastModifiedBy>Jon Herries</cp:lastModifiedBy>
  <cp:revision>210</cp:revision>
  <cp:lastPrinted>2018-03-27T02:57:05Z</cp:lastPrinted>
  <dcterms:created xsi:type="dcterms:W3CDTF">2018-03-26T21:49:06Z</dcterms:created>
  <dcterms:modified xsi:type="dcterms:W3CDTF">2018-05-23T21:54:06Z</dcterms:modified>
</cp:coreProperties>
</file>