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7"/>
  </p:notesMasterIdLst>
  <p:handoutMasterIdLst>
    <p:handoutMasterId r:id="rId18"/>
  </p:handoutMasterIdLst>
  <p:sldIdLst>
    <p:sldId id="313" r:id="rId2"/>
    <p:sldId id="314" r:id="rId3"/>
    <p:sldId id="301" r:id="rId4"/>
    <p:sldId id="311" r:id="rId5"/>
    <p:sldId id="302" r:id="rId6"/>
    <p:sldId id="316" r:id="rId7"/>
    <p:sldId id="303" r:id="rId8"/>
    <p:sldId id="304" r:id="rId9"/>
    <p:sldId id="315" r:id="rId10"/>
    <p:sldId id="305" r:id="rId11"/>
    <p:sldId id="306" r:id="rId12"/>
    <p:sldId id="307" r:id="rId13"/>
    <p:sldId id="308" r:id="rId14"/>
    <p:sldId id="309" r:id="rId15"/>
    <p:sldId id="310" r:id="rId16"/>
  </p:sldIdLst>
  <p:sldSz cx="9144000" cy="6858000" type="screen4x3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on Barnett" initials="" lastIdx="6" clrIdx="0"/>
  <p:cmAuthor id="1" name="Eileen Duddy" initials="ED" lastIdx="17" clrIdx="1">
    <p:extLst>
      <p:ext uri="{19B8F6BF-5375-455C-9EA6-DF929625EA0E}">
        <p15:presenceInfo xmlns:p15="http://schemas.microsoft.com/office/powerpoint/2012/main" userId="S-1-5-21-36134387-1724278254-262303683-468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3463"/>
    <a:srgbClr val="00853F"/>
    <a:srgbClr val="F68B1F"/>
    <a:srgbClr val="77A02E"/>
    <a:srgbClr val="0072BC"/>
    <a:srgbClr val="AF1D35"/>
    <a:srgbClr val="F04E30"/>
    <a:srgbClr val="EE3D96"/>
    <a:srgbClr val="00A99D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 autoAdjust="0"/>
    <p:restoredTop sz="73010" autoAdjust="0"/>
  </p:normalViewPr>
  <p:slideViewPr>
    <p:cSldViewPr snapToGrid="0">
      <p:cViewPr varScale="1">
        <p:scale>
          <a:sx n="65" d="100"/>
          <a:sy n="65" d="100"/>
        </p:scale>
        <p:origin x="1872" y="78"/>
      </p:cViewPr>
      <p:guideLst>
        <p:guide orient="horz" pos="2183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-3744" y="-120"/>
      </p:cViewPr>
      <p:guideLst>
        <p:guide orient="horz" pos="3130"/>
        <p:guide pos="2144"/>
      </p:guideLst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1C20C-C66C-4EFE-91E1-AA6937104EB1}" type="datetimeFigureOut">
              <a:rPr lang="en-NZ" smtClean="0"/>
              <a:t>21/05/2018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FC2ED-825B-4C95-83C3-8B5034564E4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4208709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9C556-1CDE-4A94-8DD3-443D49DACC10}" type="datetimeFigureOut">
              <a:rPr lang="en-NZ" smtClean="0"/>
              <a:t>21/05/2018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530D3-9057-48DF-8DF9-F9CC526A52B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11655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8780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Apparently we are not</a:t>
            </a:r>
            <a:r>
              <a:rPr lang="en-US" baseline="0" dirty="0" smtClean="0"/>
              <a:t> doing badly with AI adoption, but we clearly need to do more.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30291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The ‘</a:t>
            </a:r>
            <a:r>
              <a:rPr lang="en-US" dirty="0" err="1" smtClean="0">
                <a:solidFill>
                  <a:schemeClr val="tx1"/>
                </a:solidFill>
              </a:rPr>
              <a:t>Cacophonator</a:t>
            </a:r>
            <a:r>
              <a:rPr lang="en-US" baseline="0" dirty="0" smtClean="0">
                <a:solidFill>
                  <a:schemeClr val="tx1"/>
                </a:solidFill>
              </a:rPr>
              <a:t>” attracts, identifies and eliminates invasive predators, using a thermal camera, speakers and sensors. It uses a Tensor flow based machine learning model. Anyone in the public with the interest and capabilities can contribute to this.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N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2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Importantly, how ready are we as a country? We hold a wealth of data, but how do we use this in a meaningful way? We must ensure we have the capabilities within New Zealand to use artificial intelligence.</a:t>
            </a:r>
            <a:endParaRPr lang="en-US" dirty="0" smtClean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78094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Whatever we do must fit within</a:t>
            </a:r>
            <a:r>
              <a:rPr lang="en-NZ" baseline="0" dirty="0" smtClean="0"/>
              <a:t> our overall strategy for New Zealanders to live well, stay well and get well.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70373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New</a:t>
            </a:r>
            <a:r>
              <a:rPr lang="en-NZ" baseline="0" dirty="0" smtClean="0"/>
              <a:t> Zealand needs to make it is not left behind in the future of AI. We need to engage with it, legislate for it, and use it to our best advantage.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9770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40584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Setting</a:t>
            </a:r>
            <a:r>
              <a:rPr lang="en-NZ" baseline="0" dirty="0" smtClean="0"/>
              <a:t> the scene briefly as to the implications of AI for society in general.</a:t>
            </a:r>
          </a:p>
          <a:p>
            <a:endParaRPr lang="en-NZ" baseline="0" dirty="0" smtClean="0"/>
          </a:p>
          <a:p>
            <a:r>
              <a:rPr lang="en-NZ" baseline="0" dirty="0" smtClean="0"/>
              <a:t>But what actually is AI?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90212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Technology in general is moving at an exponential</a:t>
            </a:r>
            <a:r>
              <a:rPr lang="en-NZ" baseline="0" dirty="0" smtClean="0"/>
              <a:t> rate. AI is part of the overall technological landscape. We need to harness it as we have with other technologies.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43692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AI is not new, and</a:t>
            </a:r>
            <a:r>
              <a:rPr lang="en-US" baseline="0" dirty="0" smtClean="0"/>
              <a:t> in fact has been around for over 50 years when Alan Turing published his paper “Computing machinery and intelligence.” There are some well-known examples,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 SIRI. The images on the right are all examples of NZ companies who are developing or utilizing AI. </a:t>
            </a:r>
            <a:r>
              <a:rPr lang="en-US" baseline="0" dirty="0" err="1" smtClean="0"/>
              <a:t>Xero</a:t>
            </a:r>
            <a:r>
              <a:rPr lang="en-US" baseline="0" dirty="0" smtClean="0"/>
              <a:t> has AI software for Accounting. Soul Machines developed Baby X (2014); Air NZ and Soul Machines created Sophie; Auckland Airport is trialing the world’s first airport digital employee, ‘</a:t>
            </a:r>
            <a:r>
              <a:rPr lang="en-US" baseline="0" dirty="0" err="1" smtClean="0"/>
              <a:t>Vai</a:t>
            </a:r>
            <a:r>
              <a:rPr lang="en-US" baseline="0" dirty="0" smtClean="0"/>
              <a:t>’. ASB has Josie to help small business customers, a first for banking in Australasia.</a:t>
            </a:r>
            <a:endParaRPr lang="en-US" dirty="0" smtClean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20487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This Soul Machine</a:t>
            </a:r>
            <a:r>
              <a:rPr lang="en-NZ" baseline="0" dirty="0" smtClean="0"/>
              <a:t> video explains why they created a virtual nervous system.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42032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Regardless of how clever</a:t>
            </a:r>
            <a:r>
              <a:rPr lang="en-NZ" baseline="0" dirty="0" smtClean="0"/>
              <a:t> AI is, </a:t>
            </a:r>
            <a:r>
              <a:rPr lang="en-NZ" dirty="0" smtClean="0"/>
              <a:t>we need to consider</a:t>
            </a:r>
            <a:r>
              <a:rPr lang="en-NZ" baseline="0" dirty="0" smtClean="0"/>
              <a:t> its potential impact on society.</a:t>
            </a:r>
          </a:p>
          <a:p>
            <a:r>
              <a:rPr lang="en-NZ" baseline="0" dirty="0" smtClean="0"/>
              <a:t>On the one hand, we have its potential benefits. Ultimately, AI in health can benefit society in many ways.</a:t>
            </a:r>
          </a:p>
          <a:p>
            <a:endParaRPr lang="en-NZ" baseline="0" dirty="0" smtClean="0"/>
          </a:p>
          <a:p>
            <a:endParaRPr lang="en-NZ" baseline="0" dirty="0" smtClean="0"/>
          </a:p>
          <a:p>
            <a:r>
              <a:rPr lang="en-NZ" baseline="0" dirty="0" smtClean="0"/>
              <a:t>However, this must be balanced with its potential impact. What about jobs, bias, ethics, and public perception including the uncertainty about what AI actually is.</a:t>
            </a:r>
          </a:p>
          <a:p>
            <a:r>
              <a:rPr lang="en-US" sz="2400" dirty="0" smtClean="0"/>
              <a:t>Let’s talk about some of these points. How about employment? A direct example of this in health is </a:t>
            </a:r>
            <a:r>
              <a:rPr lang="en-US" sz="2400" dirty="0" err="1" smtClean="0"/>
              <a:t>MoleMap</a:t>
            </a:r>
            <a:r>
              <a:rPr lang="en-US" sz="2400" dirty="0" smtClean="0"/>
              <a:t>. This originated because</a:t>
            </a:r>
            <a:r>
              <a:rPr lang="en-US" sz="2400" baseline="0" dirty="0" smtClean="0"/>
              <a:t> there were in fact i</a:t>
            </a:r>
            <a:r>
              <a:rPr lang="en-US" sz="2000" dirty="0" smtClean="0"/>
              <a:t>nsufficient numbers of trained dermatologists so </a:t>
            </a:r>
            <a:r>
              <a:rPr lang="en-US" sz="2000" dirty="0" err="1" smtClean="0"/>
              <a:t>MoleMap</a:t>
            </a:r>
            <a:r>
              <a:rPr lang="en-US" sz="2000" baseline="0" dirty="0" smtClean="0"/>
              <a:t> has been an extension of dermatologists. </a:t>
            </a:r>
            <a:r>
              <a:rPr lang="en-US" sz="2000" dirty="0" smtClean="0"/>
              <a:t>Rather than taking jobs, AI can make up the shortfall </a:t>
            </a:r>
          </a:p>
          <a:p>
            <a:endParaRPr lang="en-US" sz="2000" dirty="0" smtClean="0"/>
          </a:p>
          <a:p>
            <a:r>
              <a:rPr lang="en-US" sz="2400" dirty="0" smtClean="0"/>
              <a:t>AI bias - the human factor. People</a:t>
            </a:r>
            <a:r>
              <a:rPr lang="en-US" sz="2400" baseline="0" dirty="0" smtClean="0"/>
              <a:t> like to see and talk to a human, don’t they.</a:t>
            </a:r>
            <a:endParaRPr lang="en-US" sz="2400" dirty="0" smtClean="0"/>
          </a:p>
          <a:p>
            <a:pPr lvl="1"/>
            <a:endParaRPr lang="en-US" sz="2000" dirty="0" smtClean="0"/>
          </a:p>
          <a:p>
            <a:r>
              <a:rPr lang="en-US" sz="2400" dirty="0" smtClean="0"/>
              <a:t>Safety and ethics with AI - how do we know it does what it says on the tin? Do we trust</a:t>
            </a:r>
            <a:r>
              <a:rPr lang="en-US" sz="2400" baseline="0" dirty="0" smtClean="0"/>
              <a:t> it?</a:t>
            </a:r>
            <a:endParaRPr lang="en-US" sz="2400" dirty="0" smtClean="0"/>
          </a:p>
          <a:p>
            <a:pPr lvl="1"/>
            <a:endParaRPr lang="en-US" sz="2000" dirty="0" smtClean="0"/>
          </a:p>
          <a:p>
            <a:r>
              <a:rPr lang="en-US" sz="2400" dirty="0" smtClean="0"/>
              <a:t>AI legislation and regulation - a global discussion - where are we at? Where is New Zealand</a:t>
            </a:r>
            <a:r>
              <a:rPr lang="en-US" sz="2400" baseline="0" dirty="0" smtClean="0"/>
              <a:t> at with this?</a:t>
            </a:r>
            <a:endParaRPr lang="en-US" sz="2400" dirty="0" smtClean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71747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Alan Turing,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“father” of AI, once reportedly said this.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lines between AI and humans blur,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governance/privacy issues need to be considered?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Let’s consider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recent examples of Google assist booking appointments.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Does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restaurant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worker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 she is talking to a machine? If not, does the machine therefore deserve to be called intelligent?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92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Alan Turing,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“father” of AI, once reportedly said this.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lines between AI and humans blur,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governance/privacy issues need to be considered?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Let’s consider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recent examples of Google assist booking appointments.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Does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restaurant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worker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 she is talking to a machine? If not, does the machine therefore deserve to be called intelligent?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989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Single Corner Rectangle 17"/>
          <p:cNvSpPr/>
          <p:nvPr userDrawn="1"/>
        </p:nvSpPr>
        <p:spPr>
          <a:xfrm rot="10800000" flipH="1">
            <a:off x="324000" y="346157"/>
            <a:ext cx="8496000" cy="6210000"/>
          </a:xfrm>
          <a:prstGeom prst="round1Rect">
            <a:avLst>
              <a:gd name="adj" fmla="val 10516"/>
            </a:avLst>
          </a:prstGeom>
          <a:solidFill>
            <a:srgbClr val="F68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5318" y="1096352"/>
            <a:ext cx="7461975" cy="216816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17" y="3465115"/>
            <a:ext cx="7461975" cy="12228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0"/>
          </p:nvPr>
        </p:nvSpPr>
        <p:spPr>
          <a:xfrm>
            <a:off x="865318" y="5102148"/>
            <a:ext cx="7461974" cy="103620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10" y="895754"/>
            <a:ext cx="1605982" cy="64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m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 rot="10800000" flipH="1">
            <a:off x="324000" y="346157"/>
            <a:ext cx="8496000" cy="6210000"/>
          </a:xfrm>
          <a:prstGeom prst="round1Rect">
            <a:avLst>
              <a:gd name="adj" fmla="val 10516"/>
            </a:avLst>
          </a:prstGeom>
          <a:solidFill>
            <a:srgbClr val="F68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7406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583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</a:t>
            </a:r>
            <a:r>
              <a:rPr lang="en-US" dirty="0" err="1" smtClean="0"/>
              <a:t>levela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Slide Number Placeholder 3"/>
          <p:cNvSpPr txBox="1">
            <a:spLocks/>
          </p:cNvSpPr>
          <p:nvPr userDrawn="1"/>
        </p:nvSpPr>
        <p:spPr>
          <a:xfrm>
            <a:off x="6369723" y="6079688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rgbClr val="77A02E"/>
                </a:solidFill>
                <a:latin typeface="Corbel" panose="020B0503020204020204" pitchFamily="34" charset="0"/>
                <a:ea typeface="+mn-ea"/>
                <a:cs typeface="Consolas" panose="020B0609020204030204" pitchFamily="4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4F193D-36C1-4C90-849C-62E0717AC8ED}" type="slidenum">
              <a:rPr lang="en-NZ" sz="1600" b="0" smtClean="0">
                <a:solidFill>
                  <a:schemeClr val="bg1">
                    <a:alpha val="2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‹#›</a:t>
            </a:fld>
            <a:endParaRPr lang="en-NZ" sz="1600" b="0" dirty="0">
              <a:solidFill>
                <a:schemeClr val="bg1">
                  <a:alpha val="2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94" y="490270"/>
            <a:ext cx="750823" cy="3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00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 rot="10800000" flipH="1">
            <a:off x="324000" y="346157"/>
            <a:ext cx="8496000" cy="6210000"/>
          </a:xfrm>
          <a:prstGeom prst="round1Rect">
            <a:avLst>
              <a:gd name="adj" fmla="val 10516"/>
            </a:avLst>
          </a:prstGeom>
          <a:solidFill>
            <a:srgbClr val="213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7406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583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</a:t>
            </a:r>
            <a:r>
              <a:rPr lang="en-US" dirty="0" err="1" smtClean="0"/>
              <a:t>levela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Slide Number Placeholder 3"/>
          <p:cNvSpPr txBox="1">
            <a:spLocks/>
          </p:cNvSpPr>
          <p:nvPr userDrawn="1"/>
        </p:nvSpPr>
        <p:spPr>
          <a:xfrm>
            <a:off x="6369723" y="6079688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rgbClr val="77A02E"/>
                </a:solidFill>
                <a:latin typeface="Corbel" panose="020B0503020204020204" pitchFamily="34" charset="0"/>
                <a:ea typeface="+mn-ea"/>
                <a:cs typeface="Consolas" panose="020B0609020204030204" pitchFamily="4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4F193D-36C1-4C90-849C-62E0717AC8ED}" type="slidenum">
              <a:rPr lang="en-NZ" sz="1600" b="0" smtClean="0">
                <a:solidFill>
                  <a:schemeClr val="bg1">
                    <a:alpha val="2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‹#›</a:t>
            </a:fld>
            <a:endParaRPr lang="en-NZ" sz="1600" b="0" dirty="0">
              <a:solidFill>
                <a:schemeClr val="bg1">
                  <a:alpha val="2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93" y="490270"/>
            <a:ext cx="751081" cy="30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86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m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 rot="10800000" flipH="1">
            <a:off x="324000" y="346157"/>
            <a:ext cx="8496000" cy="6210000"/>
          </a:xfrm>
          <a:prstGeom prst="round1Rect">
            <a:avLst>
              <a:gd name="adj" fmla="val 10516"/>
            </a:avLst>
          </a:prstGeom>
          <a:solidFill>
            <a:srgbClr val="008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7406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583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</a:t>
            </a:r>
            <a:r>
              <a:rPr lang="en-US" dirty="0" err="1" smtClean="0"/>
              <a:t>levela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Slide Number Placeholder 3"/>
          <p:cNvSpPr txBox="1">
            <a:spLocks/>
          </p:cNvSpPr>
          <p:nvPr userDrawn="1"/>
        </p:nvSpPr>
        <p:spPr>
          <a:xfrm>
            <a:off x="6369723" y="6079688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rgbClr val="77A02E"/>
                </a:solidFill>
                <a:latin typeface="Corbel" panose="020B0503020204020204" pitchFamily="34" charset="0"/>
                <a:ea typeface="+mn-ea"/>
                <a:cs typeface="Consolas" panose="020B0609020204030204" pitchFamily="4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4F193D-36C1-4C90-849C-62E0717AC8ED}" type="slidenum">
              <a:rPr lang="en-NZ" sz="1600" b="0" smtClean="0">
                <a:solidFill>
                  <a:schemeClr val="bg1">
                    <a:alpha val="2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‹#›</a:t>
            </a:fld>
            <a:endParaRPr lang="en-NZ" sz="1600" b="0" dirty="0">
              <a:solidFill>
                <a:schemeClr val="bg1">
                  <a:alpha val="2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7" name="Content Placeholder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94" y="490270"/>
            <a:ext cx="750823" cy="3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8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 rot="10800000" flipH="1">
            <a:off x="324000" y="346157"/>
            <a:ext cx="8496000" cy="6210000"/>
          </a:xfrm>
          <a:prstGeom prst="round1Rect">
            <a:avLst>
              <a:gd name="adj" fmla="val 10516"/>
            </a:avLst>
          </a:prstGeom>
          <a:solidFill>
            <a:srgbClr val="F68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Oval 5"/>
          <p:cNvSpPr/>
          <p:nvPr userDrawn="1"/>
        </p:nvSpPr>
        <p:spPr>
          <a:xfrm>
            <a:off x="-254854" y="1439186"/>
            <a:ext cx="4826854" cy="482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7406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11365" y="1825625"/>
            <a:ext cx="3603985" cy="40862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</a:t>
            </a:r>
            <a:r>
              <a:rPr lang="en-US" dirty="0" err="1" smtClean="0"/>
              <a:t>levela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6369723" y="6079688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rgbClr val="77A02E"/>
                </a:solidFill>
                <a:latin typeface="Corbel" panose="020B0503020204020204" pitchFamily="34" charset="0"/>
                <a:ea typeface="+mn-ea"/>
                <a:cs typeface="Consolas" panose="020B0609020204030204" pitchFamily="4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4F193D-36C1-4C90-849C-62E0717AC8ED}" type="slidenum">
              <a:rPr lang="en-NZ" sz="1600" b="0" smtClean="0">
                <a:solidFill>
                  <a:schemeClr val="bg1">
                    <a:alpha val="2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‹#›</a:t>
            </a:fld>
            <a:endParaRPr lang="en-NZ" sz="1600" b="0" dirty="0">
              <a:solidFill>
                <a:schemeClr val="bg1">
                  <a:alpha val="2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78573" y="1872613"/>
            <a:ext cx="3960000" cy="3960000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94" y="490270"/>
            <a:ext cx="750823" cy="3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69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 rot="10800000" flipH="1">
            <a:off x="324000" y="346157"/>
            <a:ext cx="8496000" cy="6210000"/>
          </a:xfrm>
          <a:prstGeom prst="round1Rect">
            <a:avLst>
              <a:gd name="adj" fmla="val 10516"/>
            </a:avLst>
          </a:prstGeom>
          <a:solidFill>
            <a:srgbClr val="213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Oval 5"/>
          <p:cNvSpPr/>
          <p:nvPr userDrawn="1"/>
        </p:nvSpPr>
        <p:spPr>
          <a:xfrm>
            <a:off x="-254854" y="1439186"/>
            <a:ext cx="4826854" cy="482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7406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11365" y="1825625"/>
            <a:ext cx="3603985" cy="40862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</a:t>
            </a:r>
            <a:r>
              <a:rPr lang="en-US" dirty="0" err="1" smtClean="0"/>
              <a:t>levela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6369723" y="6079688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rgbClr val="77A02E"/>
                </a:solidFill>
                <a:latin typeface="Corbel" panose="020B0503020204020204" pitchFamily="34" charset="0"/>
                <a:ea typeface="+mn-ea"/>
                <a:cs typeface="Consolas" panose="020B0609020204030204" pitchFamily="4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4F193D-36C1-4C90-849C-62E0717AC8ED}" type="slidenum">
              <a:rPr lang="en-NZ" sz="1600" b="0" smtClean="0">
                <a:solidFill>
                  <a:schemeClr val="bg1">
                    <a:alpha val="2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‹#›</a:t>
            </a:fld>
            <a:endParaRPr lang="en-NZ" sz="1600" b="0" dirty="0">
              <a:solidFill>
                <a:schemeClr val="bg1">
                  <a:alpha val="2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93" y="490270"/>
            <a:ext cx="751081" cy="302712"/>
          </a:xfrm>
          <a:prstGeom prst="rect">
            <a:avLst/>
          </a:prstGeom>
        </p:spPr>
      </p:pic>
      <p:sp>
        <p:nvSpPr>
          <p:cNvPr id="11" name="Content Placeholder 3"/>
          <p:cNvSpPr>
            <a:spLocks noGrp="1"/>
          </p:cNvSpPr>
          <p:nvPr>
            <p:ph sz="quarter" idx="10"/>
          </p:nvPr>
        </p:nvSpPr>
        <p:spPr>
          <a:xfrm>
            <a:off x="178573" y="1872613"/>
            <a:ext cx="3960000" cy="3960000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7751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 rot="10800000" flipH="1">
            <a:off x="324000" y="346157"/>
            <a:ext cx="8496000" cy="6210000"/>
          </a:xfrm>
          <a:prstGeom prst="round1Rect">
            <a:avLst>
              <a:gd name="adj" fmla="val 10516"/>
            </a:avLst>
          </a:prstGeom>
          <a:solidFill>
            <a:srgbClr val="008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Oval 5"/>
          <p:cNvSpPr/>
          <p:nvPr userDrawn="1"/>
        </p:nvSpPr>
        <p:spPr>
          <a:xfrm>
            <a:off x="-254854" y="1439186"/>
            <a:ext cx="4826854" cy="482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7406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11365" y="1825625"/>
            <a:ext cx="3603985" cy="40862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</a:t>
            </a:r>
            <a:r>
              <a:rPr lang="en-US" dirty="0" err="1" smtClean="0"/>
              <a:t>levela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6369723" y="6079688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rgbClr val="77A02E"/>
                </a:solidFill>
                <a:latin typeface="Corbel" panose="020B0503020204020204" pitchFamily="34" charset="0"/>
                <a:ea typeface="+mn-ea"/>
                <a:cs typeface="Consolas" panose="020B0609020204030204" pitchFamily="4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4F193D-36C1-4C90-849C-62E0717AC8ED}" type="slidenum">
              <a:rPr lang="en-NZ" sz="1600" b="0" smtClean="0">
                <a:solidFill>
                  <a:schemeClr val="bg1">
                    <a:alpha val="2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‹#›</a:t>
            </a:fld>
            <a:endParaRPr lang="en-NZ" sz="1600" b="0" dirty="0">
              <a:solidFill>
                <a:schemeClr val="bg1">
                  <a:alpha val="2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4" name="Content Placeholder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94" y="490270"/>
            <a:ext cx="750823" cy="302362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quarter" idx="10"/>
          </p:nvPr>
        </p:nvSpPr>
        <p:spPr>
          <a:xfrm>
            <a:off x="178573" y="1872613"/>
            <a:ext cx="3960000" cy="3960000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468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inse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 rot="10800000" flipH="1">
            <a:off x="324000" y="346157"/>
            <a:ext cx="8496000" cy="6210000"/>
          </a:xfrm>
          <a:prstGeom prst="round1Rect">
            <a:avLst>
              <a:gd name="adj" fmla="val 10516"/>
            </a:avLst>
          </a:prstGeom>
          <a:solidFill>
            <a:srgbClr val="F68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7406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8651" y="1825625"/>
            <a:ext cx="2226212" cy="415494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lnSpc>
                <a:spcPct val="100000"/>
              </a:lnSpc>
              <a:buNone/>
              <a:defRPr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9432388" y="168108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NZ" sz="1800" dirty="0" smtClean="0"/>
          </a:p>
        </p:txBody>
      </p:sp>
      <p:sp>
        <p:nvSpPr>
          <p:cNvPr id="19" name="Round Single Corner Rectangle 18"/>
          <p:cNvSpPr/>
          <p:nvPr userDrawn="1"/>
        </p:nvSpPr>
        <p:spPr>
          <a:xfrm rot="10800000">
            <a:off x="3467251" y="1458153"/>
            <a:ext cx="5676749" cy="4131115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4011930" y="5794375"/>
            <a:ext cx="4149089" cy="5513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Slide Number Placeholder 3"/>
          <p:cNvSpPr txBox="1">
            <a:spLocks/>
          </p:cNvSpPr>
          <p:nvPr userDrawn="1"/>
        </p:nvSpPr>
        <p:spPr>
          <a:xfrm>
            <a:off x="6369723" y="6079688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rgbClr val="77A02E"/>
                </a:solidFill>
                <a:latin typeface="Corbel" panose="020B0503020204020204" pitchFamily="34" charset="0"/>
                <a:ea typeface="+mn-ea"/>
                <a:cs typeface="Consolas" panose="020B0609020204030204" pitchFamily="4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4F193D-36C1-4C90-849C-62E0717AC8ED}" type="slidenum">
              <a:rPr lang="en-NZ" sz="1600" b="0" smtClean="0">
                <a:solidFill>
                  <a:schemeClr val="bg1">
                    <a:alpha val="2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‹#›</a:t>
            </a:fld>
            <a:endParaRPr lang="en-NZ" sz="1600" b="0" dirty="0">
              <a:solidFill>
                <a:schemeClr val="bg1">
                  <a:alpha val="2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5" name="Content Placeholder 24"/>
          <p:cNvSpPr>
            <a:spLocks noGrp="1"/>
          </p:cNvSpPr>
          <p:nvPr>
            <p:ph sz="quarter" idx="11"/>
          </p:nvPr>
        </p:nvSpPr>
        <p:spPr>
          <a:xfrm>
            <a:off x="3657600" y="1681163"/>
            <a:ext cx="5162400" cy="36909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94" y="490270"/>
            <a:ext cx="750823" cy="3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05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inse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 rot="10800000" flipH="1">
            <a:off x="324000" y="346157"/>
            <a:ext cx="8496000" cy="6210000"/>
          </a:xfrm>
          <a:prstGeom prst="round1Rect">
            <a:avLst>
              <a:gd name="adj" fmla="val 10516"/>
            </a:avLst>
          </a:prstGeom>
          <a:solidFill>
            <a:srgbClr val="213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7406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8651" y="1825625"/>
            <a:ext cx="2226212" cy="415494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9432388" y="168108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NZ" sz="1800" dirty="0" smtClean="0"/>
          </a:p>
        </p:txBody>
      </p:sp>
      <p:sp>
        <p:nvSpPr>
          <p:cNvPr id="19" name="Round Single Corner Rectangle 18"/>
          <p:cNvSpPr/>
          <p:nvPr userDrawn="1"/>
        </p:nvSpPr>
        <p:spPr>
          <a:xfrm rot="10800000">
            <a:off x="3467251" y="1458153"/>
            <a:ext cx="5676749" cy="4131115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4011930" y="5794375"/>
            <a:ext cx="4149089" cy="5513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3" name="Slide Number Placeholder 3"/>
          <p:cNvSpPr txBox="1">
            <a:spLocks/>
          </p:cNvSpPr>
          <p:nvPr userDrawn="1"/>
        </p:nvSpPr>
        <p:spPr>
          <a:xfrm>
            <a:off x="6369723" y="6079688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rgbClr val="77A02E"/>
                </a:solidFill>
                <a:latin typeface="Corbel" panose="020B0503020204020204" pitchFamily="34" charset="0"/>
                <a:ea typeface="+mn-ea"/>
                <a:cs typeface="Consolas" panose="020B0609020204030204" pitchFamily="4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4F193D-36C1-4C90-849C-62E0717AC8ED}" type="slidenum">
              <a:rPr lang="en-NZ" sz="1600" b="0" smtClean="0">
                <a:solidFill>
                  <a:schemeClr val="bg1">
                    <a:alpha val="2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‹#›</a:t>
            </a:fld>
            <a:endParaRPr lang="en-NZ" sz="1600" b="0" dirty="0">
              <a:solidFill>
                <a:schemeClr val="bg1">
                  <a:alpha val="2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5" name="Content Placeholder 24"/>
          <p:cNvSpPr>
            <a:spLocks noGrp="1"/>
          </p:cNvSpPr>
          <p:nvPr>
            <p:ph sz="quarter" idx="11"/>
          </p:nvPr>
        </p:nvSpPr>
        <p:spPr>
          <a:xfrm>
            <a:off x="3657600" y="1681163"/>
            <a:ext cx="5162400" cy="36909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93" y="490270"/>
            <a:ext cx="751081" cy="30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08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inse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 rot="10800000" flipH="1">
            <a:off x="324000" y="346157"/>
            <a:ext cx="8496000" cy="6210000"/>
          </a:xfrm>
          <a:prstGeom prst="round1Rect">
            <a:avLst>
              <a:gd name="adj" fmla="val 10516"/>
            </a:avLst>
          </a:prstGeom>
          <a:solidFill>
            <a:srgbClr val="008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7406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8651" y="1825625"/>
            <a:ext cx="2226212" cy="415494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9432388" y="168108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endParaRPr lang="en-NZ" sz="1800" dirty="0" smtClean="0"/>
          </a:p>
        </p:txBody>
      </p:sp>
      <p:sp>
        <p:nvSpPr>
          <p:cNvPr id="19" name="Round Single Corner Rectangle 18"/>
          <p:cNvSpPr/>
          <p:nvPr userDrawn="1"/>
        </p:nvSpPr>
        <p:spPr>
          <a:xfrm rot="10800000">
            <a:off x="3467251" y="1458153"/>
            <a:ext cx="5676749" cy="4131115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4011930" y="5794375"/>
            <a:ext cx="4149089" cy="5513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2" name="Content Placeholder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94" y="490270"/>
            <a:ext cx="750823" cy="302362"/>
          </a:xfrm>
          <a:prstGeom prst="rect">
            <a:avLst/>
          </a:prstGeom>
        </p:spPr>
      </p:pic>
      <p:sp>
        <p:nvSpPr>
          <p:cNvPr id="23" name="Slide Number Placeholder 3"/>
          <p:cNvSpPr txBox="1">
            <a:spLocks/>
          </p:cNvSpPr>
          <p:nvPr userDrawn="1"/>
        </p:nvSpPr>
        <p:spPr>
          <a:xfrm>
            <a:off x="6369723" y="6079688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rgbClr val="77A02E"/>
                </a:solidFill>
                <a:latin typeface="Corbel" panose="020B0503020204020204" pitchFamily="34" charset="0"/>
                <a:ea typeface="+mn-ea"/>
                <a:cs typeface="Consolas" panose="020B0609020204030204" pitchFamily="4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4F193D-36C1-4C90-849C-62E0717AC8ED}" type="slidenum">
              <a:rPr lang="en-NZ" sz="1600" b="0" smtClean="0">
                <a:solidFill>
                  <a:schemeClr val="bg1">
                    <a:alpha val="2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‹#›</a:t>
            </a:fld>
            <a:endParaRPr lang="en-NZ" sz="1600" b="0" dirty="0">
              <a:solidFill>
                <a:schemeClr val="bg1">
                  <a:alpha val="2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5" name="Content Placeholder 24"/>
          <p:cNvSpPr>
            <a:spLocks noGrp="1"/>
          </p:cNvSpPr>
          <p:nvPr>
            <p:ph sz="quarter" idx="11"/>
          </p:nvPr>
        </p:nvSpPr>
        <p:spPr>
          <a:xfrm>
            <a:off x="3657600" y="1681163"/>
            <a:ext cx="5162400" cy="36909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2594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457200" y="6405836"/>
            <a:ext cx="8231262" cy="0"/>
          </a:xfrm>
          <a:prstGeom prst="line">
            <a:avLst/>
          </a:prstGeom>
          <a:ln w="6350">
            <a:solidFill>
              <a:srgbClr val="012E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296"/>
            <a:ext cx="8229600" cy="572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215" b="1" i="1">
                <a:solidFill>
                  <a:srgbClr val="012E6F"/>
                </a:solidFill>
              </a:defRPr>
            </a:lvl1pPr>
          </a:lstStyle>
          <a:p>
            <a:r>
              <a:rPr lang="en-NZ" noProof="0" dirty="0" smtClean="0"/>
              <a:t>Click to edit Master title style</a:t>
            </a:r>
            <a:endParaRPr lang="en-NZ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20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08"/>
            </a:lvl1pPr>
            <a:lvl2pPr>
              <a:defRPr sz="1108"/>
            </a:lvl2pPr>
            <a:lvl3pPr>
              <a:defRPr sz="1108"/>
            </a:lvl3pPr>
            <a:lvl4pPr>
              <a:defRPr sz="1108"/>
            </a:lvl4pPr>
            <a:lvl5pPr>
              <a:defRPr sz="1108"/>
            </a:lvl5pPr>
          </a:lstStyle>
          <a:p>
            <a:pPr lvl="0"/>
            <a:r>
              <a:rPr lang="en-NZ" noProof="0" dirty="0" smtClean="0"/>
              <a:t>Click to edit Master text styles</a:t>
            </a:r>
          </a:p>
          <a:p>
            <a:pPr lvl="1"/>
            <a:r>
              <a:rPr lang="en-NZ" noProof="0" dirty="0" smtClean="0"/>
              <a:t>Second level</a:t>
            </a:r>
          </a:p>
          <a:p>
            <a:pPr lvl="2"/>
            <a:r>
              <a:rPr lang="en-NZ" noProof="0" dirty="0" smtClean="0"/>
              <a:t>Third level</a:t>
            </a:r>
          </a:p>
          <a:p>
            <a:pPr lvl="3"/>
            <a:r>
              <a:rPr lang="en-NZ" noProof="0" dirty="0" smtClean="0"/>
              <a:t>Fourth level</a:t>
            </a:r>
          </a:p>
          <a:p>
            <a:pPr lvl="4"/>
            <a:r>
              <a:rPr lang="en-NZ" noProof="0" dirty="0" smtClean="0"/>
              <a:t>Fifth level</a:t>
            </a:r>
            <a:endParaRPr lang="en-NZ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17C860D8-CDB9-4BCD-8E94-57BC7D929DEA}" type="datetime1">
              <a:rPr lang="en-NZ" smtClean="0">
                <a:solidFill>
                  <a:prstClr val="black">
                    <a:tint val="75000"/>
                  </a:prstClr>
                </a:solidFill>
              </a:rPr>
              <a:pPr/>
              <a:t>21/05/2018</a:t>
            </a:fld>
            <a:endParaRPr lang="en-N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IN CONFIDENCE – NOT GOVERNMENT POLICY</a:t>
            </a:r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012E6F"/>
                </a:solidFill>
              </a:defRPr>
            </a:lvl1pPr>
          </a:lstStyle>
          <a:p>
            <a:r>
              <a:rPr lang="en-NZ" dirty="0" smtClean="0"/>
              <a:t>Page </a:t>
            </a:r>
            <a:fld id="{6E87F21F-5D58-461E-A407-95D0AFDDFEF4}" type="slidenum">
              <a:rPr lang="en-NZ" smtClean="0"/>
              <a:pPr/>
              <a:t>‹#›</a:t>
            </a:fld>
            <a:endParaRPr lang="en-NZ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815416"/>
            <a:ext cx="9144000" cy="21296"/>
            <a:chOff x="0" y="815416"/>
            <a:chExt cx="9906000" cy="21296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815416"/>
              <a:ext cx="9906000" cy="0"/>
            </a:xfrm>
            <a:prstGeom prst="line">
              <a:avLst/>
            </a:prstGeom>
            <a:ln w="57150">
              <a:solidFill>
                <a:srgbClr val="FEA6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0" y="836712"/>
              <a:ext cx="9906000" cy="0"/>
            </a:xfrm>
            <a:prstGeom prst="line">
              <a:avLst/>
            </a:prstGeom>
            <a:ln w="19050">
              <a:solidFill>
                <a:srgbClr val="012E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/>
          <a:stretch/>
        </p:blipFill>
        <p:spPr>
          <a:xfrm>
            <a:off x="317989" y="6152124"/>
            <a:ext cx="1063503" cy="60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60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Single Corner Rectangle 17"/>
          <p:cNvSpPr/>
          <p:nvPr userDrawn="1"/>
        </p:nvSpPr>
        <p:spPr>
          <a:xfrm rot="10800000" flipH="1">
            <a:off x="324000" y="346157"/>
            <a:ext cx="8496000" cy="6210000"/>
          </a:xfrm>
          <a:prstGeom prst="round1Rect">
            <a:avLst>
              <a:gd name="adj" fmla="val 10516"/>
            </a:avLst>
          </a:prstGeom>
          <a:solidFill>
            <a:srgbClr val="213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/>
          <a:stretch/>
        </p:blipFill>
        <p:spPr>
          <a:xfrm>
            <a:off x="324000" y="0"/>
            <a:ext cx="8820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5318" y="1096352"/>
            <a:ext cx="7461975" cy="216816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17" y="3465115"/>
            <a:ext cx="7461975" cy="12228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0"/>
          </p:nvPr>
        </p:nvSpPr>
        <p:spPr>
          <a:xfrm>
            <a:off x="865318" y="5102148"/>
            <a:ext cx="7461974" cy="103620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10" y="895755"/>
            <a:ext cx="1605982" cy="64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66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rot="10800000" flipH="1">
            <a:off x="0" y="0"/>
            <a:ext cx="9144000" cy="6857999"/>
          </a:xfrm>
          <a:prstGeom prst="rect">
            <a:avLst/>
          </a:prstGeom>
          <a:solidFill>
            <a:srgbClr val="213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NZ" sz="1100"/>
          </a:p>
        </p:txBody>
      </p:sp>
      <p:sp>
        <p:nvSpPr>
          <p:cNvPr id="6" name="Oval 5"/>
          <p:cNvSpPr/>
          <p:nvPr userDrawn="1"/>
        </p:nvSpPr>
        <p:spPr>
          <a:xfrm>
            <a:off x="-254854" y="1439186"/>
            <a:ext cx="4826854" cy="482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11364" y="1833944"/>
            <a:ext cx="3603985" cy="107406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Nimbus Sans L" panose="02000503000000000000" pitchFamily="50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11365" y="3073399"/>
            <a:ext cx="3603985" cy="28385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</a:t>
            </a:r>
            <a:r>
              <a:rPr lang="en-US" dirty="0" err="1" smtClean="0"/>
              <a:t>levela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39" y="-218164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73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Single Corner Rectangle 17"/>
          <p:cNvSpPr/>
          <p:nvPr userDrawn="1"/>
        </p:nvSpPr>
        <p:spPr>
          <a:xfrm rot="10800000" flipH="1">
            <a:off x="324000" y="346157"/>
            <a:ext cx="8496000" cy="6210000"/>
          </a:xfrm>
          <a:prstGeom prst="round1Rect">
            <a:avLst>
              <a:gd name="adj" fmla="val 10516"/>
            </a:avLst>
          </a:prstGeom>
          <a:solidFill>
            <a:srgbClr val="008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/>
          <a:stretch/>
        </p:blipFill>
        <p:spPr>
          <a:xfrm>
            <a:off x="324000" y="0"/>
            <a:ext cx="8820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5318" y="1096352"/>
            <a:ext cx="7461975" cy="216816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17" y="3465115"/>
            <a:ext cx="7461975" cy="122284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0"/>
          </p:nvPr>
        </p:nvSpPr>
        <p:spPr>
          <a:xfrm>
            <a:off x="865318" y="5102148"/>
            <a:ext cx="7461974" cy="103620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10" y="895754"/>
            <a:ext cx="1605983" cy="64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61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 rot="10800000" flipH="1">
            <a:off x="324000" y="339341"/>
            <a:ext cx="8496000" cy="6210000"/>
          </a:xfrm>
          <a:prstGeom prst="round1Rect">
            <a:avLst>
              <a:gd name="adj" fmla="val 7042"/>
            </a:avLst>
          </a:prstGeom>
          <a:solidFill>
            <a:srgbClr val="F68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144000" cy="6117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7406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6369723" y="6079688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rgbClr val="77A02E"/>
                </a:solidFill>
                <a:latin typeface="Corbel" panose="020B0503020204020204" pitchFamily="34" charset="0"/>
                <a:ea typeface="+mn-ea"/>
                <a:cs typeface="Consolas" panose="020B0609020204030204" pitchFamily="4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4F193D-36C1-4C90-849C-62E0717AC8ED}" type="slidenum">
              <a:rPr lang="en-NZ" sz="1600" b="0" smtClean="0">
                <a:solidFill>
                  <a:schemeClr val="bg1">
                    <a:alpha val="2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‹#›</a:t>
            </a:fld>
            <a:endParaRPr lang="en-NZ" sz="1600" b="0" dirty="0">
              <a:solidFill>
                <a:schemeClr val="bg1">
                  <a:alpha val="2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5834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</a:t>
            </a:r>
            <a:r>
              <a:rPr lang="en-US" dirty="0" err="1" smtClean="0"/>
              <a:t>levela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94" y="490270"/>
            <a:ext cx="750823" cy="3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02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 rot="10800000" flipH="1">
            <a:off x="324000" y="339341"/>
            <a:ext cx="8496000" cy="6210000"/>
          </a:xfrm>
          <a:prstGeom prst="round1Rect">
            <a:avLst>
              <a:gd name="adj" fmla="val 7042"/>
            </a:avLst>
          </a:prstGeom>
          <a:solidFill>
            <a:srgbClr val="213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144000" cy="6117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7406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="1">
                <a:solidFill>
                  <a:srgbClr val="21346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6369723" y="6079688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rgbClr val="77A02E"/>
                </a:solidFill>
                <a:latin typeface="Corbel" panose="020B0503020204020204" pitchFamily="34" charset="0"/>
                <a:ea typeface="+mn-ea"/>
                <a:cs typeface="Consolas" panose="020B0609020204030204" pitchFamily="4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4F193D-36C1-4C90-849C-62E0717AC8ED}" type="slidenum">
              <a:rPr lang="en-NZ" sz="1600" b="0" smtClean="0">
                <a:solidFill>
                  <a:schemeClr val="bg1">
                    <a:alpha val="2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‹#›</a:t>
            </a:fld>
            <a:endParaRPr lang="en-NZ" sz="1600" b="0" dirty="0">
              <a:solidFill>
                <a:schemeClr val="bg1">
                  <a:alpha val="2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5834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94" y="490270"/>
            <a:ext cx="750823" cy="3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18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 rot="10800000" flipH="1">
            <a:off x="324000" y="339341"/>
            <a:ext cx="8496000" cy="6210000"/>
          </a:xfrm>
          <a:prstGeom prst="round1Rect">
            <a:avLst>
              <a:gd name="adj" fmla="val 7042"/>
            </a:avLst>
          </a:prstGeom>
          <a:solidFill>
            <a:srgbClr val="008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144000" cy="6117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7406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="1">
                <a:solidFill>
                  <a:srgbClr val="00853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6369723" y="6079688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rgbClr val="77A02E"/>
                </a:solidFill>
                <a:latin typeface="Corbel" panose="020B0503020204020204" pitchFamily="34" charset="0"/>
                <a:ea typeface="+mn-ea"/>
                <a:cs typeface="Consolas" panose="020B0609020204030204" pitchFamily="4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4F193D-36C1-4C90-849C-62E0717AC8ED}" type="slidenum">
              <a:rPr lang="en-NZ" sz="1600" b="0" smtClean="0">
                <a:solidFill>
                  <a:schemeClr val="bg1">
                    <a:alpha val="2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‹#›</a:t>
            </a:fld>
            <a:endParaRPr lang="en-NZ" sz="1600" b="0" dirty="0">
              <a:solidFill>
                <a:schemeClr val="bg1">
                  <a:alpha val="2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58340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</a:t>
            </a:r>
            <a:r>
              <a:rPr lang="en-US" dirty="0" err="1" smtClean="0"/>
              <a:t>levela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94" y="490270"/>
            <a:ext cx="750823" cy="3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06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 rot="10800000" flipH="1">
            <a:off x="324000" y="339341"/>
            <a:ext cx="8496000" cy="6210000"/>
          </a:xfrm>
          <a:prstGeom prst="round1Rect">
            <a:avLst>
              <a:gd name="adj" fmla="val 7042"/>
            </a:avLst>
          </a:prstGeom>
          <a:solidFill>
            <a:srgbClr val="F68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144000" cy="6117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7406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6369723" y="6079688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rgbClr val="77A02E"/>
                </a:solidFill>
                <a:latin typeface="Corbel" panose="020B0503020204020204" pitchFamily="34" charset="0"/>
                <a:ea typeface="+mn-ea"/>
                <a:cs typeface="Consolas" panose="020B0609020204030204" pitchFamily="4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4F193D-36C1-4C90-849C-62E0717AC8ED}" type="slidenum">
              <a:rPr lang="en-NZ" sz="1600" b="0" smtClean="0">
                <a:solidFill>
                  <a:schemeClr val="bg1">
                    <a:alpha val="2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‹#›</a:t>
            </a:fld>
            <a:endParaRPr lang="en-NZ" sz="1600" b="0" dirty="0">
              <a:solidFill>
                <a:schemeClr val="bg1">
                  <a:alpha val="2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58340"/>
          </a:xfrm>
          <a:prstGeom prst="rect">
            <a:avLst/>
          </a:prstGeom>
        </p:spPr>
        <p:txBody>
          <a:bodyPr numCol="2" spcCol="180000"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</a:t>
            </a:r>
            <a:r>
              <a:rPr lang="en-US" dirty="0" err="1" smtClean="0"/>
              <a:t>levela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94" y="490270"/>
            <a:ext cx="750823" cy="3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70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 rot="10800000" flipH="1">
            <a:off x="324000" y="339341"/>
            <a:ext cx="8496000" cy="6210000"/>
          </a:xfrm>
          <a:prstGeom prst="round1Rect">
            <a:avLst>
              <a:gd name="adj" fmla="val 7042"/>
            </a:avLst>
          </a:prstGeom>
          <a:solidFill>
            <a:srgbClr val="213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144000" cy="6117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7406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="1">
                <a:solidFill>
                  <a:srgbClr val="21346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6369723" y="6079688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rgbClr val="77A02E"/>
                </a:solidFill>
                <a:latin typeface="Corbel" panose="020B0503020204020204" pitchFamily="34" charset="0"/>
                <a:ea typeface="+mn-ea"/>
                <a:cs typeface="Consolas" panose="020B0609020204030204" pitchFamily="4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4F193D-36C1-4C90-849C-62E0717AC8ED}" type="slidenum">
              <a:rPr lang="en-NZ" sz="1600" b="0" smtClean="0">
                <a:solidFill>
                  <a:schemeClr val="bg1">
                    <a:alpha val="2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‹#›</a:t>
            </a:fld>
            <a:endParaRPr lang="en-NZ" sz="1600" b="0" dirty="0">
              <a:solidFill>
                <a:schemeClr val="bg1">
                  <a:alpha val="2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58340"/>
          </a:xfrm>
          <a:prstGeom prst="rect">
            <a:avLst/>
          </a:prstGeom>
        </p:spPr>
        <p:txBody>
          <a:bodyPr numCol="2" spcCol="180000"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</a:t>
            </a:r>
            <a:r>
              <a:rPr lang="en-US" dirty="0" err="1" smtClean="0"/>
              <a:t>levela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94" y="490270"/>
            <a:ext cx="750823" cy="3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89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 rot="10800000" flipH="1">
            <a:off x="324000" y="339341"/>
            <a:ext cx="8496000" cy="6210000"/>
          </a:xfrm>
          <a:prstGeom prst="round1Rect">
            <a:avLst>
              <a:gd name="adj" fmla="val 7042"/>
            </a:avLst>
          </a:prstGeom>
          <a:solidFill>
            <a:srgbClr val="008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144000" cy="6117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7406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800" b="1">
                <a:solidFill>
                  <a:srgbClr val="00853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6369723" y="6079688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rgbClr val="77A02E"/>
                </a:solidFill>
                <a:latin typeface="Corbel" panose="020B0503020204020204" pitchFamily="34" charset="0"/>
                <a:ea typeface="+mn-ea"/>
                <a:cs typeface="Consolas" panose="020B0609020204030204" pitchFamily="49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4F193D-36C1-4C90-849C-62E0717AC8ED}" type="slidenum">
              <a:rPr lang="en-NZ" sz="1600" b="0" smtClean="0">
                <a:solidFill>
                  <a:schemeClr val="bg1">
                    <a:alpha val="20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‹#›</a:t>
            </a:fld>
            <a:endParaRPr lang="en-NZ" sz="1600" b="0" dirty="0">
              <a:solidFill>
                <a:schemeClr val="bg1">
                  <a:alpha val="20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58340"/>
          </a:xfrm>
          <a:prstGeom prst="rect">
            <a:avLst/>
          </a:prstGeom>
        </p:spPr>
        <p:txBody>
          <a:bodyPr numCol="2" spcCol="180000"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</a:t>
            </a:r>
            <a:r>
              <a:rPr lang="en-US" dirty="0" err="1" smtClean="0"/>
              <a:t>levela</a:t>
            </a:r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594" y="490270"/>
            <a:ext cx="750823" cy="3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26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23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38" r:id="rId2"/>
    <p:sldLayoutId id="2147483839" r:id="rId3"/>
    <p:sldLayoutId id="2147483824" r:id="rId4"/>
    <p:sldLayoutId id="2147483840" r:id="rId5"/>
    <p:sldLayoutId id="2147483841" r:id="rId6"/>
    <p:sldLayoutId id="2147483837" r:id="rId7"/>
    <p:sldLayoutId id="2147483842" r:id="rId8"/>
    <p:sldLayoutId id="2147483843" r:id="rId9"/>
    <p:sldLayoutId id="2147483827" r:id="rId10"/>
    <p:sldLayoutId id="2147483844" r:id="rId11"/>
    <p:sldLayoutId id="2147483845" r:id="rId12"/>
    <p:sldLayoutId id="2147483823" r:id="rId13"/>
    <p:sldLayoutId id="2147483846" r:id="rId14"/>
    <p:sldLayoutId id="2147483847" r:id="rId15"/>
    <p:sldLayoutId id="2147483835" r:id="rId16"/>
    <p:sldLayoutId id="2147483848" r:id="rId17"/>
    <p:sldLayoutId id="2147483849" r:id="rId18"/>
    <p:sldLayoutId id="2147483850" r:id="rId19"/>
    <p:sldLayoutId id="2147483851" r:id="rId2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A99D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emf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11365" y="1902349"/>
            <a:ext cx="3603985" cy="2838513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latin typeface="Segoe UI" panose="020B0502040204020203" pitchFamily="34" charset="0"/>
              </a:rPr>
              <a:t>Potential of AI for Society – why this matters in health</a:t>
            </a:r>
            <a:endParaRPr lang="en-NZ" sz="3200" b="1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11365" y="408640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Ann-Marie Cavanagh</a:t>
            </a:r>
          </a:p>
          <a:p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Chief Technology and Digital Services Officer</a:t>
            </a:r>
          </a:p>
          <a:p>
            <a:r>
              <a:rPr lang="en-US" sz="1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Ministry of Health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5888" y="2088093"/>
            <a:ext cx="3169637" cy="3195108"/>
            <a:chOff x="2368027" y="3979545"/>
            <a:chExt cx="2423636" cy="2443112"/>
          </a:xfrm>
          <a:solidFill>
            <a:srgbClr val="F68B1F"/>
          </a:solidFill>
        </p:grpSpPr>
        <p:sp>
          <p:nvSpPr>
            <p:cNvPr id="8" name="Oval 7"/>
            <p:cNvSpPr/>
            <p:nvPr/>
          </p:nvSpPr>
          <p:spPr>
            <a:xfrm>
              <a:off x="3700511" y="3979545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" name="Oval 8"/>
            <p:cNvSpPr/>
            <p:nvPr/>
          </p:nvSpPr>
          <p:spPr>
            <a:xfrm>
              <a:off x="4028171" y="430339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Oval 9"/>
            <p:cNvSpPr/>
            <p:nvPr/>
          </p:nvSpPr>
          <p:spPr>
            <a:xfrm>
              <a:off x="3534521" y="417554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" name="Oval 10"/>
            <p:cNvSpPr/>
            <p:nvPr/>
          </p:nvSpPr>
          <p:spPr>
            <a:xfrm>
              <a:off x="4060175" y="3984565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3" name="Oval 12"/>
            <p:cNvSpPr/>
            <p:nvPr/>
          </p:nvSpPr>
          <p:spPr>
            <a:xfrm>
              <a:off x="4426443" y="4051339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4" name="Oval 13"/>
            <p:cNvSpPr/>
            <p:nvPr/>
          </p:nvSpPr>
          <p:spPr>
            <a:xfrm>
              <a:off x="4557111" y="3979545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5" name="Oval 14"/>
            <p:cNvSpPr/>
            <p:nvPr/>
          </p:nvSpPr>
          <p:spPr>
            <a:xfrm>
              <a:off x="2816591" y="5572125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6" name="Oval 15"/>
            <p:cNvSpPr/>
            <p:nvPr/>
          </p:nvSpPr>
          <p:spPr>
            <a:xfrm>
              <a:off x="3487277" y="4730963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7" name="Oval 16"/>
            <p:cNvSpPr/>
            <p:nvPr/>
          </p:nvSpPr>
          <p:spPr>
            <a:xfrm>
              <a:off x="3276330" y="446715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8" name="Oval 17"/>
            <p:cNvSpPr/>
            <p:nvPr/>
          </p:nvSpPr>
          <p:spPr>
            <a:xfrm>
              <a:off x="3029951" y="4805040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9" name="Oval 18"/>
            <p:cNvSpPr/>
            <p:nvPr/>
          </p:nvSpPr>
          <p:spPr>
            <a:xfrm>
              <a:off x="3029951" y="5229225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0" name="Oval 19"/>
            <p:cNvSpPr/>
            <p:nvPr/>
          </p:nvSpPr>
          <p:spPr>
            <a:xfrm>
              <a:off x="3714353" y="4393354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1" name="Oval 20"/>
            <p:cNvSpPr/>
            <p:nvPr/>
          </p:nvSpPr>
          <p:spPr>
            <a:xfrm>
              <a:off x="3753977" y="417554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2" name="Oval 21"/>
            <p:cNvSpPr/>
            <p:nvPr/>
          </p:nvSpPr>
          <p:spPr>
            <a:xfrm>
              <a:off x="3494770" y="4505351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3" name="Oval 22"/>
            <p:cNvSpPr/>
            <p:nvPr/>
          </p:nvSpPr>
          <p:spPr>
            <a:xfrm>
              <a:off x="3276329" y="4733285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4" name="Oval 23"/>
            <p:cNvSpPr/>
            <p:nvPr/>
          </p:nvSpPr>
          <p:spPr>
            <a:xfrm>
              <a:off x="3233917" y="4986696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5" name="Oval 24"/>
            <p:cNvSpPr/>
            <p:nvPr/>
          </p:nvSpPr>
          <p:spPr>
            <a:xfrm>
              <a:off x="3029951" y="501713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6" name="Oval 25"/>
            <p:cNvSpPr/>
            <p:nvPr/>
          </p:nvSpPr>
          <p:spPr>
            <a:xfrm>
              <a:off x="2842850" y="510406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7" name="Oval 26"/>
            <p:cNvSpPr/>
            <p:nvPr/>
          </p:nvSpPr>
          <p:spPr>
            <a:xfrm>
              <a:off x="2744836" y="5300980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8" name="Oval 27"/>
            <p:cNvSpPr/>
            <p:nvPr/>
          </p:nvSpPr>
          <p:spPr>
            <a:xfrm>
              <a:off x="2622821" y="5549737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9" name="Oval 28"/>
            <p:cNvSpPr/>
            <p:nvPr/>
          </p:nvSpPr>
          <p:spPr>
            <a:xfrm>
              <a:off x="2816591" y="5377926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0" name="Oval 29"/>
            <p:cNvSpPr/>
            <p:nvPr/>
          </p:nvSpPr>
          <p:spPr>
            <a:xfrm>
              <a:off x="2958196" y="5360461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1" name="Oval 30"/>
            <p:cNvSpPr/>
            <p:nvPr/>
          </p:nvSpPr>
          <p:spPr>
            <a:xfrm>
              <a:off x="2658698" y="5733934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2" name="Oval 31"/>
            <p:cNvSpPr/>
            <p:nvPr/>
          </p:nvSpPr>
          <p:spPr>
            <a:xfrm>
              <a:off x="2775474" y="5915494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3" name="Oval 32"/>
            <p:cNvSpPr/>
            <p:nvPr/>
          </p:nvSpPr>
          <p:spPr>
            <a:xfrm>
              <a:off x="2502804" y="5838128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4" name="Oval 33"/>
            <p:cNvSpPr/>
            <p:nvPr/>
          </p:nvSpPr>
          <p:spPr>
            <a:xfrm>
              <a:off x="2565034" y="6028675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5" name="Oval 34"/>
            <p:cNvSpPr/>
            <p:nvPr/>
          </p:nvSpPr>
          <p:spPr>
            <a:xfrm>
              <a:off x="2566461" y="6287538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6" name="Oval 35"/>
            <p:cNvSpPr/>
            <p:nvPr/>
          </p:nvSpPr>
          <p:spPr>
            <a:xfrm>
              <a:off x="2368027" y="6287537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7" name="Oval 36"/>
            <p:cNvSpPr/>
            <p:nvPr/>
          </p:nvSpPr>
          <p:spPr>
            <a:xfrm>
              <a:off x="2463688" y="6154574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8" name="Oval 37"/>
            <p:cNvSpPr/>
            <p:nvPr/>
          </p:nvSpPr>
          <p:spPr>
            <a:xfrm>
              <a:off x="2888345" y="5766324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39" name="Oval 38"/>
            <p:cNvSpPr/>
            <p:nvPr/>
          </p:nvSpPr>
          <p:spPr>
            <a:xfrm>
              <a:off x="3263185" y="547036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0" name="Oval 39"/>
            <p:cNvSpPr/>
            <p:nvPr/>
          </p:nvSpPr>
          <p:spPr>
            <a:xfrm>
              <a:off x="3052746" y="562149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1" name="Oval 40"/>
            <p:cNvSpPr/>
            <p:nvPr/>
          </p:nvSpPr>
          <p:spPr>
            <a:xfrm>
              <a:off x="3111104" y="5313143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2" name="Oval 41"/>
            <p:cNvSpPr/>
            <p:nvPr/>
          </p:nvSpPr>
          <p:spPr>
            <a:xfrm>
              <a:off x="3274137" y="5228529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3" name="Oval 42"/>
            <p:cNvSpPr/>
            <p:nvPr/>
          </p:nvSpPr>
          <p:spPr>
            <a:xfrm>
              <a:off x="3432096" y="5286384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4" name="Oval 43"/>
            <p:cNvSpPr/>
            <p:nvPr/>
          </p:nvSpPr>
          <p:spPr>
            <a:xfrm>
              <a:off x="3052745" y="5488996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5" name="Oval 44"/>
            <p:cNvSpPr/>
            <p:nvPr/>
          </p:nvSpPr>
          <p:spPr>
            <a:xfrm>
              <a:off x="3587227" y="5097661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6" name="Oval 45"/>
            <p:cNvSpPr/>
            <p:nvPr/>
          </p:nvSpPr>
          <p:spPr>
            <a:xfrm>
              <a:off x="3612466" y="5342048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7" name="Oval 46"/>
            <p:cNvSpPr/>
            <p:nvPr/>
          </p:nvSpPr>
          <p:spPr>
            <a:xfrm>
              <a:off x="3854314" y="5053009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8" name="Oval 47"/>
            <p:cNvSpPr/>
            <p:nvPr/>
          </p:nvSpPr>
          <p:spPr>
            <a:xfrm>
              <a:off x="3829388" y="5324583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49" name="Oval 48"/>
            <p:cNvSpPr/>
            <p:nvPr/>
          </p:nvSpPr>
          <p:spPr>
            <a:xfrm>
              <a:off x="3793510" y="5201329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0" name="Oval 49"/>
            <p:cNvSpPr/>
            <p:nvPr/>
          </p:nvSpPr>
          <p:spPr>
            <a:xfrm>
              <a:off x="4110237" y="5051620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1" name="Oval 50"/>
            <p:cNvSpPr/>
            <p:nvPr/>
          </p:nvSpPr>
          <p:spPr>
            <a:xfrm>
              <a:off x="4280458" y="5165451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2" name="Oval 51"/>
            <p:cNvSpPr/>
            <p:nvPr/>
          </p:nvSpPr>
          <p:spPr>
            <a:xfrm>
              <a:off x="4028171" y="5226870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3" name="Oval 52"/>
            <p:cNvSpPr/>
            <p:nvPr/>
          </p:nvSpPr>
          <p:spPr>
            <a:xfrm>
              <a:off x="4113828" y="5332833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4" name="Oval 53"/>
            <p:cNvSpPr/>
            <p:nvPr/>
          </p:nvSpPr>
          <p:spPr>
            <a:xfrm>
              <a:off x="4207749" y="5474215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5" name="Oval 54"/>
            <p:cNvSpPr/>
            <p:nvPr/>
          </p:nvSpPr>
          <p:spPr>
            <a:xfrm>
              <a:off x="4281885" y="562058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6" name="Oval 55"/>
            <p:cNvSpPr/>
            <p:nvPr/>
          </p:nvSpPr>
          <p:spPr>
            <a:xfrm>
              <a:off x="4279504" y="5781336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7" name="Oval 56"/>
            <p:cNvSpPr/>
            <p:nvPr/>
          </p:nvSpPr>
          <p:spPr>
            <a:xfrm>
              <a:off x="4242672" y="590621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8" name="Oval 57"/>
            <p:cNvSpPr/>
            <p:nvPr/>
          </p:nvSpPr>
          <p:spPr>
            <a:xfrm>
              <a:off x="2775221" y="5702137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59" name="Oval 58"/>
            <p:cNvSpPr/>
            <p:nvPr/>
          </p:nvSpPr>
          <p:spPr>
            <a:xfrm>
              <a:off x="4161087" y="6032878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0" name="Oval 59"/>
            <p:cNvSpPr/>
            <p:nvPr/>
          </p:nvSpPr>
          <p:spPr>
            <a:xfrm>
              <a:off x="4042073" y="6118696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1" name="Oval 60"/>
            <p:cNvSpPr/>
            <p:nvPr/>
          </p:nvSpPr>
          <p:spPr>
            <a:xfrm>
              <a:off x="4060175" y="5982741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2" name="Oval 61"/>
            <p:cNvSpPr/>
            <p:nvPr/>
          </p:nvSpPr>
          <p:spPr>
            <a:xfrm>
              <a:off x="3987783" y="5878886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3" name="Oval 62"/>
            <p:cNvSpPr/>
            <p:nvPr/>
          </p:nvSpPr>
          <p:spPr>
            <a:xfrm>
              <a:off x="3848560" y="5844478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4" name="Oval 63"/>
            <p:cNvSpPr/>
            <p:nvPr/>
          </p:nvSpPr>
          <p:spPr>
            <a:xfrm>
              <a:off x="3682108" y="5882158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5" name="Oval 64"/>
            <p:cNvSpPr/>
            <p:nvPr/>
          </p:nvSpPr>
          <p:spPr>
            <a:xfrm>
              <a:off x="3891996" y="6041376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6" name="Oval 65"/>
            <p:cNvSpPr/>
            <p:nvPr/>
          </p:nvSpPr>
          <p:spPr>
            <a:xfrm>
              <a:off x="3672985" y="6025080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7" name="Oval 66"/>
            <p:cNvSpPr/>
            <p:nvPr/>
          </p:nvSpPr>
          <p:spPr>
            <a:xfrm>
              <a:off x="3577970" y="5978463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8" name="Oval 67"/>
            <p:cNvSpPr/>
            <p:nvPr/>
          </p:nvSpPr>
          <p:spPr>
            <a:xfrm>
              <a:off x="3530454" y="6093240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69" name="Oval 68"/>
            <p:cNvSpPr/>
            <p:nvPr/>
          </p:nvSpPr>
          <p:spPr>
            <a:xfrm>
              <a:off x="3582005" y="6228290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0" name="Oval 69"/>
            <p:cNvSpPr/>
            <p:nvPr/>
          </p:nvSpPr>
          <p:spPr>
            <a:xfrm>
              <a:off x="3776805" y="6154574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1" name="Oval 70"/>
            <p:cNvSpPr/>
            <p:nvPr/>
          </p:nvSpPr>
          <p:spPr>
            <a:xfrm>
              <a:off x="3658982" y="6307036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2" name="Oval 71"/>
            <p:cNvSpPr/>
            <p:nvPr/>
          </p:nvSpPr>
          <p:spPr>
            <a:xfrm>
              <a:off x="3793510" y="6350902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3" name="Oval 72"/>
            <p:cNvSpPr/>
            <p:nvPr/>
          </p:nvSpPr>
          <p:spPr>
            <a:xfrm>
              <a:off x="3942553" y="6215590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4" name="Oval 73"/>
            <p:cNvSpPr/>
            <p:nvPr/>
          </p:nvSpPr>
          <p:spPr>
            <a:xfrm>
              <a:off x="3942552" y="6342913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5" name="Oval 74"/>
            <p:cNvSpPr/>
            <p:nvPr/>
          </p:nvSpPr>
          <p:spPr>
            <a:xfrm>
              <a:off x="4096320" y="6319576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6" name="Oval 75"/>
            <p:cNvSpPr/>
            <p:nvPr/>
          </p:nvSpPr>
          <p:spPr>
            <a:xfrm>
              <a:off x="4242671" y="6260910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7" name="Oval 76"/>
            <p:cNvSpPr/>
            <p:nvPr/>
          </p:nvSpPr>
          <p:spPr>
            <a:xfrm>
              <a:off x="4171871" y="6151159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8" name="Oval 77"/>
            <p:cNvSpPr/>
            <p:nvPr/>
          </p:nvSpPr>
          <p:spPr>
            <a:xfrm>
              <a:off x="4365384" y="6090777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9" name="Oval 78"/>
            <p:cNvSpPr/>
            <p:nvPr/>
          </p:nvSpPr>
          <p:spPr>
            <a:xfrm>
              <a:off x="4365383" y="5937521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0" name="Oval 79"/>
            <p:cNvSpPr/>
            <p:nvPr/>
          </p:nvSpPr>
          <p:spPr>
            <a:xfrm>
              <a:off x="4551469" y="5788958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1" name="Oval 80"/>
            <p:cNvSpPr/>
            <p:nvPr/>
          </p:nvSpPr>
          <p:spPr>
            <a:xfrm>
              <a:off x="4409045" y="5802383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2" name="Oval 81"/>
            <p:cNvSpPr/>
            <p:nvPr/>
          </p:nvSpPr>
          <p:spPr>
            <a:xfrm>
              <a:off x="4557584" y="5610868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3" name="Oval 82"/>
            <p:cNvSpPr/>
            <p:nvPr/>
          </p:nvSpPr>
          <p:spPr>
            <a:xfrm>
              <a:off x="4407137" y="5488995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4" name="Oval 83"/>
            <p:cNvSpPr/>
            <p:nvPr/>
          </p:nvSpPr>
          <p:spPr>
            <a:xfrm>
              <a:off x="4407137" y="5286383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5" name="Oval 84"/>
            <p:cNvSpPr/>
            <p:nvPr/>
          </p:nvSpPr>
          <p:spPr>
            <a:xfrm>
              <a:off x="4287477" y="5332833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6" name="Oval 85"/>
            <p:cNvSpPr/>
            <p:nvPr/>
          </p:nvSpPr>
          <p:spPr>
            <a:xfrm>
              <a:off x="4384248" y="5142273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7" name="Oval 86"/>
            <p:cNvSpPr/>
            <p:nvPr/>
          </p:nvSpPr>
          <p:spPr>
            <a:xfrm>
              <a:off x="4552491" y="5261078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8" name="Oval 87"/>
            <p:cNvSpPr/>
            <p:nvPr/>
          </p:nvSpPr>
          <p:spPr>
            <a:xfrm>
              <a:off x="4660028" y="5432216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9" name="Oval 88"/>
            <p:cNvSpPr/>
            <p:nvPr/>
          </p:nvSpPr>
          <p:spPr>
            <a:xfrm>
              <a:off x="4719908" y="5603401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0" name="Oval 89"/>
            <p:cNvSpPr/>
            <p:nvPr/>
          </p:nvSpPr>
          <p:spPr>
            <a:xfrm>
              <a:off x="4688762" y="5807689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1" name="Oval 90"/>
            <p:cNvSpPr/>
            <p:nvPr/>
          </p:nvSpPr>
          <p:spPr>
            <a:xfrm>
              <a:off x="4615665" y="5987249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2" name="Oval 91"/>
            <p:cNvSpPr/>
            <p:nvPr/>
          </p:nvSpPr>
          <p:spPr>
            <a:xfrm>
              <a:off x="4487274" y="6115281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3" name="Oval 92"/>
            <p:cNvSpPr/>
            <p:nvPr/>
          </p:nvSpPr>
          <p:spPr>
            <a:xfrm>
              <a:off x="4373404" y="6196711"/>
              <a:ext cx="71755" cy="71755"/>
            </a:xfrm>
            <a:prstGeom prst="ellips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cxnSp>
          <p:nvCxnSpPr>
            <p:cNvPr id="94" name="Straight Connector 93"/>
            <p:cNvCxnSpPr>
              <a:stCxn id="54" idx="4"/>
              <a:endCxn id="55" idx="1"/>
            </p:cNvCxnSpPr>
            <p:nvPr/>
          </p:nvCxnSpPr>
          <p:spPr>
            <a:xfrm>
              <a:off x="4243627" y="5545970"/>
              <a:ext cx="48766" cy="8512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>
              <a:stCxn id="55" idx="4"/>
              <a:endCxn id="56" idx="0"/>
            </p:cNvCxnSpPr>
            <p:nvPr/>
          </p:nvCxnSpPr>
          <p:spPr>
            <a:xfrm flipH="1">
              <a:off x="4315382" y="5692337"/>
              <a:ext cx="2381" cy="8899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56" idx="4"/>
              <a:endCxn id="57" idx="7"/>
            </p:cNvCxnSpPr>
            <p:nvPr/>
          </p:nvCxnSpPr>
          <p:spPr>
            <a:xfrm flipH="1">
              <a:off x="4303919" y="5853091"/>
              <a:ext cx="11463" cy="6362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59" idx="7"/>
              <a:endCxn id="57" idx="4"/>
            </p:cNvCxnSpPr>
            <p:nvPr/>
          </p:nvCxnSpPr>
          <p:spPr>
            <a:xfrm flipV="1">
              <a:off x="4222334" y="5977967"/>
              <a:ext cx="56216" cy="6541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59" idx="3"/>
              <a:endCxn id="60" idx="7"/>
            </p:cNvCxnSpPr>
            <p:nvPr/>
          </p:nvCxnSpPr>
          <p:spPr>
            <a:xfrm flipH="1">
              <a:off x="4103320" y="6094125"/>
              <a:ext cx="68275" cy="3507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60" idx="0"/>
              <a:endCxn id="61" idx="4"/>
            </p:cNvCxnSpPr>
            <p:nvPr/>
          </p:nvCxnSpPr>
          <p:spPr>
            <a:xfrm flipV="1">
              <a:off x="4077951" y="6054496"/>
              <a:ext cx="18102" cy="6420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61" idx="0"/>
              <a:endCxn id="62" idx="5"/>
            </p:cNvCxnSpPr>
            <p:nvPr/>
          </p:nvCxnSpPr>
          <p:spPr>
            <a:xfrm flipH="1" flipV="1">
              <a:off x="4049030" y="5940133"/>
              <a:ext cx="47023" cy="4260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62" idx="1"/>
              <a:endCxn id="63" idx="6"/>
            </p:cNvCxnSpPr>
            <p:nvPr/>
          </p:nvCxnSpPr>
          <p:spPr>
            <a:xfrm flipH="1" flipV="1">
              <a:off x="3920315" y="5880356"/>
              <a:ext cx="77976" cy="903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63" idx="2"/>
              <a:endCxn id="64" idx="7"/>
            </p:cNvCxnSpPr>
            <p:nvPr/>
          </p:nvCxnSpPr>
          <p:spPr>
            <a:xfrm flipH="1">
              <a:off x="3743355" y="5880356"/>
              <a:ext cx="105205" cy="1231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67" idx="0"/>
              <a:endCxn id="64" idx="2"/>
            </p:cNvCxnSpPr>
            <p:nvPr/>
          </p:nvCxnSpPr>
          <p:spPr>
            <a:xfrm flipV="1">
              <a:off x="3613848" y="5918036"/>
              <a:ext cx="68260" cy="6042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67" idx="3"/>
              <a:endCxn id="68" idx="0"/>
            </p:cNvCxnSpPr>
            <p:nvPr/>
          </p:nvCxnSpPr>
          <p:spPr>
            <a:xfrm flipH="1">
              <a:off x="3566332" y="6039710"/>
              <a:ext cx="22146" cy="5353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stCxn id="64" idx="6"/>
              <a:endCxn id="65" idx="1"/>
            </p:cNvCxnSpPr>
            <p:nvPr/>
          </p:nvCxnSpPr>
          <p:spPr>
            <a:xfrm>
              <a:off x="3753863" y="5918036"/>
              <a:ext cx="148641" cy="13384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stCxn id="65" idx="0"/>
              <a:endCxn id="63" idx="4"/>
            </p:cNvCxnSpPr>
            <p:nvPr/>
          </p:nvCxnSpPr>
          <p:spPr>
            <a:xfrm flipH="1" flipV="1">
              <a:off x="3884438" y="5916233"/>
              <a:ext cx="43436" cy="12514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62" idx="3"/>
              <a:endCxn id="65" idx="7"/>
            </p:cNvCxnSpPr>
            <p:nvPr/>
          </p:nvCxnSpPr>
          <p:spPr>
            <a:xfrm flipH="1">
              <a:off x="3953243" y="5940133"/>
              <a:ext cx="45048" cy="11175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stCxn id="61" idx="3"/>
              <a:endCxn id="65" idx="7"/>
            </p:cNvCxnSpPr>
            <p:nvPr/>
          </p:nvCxnSpPr>
          <p:spPr>
            <a:xfrm flipH="1">
              <a:off x="3953243" y="6043988"/>
              <a:ext cx="117440" cy="789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60" idx="2"/>
              <a:endCxn id="65" idx="6"/>
            </p:cNvCxnSpPr>
            <p:nvPr/>
          </p:nvCxnSpPr>
          <p:spPr>
            <a:xfrm flipH="1" flipV="1">
              <a:off x="3963751" y="6077254"/>
              <a:ext cx="78322" cy="7732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65" idx="3"/>
              <a:endCxn id="70" idx="7"/>
            </p:cNvCxnSpPr>
            <p:nvPr/>
          </p:nvCxnSpPr>
          <p:spPr>
            <a:xfrm flipH="1">
              <a:off x="3838052" y="6102623"/>
              <a:ext cx="64452" cy="6245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73" idx="2"/>
              <a:endCxn id="70" idx="5"/>
            </p:cNvCxnSpPr>
            <p:nvPr/>
          </p:nvCxnSpPr>
          <p:spPr>
            <a:xfrm flipH="1" flipV="1">
              <a:off x="3838052" y="6215821"/>
              <a:ext cx="104501" cy="3564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73" idx="7"/>
              <a:endCxn id="60" idx="3"/>
            </p:cNvCxnSpPr>
            <p:nvPr/>
          </p:nvCxnSpPr>
          <p:spPr>
            <a:xfrm flipV="1">
              <a:off x="4003800" y="6179943"/>
              <a:ext cx="48781" cy="4615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>
              <a:stCxn id="72" idx="0"/>
              <a:endCxn id="70" idx="4"/>
            </p:cNvCxnSpPr>
            <p:nvPr/>
          </p:nvCxnSpPr>
          <p:spPr>
            <a:xfrm flipH="1" flipV="1">
              <a:off x="3812683" y="6226329"/>
              <a:ext cx="16705" cy="12457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stCxn id="74" idx="2"/>
              <a:endCxn id="72" idx="6"/>
            </p:cNvCxnSpPr>
            <p:nvPr/>
          </p:nvCxnSpPr>
          <p:spPr>
            <a:xfrm flipH="1">
              <a:off x="3865265" y="6378791"/>
              <a:ext cx="77287" cy="798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stCxn id="75" idx="2"/>
              <a:endCxn id="74" idx="6"/>
            </p:cNvCxnSpPr>
            <p:nvPr/>
          </p:nvCxnSpPr>
          <p:spPr>
            <a:xfrm flipH="1">
              <a:off x="4014307" y="6355454"/>
              <a:ext cx="82013" cy="2333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stCxn id="76" idx="2"/>
              <a:endCxn id="75" idx="7"/>
            </p:cNvCxnSpPr>
            <p:nvPr/>
          </p:nvCxnSpPr>
          <p:spPr>
            <a:xfrm flipH="1">
              <a:off x="4157567" y="6296788"/>
              <a:ext cx="85104" cy="3329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76" idx="7"/>
              <a:endCxn id="93" idx="3"/>
            </p:cNvCxnSpPr>
            <p:nvPr/>
          </p:nvCxnSpPr>
          <p:spPr>
            <a:xfrm flipV="1">
              <a:off x="4303918" y="6257958"/>
              <a:ext cx="79994" cy="1346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stCxn id="72" idx="2"/>
              <a:endCxn id="71" idx="5"/>
            </p:cNvCxnSpPr>
            <p:nvPr/>
          </p:nvCxnSpPr>
          <p:spPr>
            <a:xfrm flipH="1" flipV="1">
              <a:off x="3720229" y="6368283"/>
              <a:ext cx="73281" cy="1849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>
              <a:stCxn id="71" idx="7"/>
              <a:endCxn id="70" idx="2"/>
            </p:cNvCxnSpPr>
            <p:nvPr/>
          </p:nvCxnSpPr>
          <p:spPr>
            <a:xfrm flipV="1">
              <a:off x="3720229" y="6190452"/>
              <a:ext cx="56576" cy="12709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>
              <a:stCxn id="72" idx="7"/>
              <a:endCxn id="73" idx="3"/>
            </p:cNvCxnSpPr>
            <p:nvPr/>
          </p:nvCxnSpPr>
          <p:spPr>
            <a:xfrm flipV="1">
              <a:off x="3854757" y="6276837"/>
              <a:ext cx="98304" cy="8457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74" idx="0"/>
              <a:endCxn id="73" idx="4"/>
            </p:cNvCxnSpPr>
            <p:nvPr/>
          </p:nvCxnSpPr>
          <p:spPr>
            <a:xfrm flipV="1">
              <a:off x="3978430" y="6287345"/>
              <a:ext cx="1" cy="5556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stCxn id="66" idx="5"/>
              <a:endCxn id="70" idx="1"/>
            </p:cNvCxnSpPr>
            <p:nvPr/>
          </p:nvCxnSpPr>
          <p:spPr>
            <a:xfrm>
              <a:off x="3734232" y="6086327"/>
              <a:ext cx="53081" cy="7875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>
              <a:stCxn id="65" idx="2"/>
              <a:endCxn id="66" idx="6"/>
            </p:cNvCxnSpPr>
            <p:nvPr/>
          </p:nvCxnSpPr>
          <p:spPr>
            <a:xfrm flipH="1" flipV="1">
              <a:off x="3744740" y="6060958"/>
              <a:ext cx="147256" cy="1629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66" idx="0"/>
              <a:endCxn id="64" idx="4"/>
            </p:cNvCxnSpPr>
            <p:nvPr/>
          </p:nvCxnSpPr>
          <p:spPr>
            <a:xfrm flipV="1">
              <a:off x="3708863" y="5953913"/>
              <a:ext cx="9123" cy="7116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66" idx="2"/>
              <a:endCxn id="67" idx="5"/>
            </p:cNvCxnSpPr>
            <p:nvPr/>
          </p:nvCxnSpPr>
          <p:spPr>
            <a:xfrm flipH="1" flipV="1">
              <a:off x="3639217" y="6039710"/>
              <a:ext cx="33768" cy="2124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>
              <a:stCxn id="69" idx="1"/>
              <a:endCxn id="68" idx="4"/>
            </p:cNvCxnSpPr>
            <p:nvPr/>
          </p:nvCxnSpPr>
          <p:spPr>
            <a:xfrm flipH="1" flipV="1">
              <a:off x="3566332" y="6164995"/>
              <a:ext cx="26181" cy="7380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71" idx="2"/>
              <a:endCxn id="69" idx="4"/>
            </p:cNvCxnSpPr>
            <p:nvPr/>
          </p:nvCxnSpPr>
          <p:spPr>
            <a:xfrm flipH="1" flipV="1">
              <a:off x="3617883" y="6300045"/>
              <a:ext cx="41099" cy="4286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70" idx="2"/>
              <a:endCxn id="69" idx="7"/>
            </p:cNvCxnSpPr>
            <p:nvPr/>
          </p:nvCxnSpPr>
          <p:spPr>
            <a:xfrm flipH="1">
              <a:off x="3643252" y="6190452"/>
              <a:ext cx="133553" cy="4834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stCxn id="66" idx="3"/>
              <a:endCxn id="68" idx="6"/>
            </p:cNvCxnSpPr>
            <p:nvPr/>
          </p:nvCxnSpPr>
          <p:spPr>
            <a:xfrm flipH="1">
              <a:off x="3602209" y="6086327"/>
              <a:ext cx="81284" cy="4279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60" idx="2"/>
              <a:endCxn id="70" idx="7"/>
            </p:cNvCxnSpPr>
            <p:nvPr/>
          </p:nvCxnSpPr>
          <p:spPr>
            <a:xfrm flipH="1">
              <a:off x="3838052" y="6154574"/>
              <a:ext cx="204021" cy="1050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>
              <a:stCxn id="73" idx="6"/>
              <a:endCxn id="77" idx="2"/>
            </p:cNvCxnSpPr>
            <p:nvPr/>
          </p:nvCxnSpPr>
          <p:spPr>
            <a:xfrm flipV="1">
              <a:off x="4014308" y="6187037"/>
              <a:ext cx="157563" cy="6443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stCxn id="75" idx="0"/>
              <a:endCxn id="73" idx="6"/>
            </p:cNvCxnSpPr>
            <p:nvPr/>
          </p:nvCxnSpPr>
          <p:spPr>
            <a:xfrm flipH="1" flipV="1">
              <a:off x="4014308" y="6251468"/>
              <a:ext cx="117890" cy="6810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stCxn id="75" idx="0"/>
              <a:endCxn id="77" idx="4"/>
            </p:cNvCxnSpPr>
            <p:nvPr/>
          </p:nvCxnSpPr>
          <p:spPr>
            <a:xfrm flipV="1">
              <a:off x="4132198" y="6222914"/>
              <a:ext cx="75551" cy="9666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>
              <a:stCxn id="76" idx="1"/>
              <a:endCxn id="77" idx="4"/>
            </p:cNvCxnSpPr>
            <p:nvPr/>
          </p:nvCxnSpPr>
          <p:spPr>
            <a:xfrm flipH="1" flipV="1">
              <a:off x="4207749" y="6222914"/>
              <a:ext cx="45430" cy="4850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>
              <a:stCxn id="77" idx="7"/>
              <a:endCxn id="78" idx="2"/>
            </p:cNvCxnSpPr>
            <p:nvPr/>
          </p:nvCxnSpPr>
          <p:spPr>
            <a:xfrm flipV="1">
              <a:off x="4233118" y="6126655"/>
              <a:ext cx="132266" cy="3501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>
              <a:stCxn id="77" idx="0"/>
              <a:endCxn id="59" idx="4"/>
            </p:cNvCxnSpPr>
            <p:nvPr/>
          </p:nvCxnSpPr>
          <p:spPr>
            <a:xfrm flipH="1" flipV="1">
              <a:off x="4196965" y="6104633"/>
              <a:ext cx="10784" cy="4652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>
              <a:stCxn id="77" idx="2"/>
              <a:endCxn id="60" idx="6"/>
            </p:cNvCxnSpPr>
            <p:nvPr/>
          </p:nvCxnSpPr>
          <p:spPr>
            <a:xfrm flipH="1" flipV="1">
              <a:off x="4113828" y="6154574"/>
              <a:ext cx="58043" cy="3246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stCxn id="55" idx="5"/>
              <a:endCxn id="81" idx="1"/>
            </p:cNvCxnSpPr>
            <p:nvPr/>
          </p:nvCxnSpPr>
          <p:spPr>
            <a:xfrm>
              <a:off x="4343132" y="5681829"/>
              <a:ext cx="76421" cy="13106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stCxn id="56" idx="6"/>
              <a:endCxn id="81" idx="2"/>
            </p:cNvCxnSpPr>
            <p:nvPr/>
          </p:nvCxnSpPr>
          <p:spPr>
            <a:xfrm>
              <a:off x="4351259" y="5817214"/>
              <a:ext cx="57786" cy="2104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>
              <a:stCxn id="79" idx="0"/>
              <a:endCxn id="56" idx="5"/>
            </p:cNvCxnSpPr>
            <p:nvPr/>
          </p:nvCxnSpPr>
          <p:spPr>
            <a:xfrm flipH="1" flipV="1">
              <a:off x="4340751" y="5842583"/>
              <a:ext cx="60510" cy="9493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>
              <a:stCxn id="81" idx="4"/>
              <a:endCxn id="79" idx="7"/>
            </p:cNvCxnSpPr>
            <p:nvPr/>
          </p:nvCxnSpPr>
          <p:spPr>
            <a:xfrm flipH="1">
              <a:off x="4426630" y="5874138"/>
              <a:ext cx="18293" cy="7389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stCxn id="57" idx="5"/>
              <a:endCxn id="79" idx="2"/>
            </p:cNvCxnSpPr>
            <p:nvPr/>
          </p:nvCxnSpPr>
          <p:spPr>
            <a:xfrm>
              <a:off x="4303919" y="5967459"/>
              <a:ext cx="61464" cy="594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stCxn id="59" idx="6"/>
              <a:endCxn id="78" idx="0"/>
            </p:cNvCxnSpPr>
            <p:nvPr/>
          </p:nvCxnSpPr>
          <p:spPr>
            <a:xfrm>
              <a:off x="4232842" y="6068756"/>
              <a:ext cx="168420" cy="2202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stCxn id="57" idx="4"/>
              <a:endCxn id="78" idx="0"/>
            </p:cNvCxnSpPr>
            <p:nvPr/>
          </p:nvCxnSpPr>
          <p:spPr>
            <a:xfrm>
              <a:off x="4278550" y="5977967"/>
              <a:ext cx="122712" cy="11281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stCxn id="79" idx="4"/>
              <a:endCxn id="78" idx="0"/>
            </p:cNvCxnSpPr>
            <p:nvPr/>
          </p:nvCxnSpPr>
          <p:spPr>
            <a:xfrm>
              <a:off x="4401261" y="6009276"/>
              <a:ext cx="1" cy="8150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>
              <a:stCxn id="78" idx="6"/>
              <a:endCxn id="92" idx="2"/>
            </p:cNvCxnSpPr>
            <p:nvPr/>
          </p:nvCxnSpPr>
          <p:spPr>
            <a:xfrm>
              <a:off x="4437139" y="6126655"/>
              <a:ext cx="50135" cy="2450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>
              <a:stCxn id="78" idx="4"/>
              <a:endCxn id="76" idx="0"/>
            </p:cNvCxnSpPr>
            <p:nvPr/>
          </p:nvCxnSpPr>
          <p:spPr>
            <a:xfrm flipH="1">
              <a:off x="4278549" y="6162532"/>
              <a:ext cx="122713" cy="9837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>
              <a:stCxn id="78" idx="4"/>
              <a:endCxn id="93" idx="0"/>
            </p:cNvCxnSpPr>
            <p:nvPr/>
          </p:nvCxnSpPr>
          <p:spPr>
            <a:xfrm>
              <a:off x="4401262" y="6162532"/>
              <a:ext cx="8020" cy="3417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stCxn id="92" idx="3"/>
              <a:endCxn id="93" idx="7"/>
            </p:cNvCxnSpPr>
            <p:nvPr/>
          </p:nvCxnSpPr>
          <p:spPr>
            <a:xfrm flipH="1">
              <a:off x="4434651" y="6176528"/>
              <a:ext cx="63131" cy="3069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>
              <a:stCxn id="92" idx="7"/>
              <a:endCxn id="91" idx="3"/>
            </p:cNvCxnSpPr>
            <p:nvPr/>
          </p:nvCxnSpPr>
          <p:spPr>
            <a:xfrm flipV="1">
              <a:off x="4548521" y="6048496"/>
              <a:ext cx="77652" cy="7729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stCxn id="91" idx="7"/>
              <a:endCxn id="90" idx="4"/>
            </p:cNvCxnSpPr>
            <p:nvPr/>
          </p:nvCxnSpPr>
          <p:spPr>
            <a:xfrm flipV="1">
              <a:off x="4676912" y="5879444"/>
              <a:ext cx="47728" cy="11831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>
              <a:stCxn id="92" idx="0"/>
              <a:endCxn id="79" idx="5"/>
            </p:cNvCxnSpPr>
            <p:nvPr/>
          </p:nvCxnSpPr>
          <p:spPr>
            <a:xfrm flipH="1" flipV="1">
              <a:off x="4426630" y="5998768"/>
              <a:ext cx="96522" cy="11651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>
              <a:stCxn id="79" idx="5"/>
              <a:endCxn id="91" idx="2"/>
            </p:cNvCxnSpPr>
            <p:nvPr/>
          </p:nvCxnSpPr>
          <p:spPr>
            <a:xfrm>
              <a:off x="4426630" y="5998768"/>
              <a:ext cx="189035" cy="2435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>
              <a:stCxn id="79" idx="6"/>
              <a:endCxn id="80" idx="3"/>
            </p:cNvCxnSpPr>
            <p:nvPr/>
          </p:nvCxnSpPr>
          <p:spPr>
            <a:xfrm flipV="1">
              <a:off x="4437138" y="5850205"/>
              <a:ext cx="124839" cy="12319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>
              <a:stCxn id="80" idx="4"/>
              <a:endCxn id="91" idx="1"/>
            </p:cNvCxnSpPr>
            <p:nvPr/>
          </p:nvCxnSpPr>
          <p:spPr>
            <a:xfrm>
              <a:off x="4587347" y="5860713"/>
              <a:ext cx="38826" cy="13704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>
              <a:stCxn id="80" idx="6"/>
              <a:endCxn id="90" idx="2"/>
            </p:cNvCxnSpPr>
            <p:nvPr/>
          </p:nvCxnSpPr>
          <p:spPr>
            <a:xfrm>
              <a:off x="4623224" y="5824836"/>
              <a:ext cx="65538" cy="1873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>
              <a:stCxn id="81" idx="6"/>
              <a:endCxn id="80" idx="2"/>
            </p:cNvCxnSpPr>
            <p:nvPr/>
          </p:nvCxnSpPr>
          <p:spPr>
            <a:xfrm flipV="1">
              <a:off x="4480800" y="5824836"/>
              <a:ext cx="70669" cy="1342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>
              <a:stCxn id="55" idx="6"/>
              <a:endCxn id="80" idx="1"/>
            </p:cNvCxnSpPr>
            <p:nvPr/>
          </p:nvCxnSpPr>
          <p:spPr>
            <a:xfrm>
              <a:off x="4353640" y="5656460"/>
              <a:ext cx="208337" cy="14300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>
              <a:stCxn id="82" idx="4"/>
              <a:endCxn id="80" idx="0"/>
            </p:cNvCxnSpPr>
            <p:nvPr/>
          </p:nvCxnSpPr>
          <p:spPr>
            <a:xfrm flipH="1">
              <a:off x="4587347" y="5682623"/>
              <a:ext cx="6115" cy="10633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82" idx="2"/>
              <a:endCxn id="55" idx="6"/>
            </p:cNvCxnSpPr>
            <p:nvPr/>
          </p:nvCxnSpPr>
          <p:spPr>
            <a:xfrm flipH="1">
              <a:off x="4353640" y="5646746"/>
              <a:ext cx="203944" cy="971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>
              <a:stCxn id="82" idx="5"/>
              <a:endCxn id="90" idx="1"/>
            </p:cNvCxnSpPr>
            <p:nvPr/>
          </p:nvCxnSpPr>
          <p:spPr>
            <a:xfrm>
              <a:off x="4618831" y="5672115"/>
              <a:ext cx="80439" cy="14608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>
              <a:stCxn id="89" idx="4"/>
              <a:endCxn id="90" idx="7"/>
            </p:cNvCxnSpPr>
            <p:nvPr/>
          </p:nvCxnSpPr>
          <p:spPr>
            <a:xfrm flipH="1">
              <a:off x="4750009" y="5675156"/>
              <a:ext cx="5777" cy="14304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>
              <a:stCxn id="88" idx="5"/>
              <a:endCxn id="89" idx="0"/>
            </p:cNvCxnSpPr>
            <p:nvPr/>
          </p:nvCxnSpPr>
          <p:spPr>
            <a:xfrm>
              <a:off x="4721275" y="5493463"/>
              <a:ext cx="34511" cy="10993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>
              <a:stCxn id="89" idx="2"/>
              <a:endCxn id="82" idx="6"/>
            </p:cNvCxnSpPr>
            <p:nvPr/>
          </p:nvCxnSpPr>
          <p:spPr>
            <a:xfrm flipH="1">
              <a:off x="4629339" y="5639279"/>
              <a:ext cx="90569" cy="746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>
              <a:stCxn id="88" idx="3"/>
              <a:endCxn id="82" idx="7"/>
            </p:cNvCxnSpPr>
            <p:nvPr/>
          </p:nvCxnSpPr>
          <p:spPr>
            <a:xfrm flipH="1">
              <a:off x="4618831" y="5493463"/>
              <a:ext cx="51705" cy="12791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>
              <a:stCxn id="83" idx="5"/>
              <a:endCxn id="82" idx="1"/>
            </p:cNvCxnSpPr>
            <p:nvPr/>
          </p:nvCxnSpPr>
          <p:spPr>
            <a:xfrm>
              <a:off x="4468384" y="5550242"/>
              <a:ext cx="99708" cy="7113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>
              <a:stCxn id="83" idx="3"/>
              <a:endCxn id="55" idx="7"/>
            </p:cNvCxnSpPr>
            <p:nvPr/>
          </p:nvCxnSpPr>
          <p:spPr>
            <a:xfrm flipH="1">
              <a:off x="4343132" y="5550242"/>
              <a:ext cx="74513" cy="8084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>
              <a:stCxn id="83" idx="6"/>
              <a:endCxn id="88" idx="2"/>
            </p:cNvCxnSpPr>
            <p:nvPr/>
          </p:nvCxnSpPr>
          <p:spPr>
            <a:xfrm flipV="1">
              <a:off x="4478892" y="5468094"/>
              <a:ext cx="181136" cy="5677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>
              <a:stCxn id="87" idx="5"/>
              <a:endCxn id="88" idx="0"/>
            </p:cNvCxnSpPr>
            <p:nvPr/>
          </p:nvCxnSpPr>
          <p:spPr>
            <a:xfrm>
              <a:off x="4613738" y="5322325"/>
              <a:ext cx="82168" cy="10989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>
              <a:stCxn id="86" idx="5"/>
              <a:endCxn id="87" idx="1"/>
            </p:cNvCxnSpPr>
            <p:nvPr/>
          </p:nvCxnSpPr>
          <p:spPr>
            <a:xfrm>
              <a:off x="4445495" y="5203520"/>
              <a:ext cx="117504" cy="6806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>
              <a:stCxn id="84" idx="6"/>
              <a:endCxn id="88" idx="1"/>
            </p:cNvCxnSpPr>
            <p:nvPr/>
          </p:nvCxnSpPr>
          <p:spPr>
            <a:xfrm>
              <a:off x="4478892" y="5322261"/>
              <a:ext cx="191644" cy="12046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>
              <a:stCxn id="84" idx="4"/>
              <a:endCxn id="83" idx="0"/>
            </p:cNvCxnSpPr>
            <p:nvPr/>
          </p:nvCxnSpPr>
          <p:spPr>
            <a:xfrm>
              <a:off x="4443015" y="5358138"/>
              <a:ext cx="0" cy="13085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>
              <a:stCxn id="54" idx="6"/>
              <a:endCxn id="83" idx="2"/>
            </p:cNvCxnSpPr>
            <p:nvPr/>
          </p:nvCxnSpPr>
          <p:spPr>
            <a:xfrm>
              <a:off x="4279504" y="5510093"/>
              <a:ext cx="127633" cy="1478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>
              <a:stCxn id="85" idx="5"/>
              <a:endCxn id="83" idx="1"/>
            </p:cNvCxnSpPr>
            <p:nvPr/>
          </p:nvCxnSpPr>
          <p:spPr>
            <a:xfrm>
              <a:off x="4348724" y="5394080"/>
              <a:ext cx="68921" cy="10542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>
              <a:stCxn id="85" idx="3"/>
              <a:endCxn id="54" idx="0"/>
            </p:cNvCxnSpPr>
            <p:nvPr/>
          </p:nvCxnSpPr>
          <p:spPr>
            <a:xfrm flipH="1">
              <a:off x="4243627" y="5394080"/>
              <a:ext cx="54358" cy="8013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>
              <a:stCxn id="85" idx="7"/>
              <a:endCxn id="84" idx="2"/>
            </p:cNvCxnSpPr>
            <p:nvPr/>
          </p:nvCxnSpPr>
          <p:spPr>
            <a:xfrm flipV="1">
              <a:off x="4348724" y="5322261"/>
              <a:ext cx="58413" cy="2108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stCxn id="84" idx="6"/>
              <a:endCxn id="87" idx="2"/>
            </p:cNvCxnSpPr>
            <p:nvPr/>
          </p:nvCxnSpPr>
          <p:spPr>
            <a:xfrm flipV="1">
              <a:off x="4478892" y="5296956"/>
              <a:ext cx="73599" cy="2530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>
              <a:stCxn id="84" idx="0"/>
              <a:endCxn id="86" idx="4"/>
            </p:cNvCxnSpPr>
            <p:nvPr/>
          </p:nvCxnSpPr>
          <p:spPr>
            <a:xfrm flipH="1" flipV="1">
              <a:off x="4420126" y="5214028"/>
              <a:ext cx="22889" cy="7235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>
              <a:stCxn id="85" idx="1"/>
              <a:endCxn id="51" idx="3"/>
            </p:cNvCxnSpPr>
            <p:nvPr/>
          </p:nvCxnSpPr>
          <p:spPr>
            <a:xfrm flipH="1" flipV="1">
              <a:off x="4290966" y="5226698"/>
              <a:ext cx="7019" cy="11664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>
              <a:stCxn id="51" idx="5"/>
              <a:endCxn id="84" idx="1"/>
            </p:cNvCxnSpPr>
            <p:nvPr/>
          </p:nvCxnSpPr>
          <p:spPr>
            <a:xfrm>
              <a:off x="4341705" y="5226698"/>
              <a:ext cx="75940" cy="7019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>
              <a:stCxn id="51" idx="7"/>
              <a:endCxn id="86" idx="2"/>
            </p:cNvCxnSpPr>
            <p:nvPr/>
          </p:nvCxnSpPr>
          <p:spPr>
            <a:xfrm>
              <a:off x="4341705" y="5175959"/>
              <a:ext cx="42543" cy="219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>
              <a:stCxn id="50" idx="6"/>
              <a:endCxn id="86" idx="1"/>
            </p:cNvCxnSpPr>
            <p:nvPr/>
          </p:nvCxnSpPr>
          <p:spPr>
            <a:xfrm>
              <a:off x="4181992" y="5087498"/>
              <a:ext cx="212764" cy="6528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>
              <a:stCxn id="50" idx="4"/>
              <a:endCxn id="51" idx="2"/>
            </p:cNvCxnSpPr>
            <p:nvPr/>
          </p:nvCxnSpPr>
          <p:spPr>
            <a:xfrm>
              <a:off x="4146115" y="5123375"/>
              <a:ext cx="134343" cy="7795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>
              <a:stCxn id="50" idx="4"/>
              <a:endCxn id="52" idx="7"/>
            </p:cNvCxnSpPr>
            <p:nvPr/>
          </p:nvCxnSpPr>
          <p:spPr>
            <a:xfrm flipH="1">
              <a:off x="4089418" y="5123375"/>
              <a:ext cx="56697" cy="11400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>
              <a:stCxn id="52" idx="6"/>
              <a:endCxn id="51" idx="3"/>
            </p:cNvCxnSpPr>
            <p:nvPr/>
          </p:nvCxnSpPr>
          <p:spPr>
            <a:xfrm flipV="1">
              <a:off x="4099926" y="5226698"/>
              <a:ext cx="191040" cy="3605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>
              <a:stCxn id="52" idx="5"/>
              <a:endCxn id="53" idx="1"/>
            </p:cNvCxnSpPr>
            <p:nvPr/>
          </p:nvCxnSpPr>
          <p:spPr>
            <a:xfrm>
              <a:off x="4089418" y="5288117"/>
              <a:ext cx="34918" cy="5522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>
              <a:stCxn id="53" idx="7"/>
              <a:endCxn id="51" idx="3"/>
            </p:cNvCxnSpPr>
            <p:nvPr/>
          </p:nvCxnSpPr>
          <p:spPr>
            <a:xfrm flipV="1">
              <a:off x="4175075" y="5226698"/>
              <a:ext cx="115891" cy="11664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>
              <a:stCxn id="53" idx="6"/>
              <a:endCxn id="85" idx="2"/>
            </p:cNvCxnSpPr>
            <p:nvPr/>
          </p:nvCxnSpPr>
          <p:spPr>
            <a:xfrm>
              <a:off x="4185583" y="5368711"/>
              <a:ext cx="101894" cy="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>
              <a:stCxn id="53" idx="4"/>
              <a:endCxn id="54" idx="1"/>
            </p:cNvCxnSpPr>
            <p:nvPr/>
          </p:nvCxnSpPr>
          <p:spPr>
            <a:xfrm>
              <a:off x="4149706" y="5404588"/>
              <a:ext cx="68551" cy="8013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>
              <a:stCxn id="53" idx="2"/>
              <a:endCxn id="48" idx="6"/>
            </p:cNvCxnSpPr>
            <p:nvPr/>
          </p:nvCxnSpPr>
          <p:spPr>
            <a:xfrm flipH="1" flipV="1">
              <a:off x="3901143" y="5360461"/>
              <a:ext cx="212685" cy="825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>
              <a:stCxn id="48" idx="6"/>
              <a:endCxn id="52" idx="2"/>
            </p:cNvCxnSpPr>
            <p:nvPr/>
          </p:nvCxnSpPr>
          <p:spPr>
            <a:xfrm flipV="1">
              <a:off x="3901143" y="5262748"/>
              <a:ext cx="127028" cy="9771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>
              <a:stCxn id="47" idx="5"/>
              <a:endCxn id="52" idx="1"/>
            </p:cNvCxnSpPr>
            <p:nvPr/>
          </p:nvCxnSpPr>
          <p:spPr>
            <a:xfrm>
              <a:off x="3915561" y="5114256"/>
              <a:ext cx="123118" cy="12312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>
              <a:stCxn id="47" idx="6"/>
              <a:endCxn id="50" idx="2"/>
            </p:cNvCxnSpPr>
            <p:nvPr/>
          </p:nvCxnSpPr>
          <p:spPr>
            <a:xfrm flipV="1">
              <a:off x="3926069" y="5087498"/>
              <a:ext cx="184168" cy="138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>
              <a:stCxn id="47" idx="2"/>
              <a:endCxn id="45" idx="7"/>
            </p:cNvCxnSpPr>
            <p:nvPr/>
          </p:nvCxnSpPr>
          <p:spPr>
            <a:xfrm flipH="1">
              <a:off x="3648474" y="5088887"/>
              <a:ext cx="205840" cy="1928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>
              <a:stCxn id="49" idx="2"/>
              <a:endCxn id="45" idx="5"/>
            </p:cNvCxnSpPr>
            <p:nvPr/>
          </p:nvCxnSpPr>
          <p:spPr>
            <a:xfrm flipH="1" flipV="1">
              <a:off x="3648474" y="5158908"/>
              <a:ext cx="145036" cy="7829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>
              <a:stCxn id="49" idx="0"/>
              <a:endCxn id="47" idx="3"/>
            </p:cNvCxnSpPr>
            <p:nvPr/>
          </p:nvCxnSpPr>
          <p:spPr>
            <a:xfrm flipV="1">
              <a:off x="3829388" y="5114256"/>
              <a:ext cx="35434" cy="8707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>
              <a:stCxn id="52" idx="2"/>
              <a:endCxn id="49" idx="6"/>
            </p:cNvCxnSpPr>
            <p:nvPr/>
          </p:nvCxnSpPr>
          <p:spPr>
            <a:xfrm flipH="1" flipV="1">
              <a:off x="3865265" y="5237207"/>
              <a:ext cx="162906" cy="2554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>
              <a:stCxn id="48" idx="1"/>
              <a:endCxn id="49" idx="3"/>
            </p:cNvCxnSpPr>
            <p:nvPr/>
          </p:nvCxnSpPr>
          <p:spPr>
            <a:xfrm flipH="1" flipV="1">
              <a:off x="3804018" y="5262576"/>
              <a:ext cx="35878" cy="7251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>
              <a:stCxn id="48" idx="2"/>
              <a:endCxn id="46" idx="6"/>
            </p:cNvCxnSpPr>
            <p:nvPr/>
          </p:nvCxnSpPr>
          <p:spPr>
            <a:xfrm flipH="1">
              <a:off x="3684221" y="5360461"/>
              <a:ext cx="145167" cy="1746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>
              <a:stCxn id="49" idx="2"/>
              <a:endCxn id="46" idx="7"/>
            </p:cNvCxnSpPr>
            <p:nvPr/>
          </p:nvCxnSpPr>
          <p:spPr>
            <a:xfrm flipH="1">
              <a:off x="3673713" y="5237207"/>
              <a:ext cx="119797" cy="11534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>
              <a:stCxn id="43" idx="5"/>
              <a:endCxn id="46" idx="2"/>
            </p:cNvCxnSpPr>
            <p:nvPr/>
          </p:nvCxnSpPr>
          <p:spPr>
            <a:xfrm>
              <a:off x="3493343" y="5347631"/>
              <a:ext cx="119123" cy="3029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>
              <a:stCxn id="46" idx="2"/>
              <a:endCxn id="39" idx="7"/>
            </p:cNvCxnSpPr>
            <p:nvPr/>
          </p:nvCxnSpPr>
          <p:spPr>
            <a:xfrm flipH="1">
              <a:off x="3324432" y="5377926"/>
              <a:ext cx="288034" cy="10294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>
              <a:stCxn id="43" idx="3"/>
              <a:endCxn id="39" idx="7"/>
            </p:cNvCxnSpPr>
            <p:nvPr/>
          </p:nvCxnSpPr>
          <p:spPr>
            <a:xfrm flipH="1">
              <a:off x="3324432" y="5347631"/>
              <a:ext cx="118172" cy="13323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>
              <a:stCxn id="46" idx="0"/>
              <a:endCxn id="45" idx="4"/>
            </p:cNvCxnSpPr>
            <p:nvPr/>
          </p:nvCxnSpPr>
          <p:spPr>
            <a:xfrm flipH="1" flipV="1">
              <a:off x="3623105" y="5169416"/>
              <a:ext cx="25239" cy="17263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>
              <a:stCxn id="45" idx="3"/>
              <a:endCxn id="43" idx="7"/>
            </p:cNvCxnSpPr>
            <p:nvPr/>
          </p:nvCxnSpPr>
          <p:spPr>
            <a:xfrm flipH="1">
              <a:off x="3493343" y="5158908"/>
              <a:ext cx="104392" cy="13798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>
              <a:stCxn id="45" idx="2"/>
              <a:endCxn id="42" idx="7"/>
            </p:cNvCxnSpPr>
            <p:nvPr/>
          </p:nvCxnSpPr>
          <p:spPr>
            <a:xfrm flipH="1">
              <a:off x="3335384" y="5133539"/>
              <a:ext cx="251843" cy="10549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>
              <a:stCxn id="42" idx="6"/>
              <a:endCxn id="43" idx="2"/>
            </p:cNvCxnSpPr>
            <p:nvPr/>
          </p:nvCxnSpPr>
          <p:spPr>
            <a:xfrm>
              <a:off x="3345892" y="5264407"/>
              <a:ext cx="86204" cy="5785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>
              <a:stCxn id="42" idx="2"/>
              <a:endCxn id="41" idx="7"/>
            </p:cNvCxnSpPr>
            <p:nvPr/>
          </p:nvCxnSpPr>
          <p:spPr>
            <a:xfrm flipH="1">
              <a:off x="3172351" y="5264407"/>
              <a:ext cx="101786" cy="5924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>
              <a:stCxn id="41" idx="3"/>
              <a:endCxn id="15" idx="7"/>
            </p:cNvCxnSpPr>
            <p:nvPr/>
          </p:nvCxnSpPr>
          <p:spPr>
            <a:xfrm flipH="1">
              <a:off x="2877838" y="5374390"/>
              <a:ext cx="243774" cy="20824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>
              <a:stCxn id="39" idx="0"/>
              <a:endCxn id="42" idx="4"/>
            </p:cNvCxnSpPr>
            <p:nvPr/>
          </p:nvCxnSpPr>
          <p:spPr>
            <a:xfrm flipV="1">
              <a:off x="3299063" y="5300284"/>
              <a:ext cx="10952" cy="17007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>
              <a:stCxn id="41" idx="5"/>
              <a:endCxn id="39" idx="1"/>
            </p:cNvCxnSpPr>
            <p:nvPr/>
          </p:nvCxnSpPr>
          <p:spPr>
            <a:xfrm>
              <a:off x="3172351" y="5374390"/>
              <a:ext cx="101342" cy="10648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>
              <a:stCxn id="44" idx="6"/>
              <a:endCxn id="39" idx="2"/>
            </p:cNvCxnSpPr>
            <p:nvPr/>
          </p:nvCxnSpPr>
          <p:spPr>
            <a:xfrm flipV="1">
              <a:off x="3124500" y="5506240"/>
              <a:ext cx="138685" cy="1863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>
              <a:stCxn id="41" idx="3"/>
              <a:endCxn id="44" idx="0"/>
            </p:cNvCxnSpPr>
            <p:nvPr/>
          </p:nvCxnSpPr>
          <p:spPr>
            <a:xfrm flipH="1">
              <a:off x="3088623" y="5374390"/>
              <a:ext cx="32989" cy="11460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>
              <a:stCxn id="15" idx="7"/>
              <a:endCxn id="44" idx="2"/>
            </p:cNvCxnSpPr>
            <p:nvPr/>
          </p:nvCxnSpPr>
          <p:spPr>
            <a:xfrm flipV="1">
              <a:off x="2877838" y="5524874"/>
              <a:ext cx="174907" cy="5775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>
              <a:stCxn id="39" idx="3"/>
              <a:endCxn id="40" idx="7"/>
            </p:cNvCxnSpPr>
            <p:nvPr/>
          </p:nvCxnSpPr>
          <p:spPr>
            <a:xfrm flipH="1">
              <a:off x="3113993" y="5531609"/>
              <a:ext cx="159700" cy="10039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>
              <a:stCxn id="44" idx="4"/>
              <a:endCxn id="40" idx="0"/>
            </p:cNvCxnSpPr>
            <p:nvPr/>
          </p:nvCxnSpPr>
          <p:spPr>
            <a:xfrm>
              <a:off x="3088623" y="5560751"/>
              <a:ext cx="1" cy="6074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>
              <a:stCxn id="15" idx="6"/>
              <a:endCxn id="40" idx="2"/>
            </p:cNvCxnSpPr>
            <p:nvPr/>
          </p:nvCxnSpPr>
          <p:spPr>
            <a:xfrm>
              <a:off x="2888346" y="5608003"/>
              <a:ext cx="164400" cy="4936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>
              <a:stCxn id="40" idx="3"/>
              <a:endCxn id="38" idx="7"/>
            </p:cNvCxnSpPr>
            <p:nvPr/>
          </p:nvCxnSpPr>
          <p:spPr>
            <a:xfrm flipH="1">
              <a:off x="2949592" y="5682739"/>
              <a:ext cx="113662" cy="9409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>
              <a:stCxn id="58" idx="7"/>
              <a:endCxn id="40" idx="2"/>
            </p:cNvCxnSpPr>
            <p:nvPr/>
          </p:nvCxnSpPr>
          <p:spPr>
            <a:xfrm flipV="1">
              <a:off x="2836468" y="5657370"/>
              <a:ext cx="216278" cy="5527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>
              <a:stCxn id="15" idx="3"/>
              <a:endCxn id="58" idx="0"/>
            </p:cNvCxnSpPr>
            <p:nvPr/>
          </p:nvCxnSpPr>
          <p:spPr>
            <a:xfrm flipH="1">
              <a:off x="2811099" y="5633372"/>
              <a:ext cx="16000" cy="6876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>
              <a:stCxn id="38" idx="3"/>
              <a:endCxn id="32" idx="7"/>
            </p:cNvCxnSpPr>
            <p:nvPr/>
          </p:nvCxnSpPr>
          <p:spPr>
            <a:xfrm flipH="1">
              <a:off x="2836721" y="5827571"/>
              <a:ext cx="62132" cy="9843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>
              <a:stCxn id="35" idx="0"/>
              <a:endCxn id="32" idx="3"/>
            </p:cNvCxnSpPr>
            <p:nvPr/>
          </p:nvCxnSpPr>
          <p:spPr>
            <a:xfrm flipV="1">
              <a:off x="2602339" y="5976741"/>
              <a:ext cx="183643" cy="31079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>
              <a:stCxn id="35" idx="2"/>
              <a:endCxn id="36" idx="6"/>
            </p:cNvCxnSpPr>
            <p:nvPr/>
          </p:nvCxnSpPr>
          <p:spPr>
            <a:xfrm flipH="1" flipV="1">
              <a:off x="2439782" y="6323415"/>
              <a:ext cx="126679" cy="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>
              <a:stCxn id="33" idx="3"/>
              <a:endCxn id="36" idx="0"/>
            </p:cNvCxnSpPr>
            <p:nvPr/>
          </p:nvCxnSpPr>
          <p:spPr>
            <a:xfrm flipH="1">
              <a:off x="2403905" y="5899375"/>
              <a:ext cx="109407" cy="38816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>
              <a:stCxn id="28" idx="3"/>
              <a:endCxn id="33" idx="0"/>
            </p:cNvCxnSpPr>
            <p:nvPr/>
          </p:nvCxnSpPr>
          <p:spPr>
            <a:xfrm flipH="1">
              <a:off x="2538682" y="5610984"/>
              <a:ext cx="94647" cy="22714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>
              <a:stCxn id="27" idx="3"/>
              <a:endCxn id="28" idx="0"/>
            </p:cNvCxnSpPr>
            <p:nvPr/>
          </p:nvCxnSpPr>
          <p:spPr>
            <a:xfrm flipH="1">
              <a:off x="2658699" y="5362227"/>
              <a:ext cx="96645" cy="18751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>
              <a:stCxn id="26" idx="3"/>
              <a:endCxn id="27" idx="0"/>
            </p:cNvCxnSpPr>
            <p:nvPr/>
          </p:nvCxnSpPr>
          <p:spPr>
            <a:xfrm flipH="1">
              <a:off x="2780714" y="5165309"/>
              <a:ext cx="72644" cy="13567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>
              <a:stCxn id="18" idx="3"/>
              <a:endCxn id="26" idx="7"/>
            </p:cNvCxnSpPr>
            <p:nvPr/>
          </p:nvCxnSpPr>
          <p:spPr>
            <a:xfrm flipH="1">
              <a:off x="2904097" y="4866287"/>
              <a:ext cx="136362" cy="24828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>
              <a:stCxn id="17" idx="3"/>
              <a:endCxn id="18" idx="7"/>
            </p:cNvCxnSpPr>
            <p:nvPr/>
          </p:nvCxnSpPr>
          <p:spPr>
            <a:xfrm flipH="1">
              <a:off x="3091198" y="4528399"/>
              <a:ext cx="195640" cy="28714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>
              <a:stCxn id="10" idx="3"/>
              <a:endCxn id="17" idx="7"/>
            </p:cNvCxnSpPr>
            <p:nvPr/>
          </p:nvCxnSpPr>
          <p:spPr>
            <a:xfrm flipH="1">
              <a:off x="3337577" y="4236789"/>
              <a:ext cx="207452" cy="24087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>
              <a:stCxn id="8" idx="3"/>
              <a:endCxn id="10" idx="7"/>
            </p:cNvCxnSpPr>
            <p:nvPr/>
          </p:nvCxnSpPr>
          <p:spPr>
            <a:xfrm flipH="1">
              <a:off x="3595768" y="4040792"/>
              <a:ext cx="115251" cy="14525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>
              <a:stCxn id="11" idx="2"/>
              <a:endCxn id="8" idx="6"/>
            </p:cNvCxnSpPr>
            <p:nvPr/>
          </p:nvCxnSpPr>
          <p:spPr>
            <a:xfrm flipH="1" flipV="1">
              <a:off x="3772266" y="4015423"/>
              <a:ext cx="287909" cy="502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14" idx="2"/>
              <a:endCxn id="11" idx="6"/>
            </p:cNvCxnSpPr>
            <p:nvPr/>
          </p:nvCxnSpPr>
          <p:spPr>
            <a:xfrm flipH="1">
              <a:off x="4131930" y="4015423"/>
              <a:ext cx="425181" cy="502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>
              <a:stCxn id="13" idx="3"/>
              <a:endCxn id="9" idx="6"/>
            </p:cNvCxnSpPr>
            <p:nvPr/>
          </p:nvCxnSpPr>
          <p:spPr>
            <a:xfrm flipH="1">
              <a:off x="4099926" y="4112586"/>
              <a:ext cx="337025" cy="22668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>
              <a:stCxn id="14" idx="3"/>
              <a:endCxn id="13" idx="6"/>
            </p:cNvCxnSpPr>
            <p:nvPr/>
          </p:nvCxnSpPr>
          <p:spPr>
            <a:xfrm flipH="1">
              <a:off x="4498198" y="4040792"/>
              <a:ext cx="69421" cy="4642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9" idx="3"/>
              <a:endCxn id="16" idx="7"/>
            </p:cNvCxnSpPr>
            <p:nvPr/>
          </p:nvCxnSpPr>
          <p:spPr>
            <a:xfrm flipH="1">
              <a:off x="3548524" y="4364639"/>
              <a:ext cx="490155" cy="37683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>
              <a:stCxn id="16" idx="3"/>
              <a:endCxn id="24" idx="7"/>
            </p:cNvCxnSpPr>
            <p:nvPr/>
          </p:nvCxnSpPr>
          <p:spPr>
            <a:xfrm flipH="1">
              <a:off x="3295164" y="4792210"/>
              <a:ext cx="202621" cy="20499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stCxn id="19" idx="7"/>
              <a:endCxn id="24" idx="3"/>
            </p:cNvCxnSpPr>
            <p:nvPr/>
          </p:nvCxnSpPr>
          <p:spPr>
            <a:xfrm flipV="1">
              <a:off x="3091198" y="5047943"/>
              <a:ext cx="153227" cy="19179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>
              <a:stCxn id="19" idx="3"/>
              <a:endCxn id="30" idx="0"/>
            </p:cNvCxnSpPr>
            <p:nvPr/>
          </p:nvCxnSpPr>
          <p:spPr>
            <a:xfrm flipH="1">
              <a:off x="2994074" y="5290472"/>
              <a:ext cx="46385" cy="6998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>
              <a:stCxn id="30" idx="3"/>
              <a:endCxn id="15" idx="7"/>
            </p:cNvCxnSpPr>
            <p:nvPr/>
          </p:nvCxnSpPr>
          <p:spPr>
            <a:xfrm flipH="1">
              <a:off x="2877838" y="5421708"/>
              <a:ext cx="90866" cy="16092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>
              <a:stCxn id="13" idx="2"/>
              <a:endCxn id="11" idx="6"/>
            </p:cNvCxnSpPr>
            <p:nvPr/>
          </p:nvCxnSpPr>
          <p:spPr>
            <a:xfrm flipH="1" flipV="1">
              <a:off x="4131930" y="4020443"/>
              <a:ext cx="294513" cy="6677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>
              <a:stCxn id="11" idx="4"/>
              <a:endCxn id="9" idx="0"/>
            </p:cNvCxnSpPr>
            <p:nvPr/>
          </p:nvCxnSpPr>
          <p:spPr>
            <a:xfrm flipH="1">
              <a:off x="4064049" y="4056320"/>
              <a:ext cx="32004" cy="24707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>
              <a:stCxn id="21" idx="5"/>
              <a:endCxn id="9" idx="2"/>
            </p:cNvCxnSpPr>
            <p:nvPr/>
          </p:nvCxnSpPr>
          <p:spPr>
            <a:xfrm>
              <a:off x="3815224" y="4236789"/>
              <a:ext cx="212947" cy="10248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>
              <a:stCxn id="9" idx="2"/>
              <a:endCxn id="20" idx="6"/>
            </p:cNvCxnSpPr>
            <p:nvPr/>
          </p:nvCxnSpPr>
          <p:spPr>
            <a:xfrm flipH="1">
              <a:off x="3786108" y="4339270"/>
              <a:ext cx="242063" cy="8996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>
              <a:stCxn id="20" idx="3"/>
              <a:endCxn id="16" idx="7"/>
            </p:cNvCxnSpPr>
            <p:nvPr/>
          </p:nvCxnSpPr>
          <p:spPr>
            <a:xfrm flipH="1">
              <a:off x="3548524" y="4454601"/>
              <a:ext cx="176337" cy="28687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>
              <a:stCxn id="21" idx="3"/>
              <a:endCxn id="20" idx="0"/>
            </p:cNvCxnSpPr>
            <p:nvPr/>
          </p:nvCxnSpPr>
          <p:spPr>
            <a:xfrm flipH="1">
              <a:off x="3750231" y="4236789"/>
              <a:ext cx="14254" cy="15656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>
              <a:stCxn id="11" idx="2"/>
              <a:endCxn id="21" idx="7"/>
            </p:cNvCxnSpPr>
            <p:nvPr/>
          </p:nvCxnSpPr>
          <p:spPr>
            <a:xfrm flipH="1">
              <a:off x="3815224" y="4020443"/>
              <a:ext cx="244951" cy="16560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>
              <a:stCxn id="21" idx="1"/>
              <a:endCxn id="8" idx="4"/>
            </p:cNvCxnSpPr>
            <p:nvPr/>
          </p:nvCxnSpPr>
          <p:spPr>
            <a:xfrm flipH="1" flipV="1">
              <a:off x="3736389" y="4051300"/>
              <a:ext cx="28096" cy="13475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>
              <a:stCxn id="21" idx="2"/>
              <a:endCxn id="10" idx="6"/>
            </p:cNvCxnSpPr>
            <p:nvPr/>
          </p:nvCxnSpPr>
          <p:spPr>
            <a:xfrm flipH="1">
              <a:off x="3606276" y="4211420"/>
              <a:ext cx="147701" cy="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>
              <a:stCxn id="20" idx="1"/>
              <a:endCxn id="10" idx="5"/>
            </p:cNvCxnSpPr>
            <p:nvPr/>
          </p:nvCxnSpPr>
          <p:spPr>
            <a:xfrm flipH="1" flipV="1">
              <a:off x="3595768" y="4236789"/>
              <a:ext cx="129093" cy="167073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>
              <a:stCxn id="20" idx="2"/>
              <a:endCxn id="22" idx="7"/>
            </p:cNvCxnSpPr>
            <p:nvPr/>
          </p:nvCxnSpPr>
          <p:spPr>
            <a:xfrm flipH="1">
              <a:off x="3556017" y="4429232"/>
              <a:ext cx="158336" cy="8662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>
              <a:stCxn id="22" idx="0"/>
              <a:endCxn id="10" idx="3"/>
            </p:cNvCxnSpPr>
            <p:nvPr/>
          </p:nvCxnSpPr>
          <p:spPr>
            <a:xfrm flipV="1">
              <a:off x="3530648" y="4236789"/>
              <a:ext cx="14381" cy="26856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>
              <a:stCxn id="22" idx="2"/>
              <a:endCxn id="17" idx="6"/>
            </p:cNvCxnSpPr>
            <p:nvPr/>
          </p:nvCxnSpPr>
          <p:spPr>
            <a:xfrm flipH="1" flipV="1">
              <a:off x="3348085" y="4503030"/>
              <a:ext cx="146685" cy="3819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>
              <a:stCxn id="16" idx="0"/>
              <a:endCxn id="22" idx="4"/>
            </p:cNvCxnSpPr>
            <p:nvPr/>
          </p:nvCxnSpPr>
          <p:spPr>
            <a:xfrm flipV="1">
              <a:off x="3523155" y="4577106"/>
              <a:ext cx="7493" cy="15385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>
              <a:stCxn id="16" idx="1"/>
              <a:endCxn id="17" idx="5"/>
            </p:cNvCxnSpPr>
            <p:nvPr/>
          </p:nvCxnSpPr>
          <p:spPr>
            <a:xfrm flipH="1" flipV="1">
              <a:off x="3337577" y="4528399"/>
              <a:ext cx="160208" cy="21307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>
              <a:stCxn id="16" idx="2"/>
              <a:endCxn id="23" idx="6"/>
            </p:cNvCxnSpPr>
            <p:nvPr/>
          </p:nvCxnSpPr>
          <p:spPr>
            <a:xfrm flipH="1">
              <a:off x="3348084" y="4766841"/>
              <a:ext cx="139193" cy="232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>
              <a:stCxn id="17" idx="4"/>
              <a:endCxn id="23" idx="0"/>
            </p:cNvCxnSpPr>
            <p:nvPr/>
          </p:nvCxnSpPr>
          <p:spPr>
            <a:xfrm flipH="1">
              <a:off x="3312207" y="4538907"/>
              <a:ext cx="1" cy="19437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>
              <a:stCxn id="24" idx="0"/>
              <a:endCxn id="23" idx="4"/>
            </p:cNvCxnSpPr>
            <p:nvPr/>
          </p:nvCxnSpPr>
          <p:spPr>
            <a:xfrm flipV="1">
              <a:off x="3269795" y="4805040"/>
              <a:ext cx="42412" cy="18165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>
              <a:stCxn id="23" idx="2"/>
              <a:endCxn id="18" idx="6"/>
            </p:cNvCxnSpPr>
            <p:nvPr/>
          </p:nvCxnSpPr>
          <p:spPr>
            <a:xfrm flipH="1">
              <a:off x="3101706" y="4769163"/>
              <a:ext cx="174623" cy="7175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>
              <a:stCxn id="24" idx="1"/>
              <a:endCxn id="18" idx="5"/>
            </p:cNvCxnSpPr>
            <p:nvPr/>
          </p:nvCxnSpPr>
          <p:spPr>
            <a:xfrm flipH="1" flipV="1">
              <a:off x="3091198" y="4866287"/>
              <a:ext cx="153227" cy="13091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>
              <a:stCxn id="24" idx="2"/>
              <a:endCxn id="25" idx="6"/>
            </p:cNvCxnSpPr>
            <p:nvPr/>
          </p:nvCxnSpPr>
          <p:spPr>
            <a:xfrm flipH="1">
              <a:off x="3101706" y="5022574"/>
              <a:ext cx="132211" cy="3043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>
              <a:stCxn id="18" idx="4"/>
              <a:endCxn id="25" idx="0"/>
            </p:cNvCxnSpPr>
            <p:nvPr/>
          </p:nvCxnSpPr>
          <p:spPr>
            <a:xfrm>
              <a:off x="3065829" y="4876795"/>
              <a:ext cx="0" cy="14033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>
              <a:stCxn id="25" idx="3"/>
              <a:endCxn id="26" idx="6"/>
            </p:cNvCxnSpPr>
            <p:nvPr/>
          </p:nvCxnSpPr>
          <p:spPr>
            <a:xfrm flipH="1">
              <a:off x="2914605" y="5078379"/>
              <a:ext cx="125854" cy="6156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>
              <a:stCxn id="19" idx="0"/>
              <a:endCxn id="25" idx="4"/>
            </p:cNvCxnSpPr>
            <p:nvPr/>
          </p:nvCxnSpPr>
          <p:spPr>
            <a:xfrm flipV="1">
              <a:off x="3065829" y="5088887"/>
              <a:ext cx="0" cy="14033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19" idx="2"/>
              <a:endCxn id="27" idx="7"/>
            </p:cNvCxnSpPr>
            <p:nvPr/>
          </p:nvCxnSpPr>
          <p:spPr>
            <a:xfrm flipH="1">
              <a:off x="2806083" y="5265103"/>
              <a:ext cx="223868" cy="4638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stCxn id="19" idx="2"/>
              <a:endCxn id="26" idx="5"/>
            </p:cNvCxnSpPr>
            <p:nvPr/>
          </p:nvCxnSpPr>
          <p:spPr>
            <a:xfrm flipH="1" flipV="1">
              <a:off x="2904097" y="5165309"/>
              <a:ext cx="125854" cy="9979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>
              <a:stCxn id="19" idx="2"/>
              <a:endCxn id="29" idx="7"/>
            </p:cNvCxnSpPr>
            <p:nvPr/>
          </p:nvCxnSpPr>
          <p:spPr>
            <a:xfrm flipH="1">
              <a:off x="2877838" y="5265103"/>
              <a:ext cx="152113" cy="12333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>
              <a:stCxn id="29" idx="1"/>
              <a:endCxn id="27" idx="5"/>
            </p:cNvCxnSpPr>
            <p:nvPr/>
          </p:nvCxnSpPr>
          <p:spPr>
            <a:xfrm flipH="1" flipV="1">
              <a:off x="2806083" y="5362227"/>
              <a:ext cx="21016" cy="2620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>
              <a:stCxn id="29" idx="3"/>
              <a:endCxn id="28" idx="7"/>
            </p:cNvCxnSpPr>
            <p:nvPr/>
          </p:nvCxnSpPr>
          <p:spPr>
            <a:xfrm flipH="1">
              <a:off x="2684068" y="5439173"/>
              <a:ext cx="143031" cy="12107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>
              <a:stCxn id="30" idx="2"/>
              <a:endCxn id="29" idx="6"/>
            </p:cNvCxnSpPr>
            <p:nvPr/>
          </p:nvCxnSpPr>
          <p:spPr>
            <a:xfrm flipH="1">
              <a:off x="2888346" y="5396339"/>
              <a:ext cx="69850" cy="1746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>
              <a:stCxn id="29" idx="4"/>
              <a:endCxn id="15" idx="0"/>
            </p:cNvCxnSpPr>
            <p:nvPr/>
          </p:nvCxnSpPr>
          <p:spPr>
            <a:xfrm>
              <a:off x="2852469" y="5449681"/>
              <a:ext cx="0" cy="12244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>
              <a:stCxn id="37" idx="3"/>
              <a:endCxn id="36" idx="7"/>
            </p:cNvCxnSpPr>
            <p:nvPr/>
          </p:nvCxnSpPr>
          <p:spPr>
            <a:xfrm flipH="1">
              <a:off x="2429274" y="6215821"/>
              <a:ext cx="44922" cy="82224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>
              <a:stCxn id="35" idx="1"/>
              <a:endCxn id="37" idx="5"/>
            </p:cNvCxnSpPr>
            <p:nvPr/>
          </p:nvCxnSpPr>
          <p:spPr>
            <a:xfrm flipH="1" flipV="1">
              <a:off x="2524935" y="6215821"/>
              <a:ext cx="52034" cy="8222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>
              <a:stCxn id="34" idx="3"/>
              <a:endCxn id="37" idx="7"/>
            </p:cNvCxnSpPr>
            <p:nvPr/>
          </p:nvCxnSpPr>
          <p:spPr>
            <a:xfrm flipH="1">
              <a:off x="2524935" y="6089922"/>
              <a:ext cx="50607" cy="7516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>
              <a:stCxn id="34" idx="4"/>
              <a:endCxn id="35" idx="0"/>
            </p:cNvCxnSpPr>
            <p:nvPr/>
          </p:nvCxnSpPr>
          <p:spPr>
            <a:xfrm>
              <a:off x="2600912" y="6100430"/>
              <a:ext cx="1427" cy="18710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>
              <a:stCxn id="32" idx="3"/>
              <a:endCxn id="34" idx="7"/>
            </p:cNvCxnSpPr>
            <p:nvPr/>
          </p:nvCxnSpPr>
          <p:spPr>
            <a:xfrm flipH="1">
              <a:off x="2626281" y="5976741"/>
              <a:ext cx="159701" cy="6244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>
              <a:stCxn id="33" idx="4"/>
              <a:endCxn id="34" idx="0"/>
            </p:cNvCxnSpPr>
            <p:nvPr/>
          </p:nvCxnSpPr>
          <p:spPr>
            <a:xfrm>
              <a:off x="2538682" y="5909883"/>
              <a:ext cx="62230" cy="11879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>
              <a:stCxn id="33" idx="3"/>
              <a:endCxn id="37" idx="0"/>
            </p:cNvCxnSpPr>
            <p:nvPr/>
          </p:nvCxnSpPr>
          <p:spPr>
            <a:xfrm flipH="1">
              <a:off x="2499566" y="5899375"/>
              <a:ext cx="13746" cy="25519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>
              <a:stCxn id="31" idx="3"/>
              <a:endCxn id="33" idx="7"/>
            </p:cNvCxnSpPr>
            <p:nvPr/>
          </p:nvCxnSpPr>
          <p:spPr>
            <a:xfrm flipH="1">
              <a:off x="2564051" y="5795181"/>
              <a:ext cx="105155" cy="53455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>
              <a:stCxn id="31" idx="1"/>
              <a:endCxn id="28" idx="4"/>
            </p:cNvCxnSpPr>
            <p:nvPr/>
          </p:nvCxnSpPr>
          <p:spPr>
            <a:xfrm flipH="1" flipV="1">
              <a:off x="2658699" y="5621492"/>
              <a:ext cx="10507" cy="122950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>
              <a:stCxn id="15" idx="2"/>
              <a:endCxn id="28" idx="6"/>
            </p:cNvCxnSpPr>
            <p:nvPr/>
          </p:nvCxnSpPr>
          <p:spPr>
            <a:xfrm flipH="1" flipV="1">
              <a:off x="2694576" y="5585615"/>
              <a:ext cx="122015" cy="2238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>
              <a:stCxn id="15" idx="2"/>
              <a:endCxn id="31" idx="7"/>
            </p:cNvCxnSpPr>
            <p:nvPr/>
          </p:nvCxnSpPr>
          <p:spPr>
            <a:xfrm flipH="1">
              <a:off x="2719945" y="5608003"/>
              <a:ext cx="96646" cy="136439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>
              <a:stCxn id="58" idx="2"/>
              <a:endCxn id="31" idx="6"/>
            </p:cNvCxnSpPr>
            <p:nvPr/>
          </p:nvCxnSpPr>
          <p:spPr>
            <a:xfrm flipH="1">
              <a:off x="2730453" y="5738015"/>
              <a:ext cx="44768" cy="31797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>
              <a:stCxn id="38" idx="2"/>
              <a:endCxn id="58" idx="5"/>
            </p:cNvCxnSpPr>
            <p:nvPr/>
          </p:nvCxnSpPr>
          <p:spPr>
            <a:xfrm flipH="1" flipV="1">
              <a:off x="2836468" y="5763384"/>
              <a:ext cx="51877" cy="38818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>
              <a:stCxn id="32" idx="0"/>
              <a:endCxn id="58" idx="4"/>
            </p:cNvCxnSpPr>
            <p:nvPr/>
          </p:nvCxnSpPr>
          <p:spPr>
            <a:xfrm flipH="1" flipV="1">
              <a:off x="2811099" y="5773892"/>
              <a:ext cx="253" cy="141602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>
              <a:stCxn id="32" idx="2"/>
              <a:endCxn id="33" idx="6"/>
            </p:cNvCxnSpPr>
            <p:nvPr/>
          </p:nvCxnSpPr>
          <p:spPr>
            <a:xfrm flipH="1" flipV="1">
              <a:off x="2574559" y="5874006"/>
              <a:ext cx="200915" cy="77366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>
              <a:stCxn id="32" idx="1"/>
              <a:endCxn id="31" idx="5"/>
            </p:cNvCxnSpPr>
            <p:nvPr/>
          </p:nvCxnSpPr>
          <p:spPr>
            <a:xfrm flipH="1" flipV="1">
              <a:off x="2719945" y="5795181"/>
              <a:ext cx="66037" cy="130821"/>
            </a:xfrm>
            <a:prstGeom prst="line">
              <a:avLst/>
            </a:prstGeom>
            <a:grpFill/>
            <a:ln w="19050">
              <a:solidFill>
                <a:srgbClr val="F68B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8" name="Picture 28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726" y="5294931"/>
            <a:ext cx="465138" cy="375807"/>
          </a:xfrm>
          <a:prstGeom prst="rect">
            <a:avLst/>
          </a:prstGeom>
        </p:spPr>
      </p:pic>
      <p:sp>
        <p:nvSpPr>
          <p:cNvPr id="289" name="TextBox 288"/>
          <p:cNvSpPr txBox="1"/>
          <p:nvPr/>
        </p:nvSpPr>
        <p:spPr>
          <a:xfrm>
            <a:off x="5340070" y="520033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en-NZ" b="1" dirty="0">
                <a:solidFill>
                  <a:schemeClr val="bg1"/>
                </a:solidFill>
              </a:rPr>
              <a:t>@AMQCS  </a:t>
            </a:r>
          </a:p>
          <a:p>
            <a:pPr>
              <a:lnSpc>
                <a:spcPct val="150000"/>
              </a:lnSpc>
            </a:pPr>
            <a:r>
              <a:rPr lang="en-NZ" b="1" dirty="0">
                <a:solidFill>
                  <a:schemeClr val="bg1"/>
                </a:solidFill>
              </a:rPr>
              <a:t> </a:t>
            </a:r>
            <a:endParaRPr lang="en-NZ" sz="1800" b="1" dirty="0" smtClean="0">
              <a:solidFill>
                <a:schemeClr val="bg1"/>
              </a:solidFill>
            </a:endParaRPr>
          </a:p>
        </p:txBody>
      </p:sp>
      <p:grpSp>
        <p:nvGrpSpPr>
          <p:cNvPr id="290" name="Group 289"/>
          <p:cNvGrpSpPr/>
          <p:nvPr/>
        </p:nvGrpSpPr>
        <p:grpSpPr>
          <a:xfrm>
            <a:off x="4911365" y="5854328"/>
            <a:ext cx="460507" cy="461665"/>
            <a:chOff x="6287953" y="6030881"/>
            <a:chExt cx="366219" cy="367140"/>
          </a:xfrm>
        </p:grpSpPr>
        <p:sp>
          <p:nvSpPr>
            <p:cNvPr id="291" name="Oval 290"/>
            <p:cNvSpPr/>
            <p:nvPr/>
          </p:nvSpPr>
          <p:spPr>
            <a:xfrm>
              <a:off x="6287953" y="6034302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NZ" sz="4400" b="1" dirty="0">
                <a:solidFill>
                  <a:srgbClr val="213463"/>
                </a:solidFill>
              </a:endParaRPr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6296976" y="6030881"/>
              <a:ext cx="357196" cy="36714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en-NZ" sz="2400" b="1" dirty="0">
                  <a:solidFill>
                    <a:srgbClr val="213463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in</a:t>
              </a:r>
            </a:p>
          </p:txBody>
        </p:sp>
      </p:grpSp>
      <p:sp>
        <p:nvSpPr>
          <p:cNvPr id="293" name="Rectangle 292"/>
          <p:cNvSpPr/>
          <p:nvPr/>
        </p:nvSpPr>
        <p:spPr>
          <a:xfrm>
            <a:off x="5337919" y="5865934"/>
            <a:ext cx="3728521" cy="38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NZ" sz="1400" b="1" dirty="0" smtClean="0">
                <a:solidFill>
                  <a:schemeClr val="bg1"/>
                </a:solidFill>
              </a:rPr>
              <a:t>linkedin.com/in/ann-marie-cavanagh-2729b62</a:t>
            </a:r>
            <a:r>
              <a:rPr lang="en-NZ" sz="1400" b="1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1026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How ready is New Zealand?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dirty="0">
                <a:solidFill>
                  <a:srgbClr val="213463"/>
                </a:solidFill>
              </a:rPr>
              <a:t>New Zealand is currently ranked 9</a:t>
            </a:r>
            <a:r>
              <a:rPr lang="en-NZ" baseline="30000" dirty="0">
                <a:solidFill>
                  <a:srgbClr val="213463"/>
                </a:solidFill>
              </a:rPr>
              <a:t>th</a:t>
            </a:r>
            <a:r>
              <a:rPr lang="en-NZ" dirty="0">
                <a:solidFill>
                  <a:srgbClr val="213463"/>
                </a:solidFill>
              </a:rPr>
              <a:t> among 35 OECD countries for Government Artificial Intelligence readiness…. </a:t>
            </a:r>
          </a:p>
          <a:p>
            <a:pPr marL="0" indent="0">
              <a:buNone/>
            </a:pPr>
            <a:r>
              <a:rPr lang="en-NZ" dirty="0">
                <a:solidFill>
                  <a:srgbClr val="213463"/>
                </a:solidFill>
              </a:rPr>
              <a:t>However, adoption of Artificial Intelligence by New Zealand government is disconnected and sparsely deployed.</a:t>
            </a:r>
            <a:endParaRPr lang="en-GB" sz="2400" dirty="0">
              <a:solidFill>
                <a:srgbClr val="213463"/>
              </a:solidFill>
            </a:endParaRPr>
          </a:p>
          <a:p>
            <a:endParaRPr lang="en-NZ" dirty="0"/>
          </a:p>
        </p:txBody>
      </p:sp>
      <p:sp>
        <p:nvSpPr>
          <p:cNvPr id="6" name="Rectangle 5"/>
          <p:cNvSpPr/>
          <p:nvPr/>
        </p:nvSpPr>
        <p:spPr>
          <a:xfrm>
            <a:off x="1365662" y="5593834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21346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AI Forum for New Zealand</a:t>
            </a:r>
            <a:endParaRPr lang="en-US" dirty="0">
              <a:solidFill>
                <a:srgbClr val="21346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1311275"/>
            <a:ext cx="7886700" cy="3803650"/>
          </a:xfrm>
          <a:prstGeom prst="rect">
            <a:avLst/>
          </a:prstGeom>
        </p:spPr>
        <p:txBody>
          <a:bodyPr numCol="2" spcCol="18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z="2000" dirty="0" smtClean="0">
              <a:solidFill>
                <a:srgbClr val="213463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 smtClean="0">
              <a:solidFill>
                <a:srgbClr val="213463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 smtClean="0">
              <a:solidFill>
                <a:srgbClr val="213463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 smtClean="0">
              <a:solidFill>
                <a:srgbClr val="213463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 smtClean="0">
              <a:solidFill>
                <a:srgbClr val="2134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10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227537" cy="1074060"/>
          </a:xfrm>
        </p:spPr>
        <p:txBody>
          <a:bodyPr>
            <a:normAutofit/>
          </a:bodyPr>
          <a:lstStyle/>
          <a:p>
            <a:r>
              <a:rPr lang="en-US" sz="3200" dirty="0"/>
              <a:t>How could Artificial Intelligence work in Government?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213463"/>
                </a:solidFill>
              </a:rPr>
              <a:t>The </a:t>
            </a:r>
            <a:r>
              <a:rPr lang="en-US" dirty="0">
                <a:solidFill>
                  <a:srgbClr val="213463"/>
                </a:solidFill>
              </a:rPr>
              <a:t>Cacophony </a:t>
            </a:r>
            <a:r>
              <a:rPr lang="en-US" dirty="0" smtClean="0">
                <a:solidFill>
                  <a:srgbClr val="213463"/>
                </a:solidFill>
              </a:rPr>
              <a:t>project: a multi-technology tool for wildlife data collection and the elimination </a:t>
            </a:r>
            <a:r>
              <a:rPr lang="en-US" dirty="0">
                <a:solidFill>
                  <a:srgbClr val="213463"/>
                </a:solidFill>
              </a:rPr>
              <a:t>of </a:t>
            </a:r>
            <a:r>
              <a:rPr lang="en-US" dirty="0" smtClean="0">
                <a:solidFill>
                  <a:srgbClr val="213463"/>
                </a:solidFill>
              </a:rPr>
              <a:t>predators – example of government-led initiatives using Artificial Intelligence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213463"/>
                </a:solidFill>
              </a:rPr>
              <a:t>How could we apply this example to healthcare?</a:t>
            </a:r>
          </a:p>
          <a:p>
            <a:endParaRPr lang="en-US" dirty="0">
              <a:solidFill>
                <a:srgbClr val="213463"/>
              </a:solidFill>
            </a:endParaRPr>
          </a:p>
        </p:txBody>
      </p:sp>
      <p:pic>
        <p:nvPicPr>
          <p:cNvPr id="5" name="Picture 4" descr="Screen Shot 2018-05-17 at 5.01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275" y="3309333"/>
            <a:ext cx="2357912" cy="257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Where does health fit?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213463"/>
                </a:solidFill>
              </a:rPr>
              <a:t>The reality: AI for health is here</a:t>
            </a:r>
          </a:p>
          <a:p>
            <a:pPr lvl="1"/>
            <a:r>
              <a:rPr lang="en-US" dirty="0" smtClean="0">
                <a:solidFill>
                  <a:srgbClr val="213463"/>
                </a:solidFill>
              </a:rPr>
              <a:t>Early </a:t>
            </a:r>
            <a:r>
              <a:rPr lang="en-US" dirty="0">
                <a:solidFill>
                  <a:srgbClr val="213463"/>
                </a:solidFill>
              </a:rPr>
              <a:t>adopters are deploying AI on the </a:t>
            </a:r>
            <a:r>
              <a:rPr lang="en-US" dirty="0" smtClean="0">
                <a:solidFill>
                  <a:srgbClr val="213463"/>
                </a:solidFill>
              </a:rPr>
              <a:t>fringes of the public health system (e.g., applications in dermatology)</a:t>
            </a:r>
          </a:p>
          <a:p>
            <a:pPr lvl="1"/>
            <a:r>
              <a:rPr lang="en-US" sz="2400" dirty="0" smtClean="0">
                <a:solidFill>
                  <a:srgbClr val="213463"/>
                </a:solidFill>
              </a:rPr>
              <a:t>We urgently need </a:t>
            </a:r>
            <a:r>
              <a:rPr lang="en-US" sz="2400" dirty="0">
                <a:solidFill>
                  <a:srgbClr val="213463"/>
                </a:solidFill>
              </a:rPr>
              <a:t>to develop </a:t>
            </a:r>
            <a:r>
              <a:rPr lang="en-US" sz="2400" dirty="0" smtClean="0">
                <a:solidFill>
                  <a:srgbClr val="213463"/>
                </a:solidFill>
              </a:rPr>
              <a:t>national-led </a:t>
            </a:r>
            <a:r>
              <a:rPr lang="en-US" sz="2400" dirty="0">
                <a:solidFill>
                  <a:srgbClr val="213463"/>
                </a:solidFill>
              </a:rPr>
              <a:t>policy </a:t>
            </a:r>
            <a:r>
              <a:rPr lang="en-US" sz="2400" dirty="0" smtClean="0">
                <a:solidFill>
                  <a:srgbClr val="213463"/>
                </a:solidFill>
              </a:rPr>
              <a:t>to guide use </a:t>
            </a:r>
            <a:r>
              <a:rPr lang="en-US" sz="2400" dirty="0">
                <a:solidFill>
                  <a:srgbClr val="213463"/>
                </a:solidFill>
              </a:rPr>
              <a:t>of </a:t>
            </a:r>
            <a:r>
              <a:rPr lang="en-US" sz="2400" dirty="0" smtClean="0">
                <a:solidFill>
                  <a:srgbClr val="213463"/>
                </a:solidFill>
              </a:rPr>
              <a:t>AI in health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213463"/>
                </a:solidFill>
              </a:rPr>
              <a:t>We must engage the key players:</a:t>
            </a:r>
          </a:p>
          <a:p>
            <a:pPr lvl="1"/>
            <a:r>
              <a:rPr lang="en-US" dirty="0" smtClean="0">
                <a:solidFill>
                  <a:srgbClr val="213463"/>
                </a:solidFill>
              </a:rPr>
              <a:t>consumers</a:t>
            </a:r>
            <a:endParaRPr lang="en-US" dirty="0">
              <a:solidFill>
                <a:srgbClr val="213463"/>
              </a:solidFill>
            </a:endParaRPr>
          </a:p>
          <a:p>
            <a:pPr lvl="1"/>
            <a:r>
              <a:rPr lang="en-US" dirty="0" smtClean="0">
                <a:solidFill>
                  <a:srgbClr val="213463"/>
                </a:solidFill>
              </a:rPr>
              <a:t>health providers</a:t>
            </a:r>
          </a:p>
          <a:p>
            <a:pPr lvl="1"/>
            <a:r>
              <a:rPr lang="en-US" dirty="0" smtClean="0">
                <a:solidFill>
                  <a:srgbClr val="213463"/>
                </a:solidFill>
              </a:rPr>
              <a:t>digital </a:t>
            </a:r>
            <a:r>
              <a:rPr lang="en-US" dirty="0">
                <a:solidFill>
                  <a:srgbClr val="213463"/>
                </a:solidFill>
              </a:rPr>
              <a:t>health </a:t>
            </a:r>
            <a:r>
              <a:rPr lang="en-US" dirty="0" smtClean="0">
                <a:solidFill>
                  <a:srgbClr val="213463"/>
                </a:solidFill>
              </a:rPr>
              <a:t>orgs</a:t>
            </a:r>
          </a:p>
          <a:p>
            <a:pPr marL="0" indent="0">
              <a:buNone/>
            </a:pPr>
            <a:endParaRPr lang="en-US" dirty="0">
              <a:solidFill>
                <a:srgbClr val="2134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7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title"/>
          </p:nvPr>
        </p:nvSpPr>
        <p:spPr>
          <a:xfrm>
            <a:off x="450850" y="174627"/>
            <a:ext cx="7886700" cy="1074060"/>
          </a:xfrm>
        </p:spPr>
        <p:txBody>
          <a:bodyPr>
            <a:normAutofit/>
          </a:bodyPr>
          <a:lstStyle/>
          <a:p>
            <a:r>
              <a:rPr lang="en-US" sz="3200" dirty="0"/>
              <a:t>The future we want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97" y="1357989"/>
            <a:ext cx="8388405" cy="441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3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Final thoughts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213463"/>
                </a:solidFill>
              </a:rPr>
              <a:t>Advancement</a:t>
            </a:r>
            <a:endParaRPr lang="en-US" sz="2400" b="1" dirty="0">
              <a:solidFill>
                <a:srgbClr val="213463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213463"/>
                </a:solidFill>
              </a:rPr>
              <a:t>“</a:t>
            </a:r>
            <a:r>
              <a:rPr lang="en-US" sz="2400" dirty="0">
                <a:solidFill>
                  <a:srgbClr val="213463"/>
                </a:solidFill>
              </a:rPr>
              <a:t>The future of AI is going to be a battle for data and talent</a:t>
            </a:r>
            <a:r>
              <a:rPr lang="en-US" sz="2400" dirty="0" smtClean="0">
                <a:solidFill>
                  <a:srgbClr val="213463"/>
                </a:solidFill>
              </a:rPr>
              <a:t>”</a:t>
            </a:r>
          </a:p>
          <a:p>
            <a:pPr marL="0" indent="0">
              <a:buNone/>
            </a:pPr>
            <a:r>
              <a:rPr lang="en-US" sz="1800" i="1" dirty="0" smtClean="0">
                <a:solidFill>
                  <a:srgbClr val="213463"/>
                </a:solidFill>
              </a:rPr>
              <a:t>David </a:t>
            </a:r>
            <a:r>
              <a:rPr lang="en-US" sz="1800" i="1" dirty="0" err="1">
                <a:solidFill>
                  <a:srgbClr val="213463"/>
                </a:solidFill>
              </a:rPr>
              <a:t>Wipf</a:t>
            </a:r>
            <a:r>
              <a:rPr lang="en-US" sz="1800" i="1" dirty="0">
                <a:solidFill>
                  <a:srgbClr val="213463"/>
                </a:solidFill>
              </a:rPr>
              <a:t>, Lead researcher at Microsoft Research, </a:t>
            </a:r>
            <a:r>
              <a:rPr lang="en-US" sz="1800" i="1" dirty="0" smtClean="0">
                <a:solidFill>
                  <a:srgbClr val="213463"/>
                </a:solidFill>
              </a:rPr>
              <a:t>Beijing</a:t>
            </a:r>
          </a:p>
          <a:p>
            <a:pPr marL="0" indent="0">
              <a:buNone/>
            </a:pPr>
            <a:endParaRPr lang="en-US" sz="1800" i="1" dirty="0" smtClean="0">
              <a:solidFill>
                <a:srgbClr val="213463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213463"/>
                </a:solidFill>
              </a:rPr>
              <a:t>Ethics</a:t>
            </a:r>
            <a:endParaRPr lang="en-US" sz="2400" b="1" dirty="0">
              <a:solidFill>
                <a:srgbClr val="213463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213463"/>
                </a:solidFill>
              </a:rPr>
              <a:t>“For </a:t>
            </a:r>
            <a:r>
              <a:rPr lang="en-US" sz="2400" dirty="0">
                <a:solidFill>
                  <a:srgbClr val="213463"/>
                </a:solidFill>
              </a:rPr>
              <a:t>every AI that becomes more refined, there needs to be a community of citizens that assesses its social purpose and </a:t>
            </a:r>
            <a:r>
              <a:rPr lang="en-US" sz="2400" dirty="0" smtClean="0">
                <a:solidFill>
                  <a:srgbClr val="213463"/>
                </a:solidFill>
              </a:rPr>
              <a:t>application”</a:t>
            </a:r>
            <a:r>
              <a:rPr lang="en-US" sz="1800" i="1" dirty="0" smtClean="0">
                <a:solidFill>
                  <a:srgbClr val="213463"/>
                </a:solidFill>
              </a:rPr>
              <a:t> World Economic Forum</a:t>
            </a:r>
          </a:p>
          <a:p>
            <a:pPr marL="0" indent="0">
              <a:buNone/>
            </a:pPr>
            <a:endParaRPr lang="en-US" sz="2400" b="1" dirty="0" smtClean="0">
              <a:solidFill>
                <a:srgbClr val="213463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213463"/>
                </a:solidFill>
              </a:rPr>
              <a:t>Humans created AI – humans must sensibly govern its use to our own benefit: </a:t>
            </a:r>
            <a:r>
              <a:rPr lang="en-US" sz="2400" b="1" i="1" dirty="0" smtClean="0">
                <a:solidFill>
                  <a:srgbClr val="213463"/>
                </a:solidFill>
              </a:rPr>
              <a:t>Government policy must lead the way</a:t>
            </a:r>
          </a:p>
        </p:txBody>
      </p:sp>
    </p:spTree>
    <p:extLst>
      <p:ext uri="{BB962C8B-B14F-4D97-AF65-F5344CB8AC3E}">
        <p14:creationId xmlns:p14="http://schemas.microsoft.com/office/powerpoint/2010/main" val="382392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13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68016" y="2507990"/>
            <a:ext cx="3402104" cy="2838513"/>
          </a:xfrm>
        </p:spPr>
        <p:txBody>
          <a:bodyPr lIns="36000" rIns="36000" numCol="1"/>
          <a:lstStyle/>
          <a:p>
            <a:pPr marL="0" indent="0">
              <a:buNone/>
            </a:pPr>
            <a:r>
              <a:rPr lang="en-NZ" sz="3200" b="1" dirty="0" smtClean="0">
                <a:solidFill>
                  <a:schemeClr val="bg1"/>
                </a:solidFill>
                <a:latin typeface="Nimbus Sans L" panose="02000503000000000000" pitchFamily="50" charset="0"/>
              </a:rPr>
              <a:t>Continue the conversation in Yammer</a:t>
            </a:r>
          </a:p>
          <a:p>
            <a:pPr marL="0" indent="0">
              <a:buNone/>
            </a:pPr>
            <a:endParaRPr lang="en-NZ" sz="3200" b="1" dirty="0">
              <a:solidFill>
                <a:schemeClr val="bg1"/>
              </a:solidFill>
              <a:latin typeface="Nimbus Sans L" panose="02000503000000000000" pitchFamily="50" charset="0"/>
            </a:endParaRPr>
          </a:p>
          <a:p>
            <a:pPr marL="0" indent="0">
              <a:buNone/>
            </a:pPr>
            <a:endParaRPr lang="en-NZ" sz="3200" b="1" dirty="0" smtClean="0">
              <a:solidFill>
                <a:schemeClr val="bg1"/>
              </a:solidFill>
              <a:latin typeface="Nimbus Sans L" panose="02000503000000000000" pitchFamily="50" charset="0"/>
            </a:endParaRPr>
          </a:p>
          <a:p>
            <a:pPr marL="0" indent="0">
              <a:buNone/>
            </a:pPr>
            <a:endParaRPr lang="en-NZ" sz="3200" b="1" dirty="0">
              <a:solidFill>
                <a:schemeClr val="bg1"/>
              </a:solidFill>
              <a:latin typeface="Nimbus Sans L" panose="02000503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39" y="-218164"/>
            <a:ext cx="1428750" cy="14287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68015" y="5432625"/>
            <a:ext cx="71535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2400" b="1" dirty="0">
                <a:solidFill>
                  <a:schemeClr val="bg1"/>
                </a:solidFill>
                <a:latin typeface="Nimbus Sans L" panose="02000503000000000000" pitchFamily="50" charset="0"/>
              </a:rPr>
              <a:t>www.yammer.com/emerginghealthtechnology/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302" y="1428750"/>
            <a:ext cx="3269281" cy="32692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15" y="1761323"/>
            <a:ext cx="748632" cy="63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6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Overview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Artificial Intelligence and government policy</a:t>
            </a:r>
          </a:p>
          <a:p>
            <a:r>
              <a:rPr lang="en-NZ" dirty="0" smtClean="0"/>
              <a:t>Where are we now with Artificial Intelligence?</a:t>
            </a:r>
          </a:p>
          <a:p>
            <a:r>
              <a:rPr lang="en-NZ" dirty="0" smtClean="0"/>
              <a:t>The balancing act, and why it is important</a:t>
            </a:r>
          </a:p>
          <a:p>
            <a:r>
              <a:rPr lang="en-NZ" dirty="0" smtClean="0"/>
              <a:t>How ready is New Zealand?</a:t>
            </a:r>
          </a:p>
          <a:p>
            <a:r>
              <a:rPr lang="en-NZ" dirty="0" smtClean="0"/>
              <a:t>Where does health </a:t>
            </a:r>
            <a:r>
              <a:rPr lang="en-NZ" smtClean="0"/>
              <a:t>fit?</a:t>
            </a:r>
          </a:p>
          <a:p>
            <a:r>
              <a:rPr lang="en-NZ" smtClean="0"/>
              <a:t>The future we want</a:t>
            </a:r>
            <a:endParaRPr lang="en-NZ" dirty="0" smtClean="0"/>
          </a:p>
          <a:p>
            <a:endParaRPr lang="en-NZ" dirty="0" smtClean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2636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365127"/>
            <a:ext cx="7458075" cy="107406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Artificial Intelligence and government policy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213463"/>
                </a:solidFill>
                <a:cs typeface="+mn-cs"/>
              </a:rPr>
              <a:t>AI Forum for New Zealand definition of Artificial Intelligence: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dirty="0">
                <a:solidFill>
                  <a:srgbClr val="213463"/>
                </a:solidFill>
                <a:cs typeface="+mn-cs"/>
              </a:rPr>
              <a:t>“Advanced digital technologies that enable machines to reproduce or surpass abilities that would require intelligence if humans were to perform them.”</a:t>
            </a:r>
          </a:p>
          <a:p>
            <a:pPr marL="457200" lvl="1" indent="0">
              <a:spcBef>
                <a:spcPts val="1000"/>
              </a:spcBef>
              <a:buNone/>
            </a:pPr>
            <a:endParaRPr lang="en-US" dirty="0" smtClean="0">
              <a:solidFill>
                <a:srgbClr val="213463"/>
              </a:solidFill>
              <a:cs typeface="+mn-cs"/>
            </a:endParaRPr>
          </a:p>
          <a:p>
            <a:pPr marL="0" indent="0">
              <a:buNone/>
            </a:pPr>
            <a:endParaRPr lang="is-IS" sz="2400" dirty="0" smtClean="0">
              <a:solidFill>
                <a:srgbClr val="213463"/>
              </a:solidFill>
              <a:cs typeface="+mn-cs"/>
            </a:endParaRPr>
          </a:p>
          <a:p>
            <a:pPr marL="0" indent="0">
              <a:buNone/>
            </a:pPr>
            <a:r>
              <a:rPr lang="is-IS" sz="2400" dirty="0" smtClean="0">
                <a:solidFill>
                  <a:srgbClr val="213463"/>
                </a:solidFill>
                <a:cs typeface="+mn-cs"/>
              </a:rPr>
              <a:t>Why </a:t>
            </a:r>
            <a:r>
              <a:rPr lang="is-IS" sz="2400" dirty="0">
                <a:solidFill>
                  <a:srgbClr val="213463"/>
                </a:solidFill>
                <a:cs typeface="+mn-cs"/>
              </a:rPr>
              <a:t>does the government care?</a:t>
            </a:r>
          </a:p>
          <a:p>
            <a:pPr marL="457200" lvl="1" indent="0">
              <a:buNone/>
            </a:pPr>
            <a:r>
              <a:rPr lang="is-IS" dirty="0">
                <a:solidFill>
                  <a:srgbClr val="213463"/>
                </a:solidFill>
                <a:cs typeface="+mn-cs"/>
              </a:rPr>
              <a:t>“… </a:t>
            </a:r>
            <a:r>
              <a:rPr lang="en-US" dirty="0">
                <a:solidFill>
                  <a:srgbClr val="213463"/>
                </a:solidFill>
                <a:cs typeface="+mn-cs"/>
              </a:rPr>
              <a:t>Countries with more sensible AI policies will advance more rapidly, and those with poorly thought out policies will risk being left behind.”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213463"/>
                </a:solidFill>
                <a:cs typeface="+mn-cs"/>
              </a:rPr>
              <a:t>Andrew Ng, Stanford </a:t>
            </a:r>
            <a:r>
              <a:rPr lang="en-US" dirty="0" smtClean="0">
                <a:solidFill>
                  <a:srgbClr val="213463"/>
                </a:solidFill>
                <a:cs typeface="+mn-cs"/>
              </a:rPr>
              <a:t>University/Coursera</a:t>
            </a:r>
            <a:endParaRPr lang="en-US" dirty="0">
              <a:solidFill>
                <a:srgbClr val="213463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2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200" dirty="0"/>
              <a:t>Technology advancing at an exponential 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26D07E-29D3-4A66-88B0-0068CDDAD7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1"/>
          <a:stretch/>
        </p:blipFill>
        <p:spPr>
          <a:xfrm>
            <a:off x="329167" y="2557884"/>
            <a:ext cx="3090705" cy="3031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88AD4F6-BB0A-4614-BFE6-72A32EBF3B21}"/>
              </a:ext>
            </a:extLst>
          </p:cNvPr>
          <p:cNvSpPr txBox="1"/>
          <p:nvPr/>
        </p:nvSpPr>
        <p:spPr>
          <a:xfrm>
            <a:off x="376531" y="1548100"/>
            <a:ext cx="4320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rgbClr val="002E7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happens in an internet minute?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5DF7B7-0678-4CDE-8A8F-778208B6C36C}"/>
              </a:ext>
            </a:extLst>
          </p:cNvPr>
          <p:cNvSpPr txBox="1"/>
          <p:nvPr/>
        </p:nvSpPr>
        <p:spPr>
          <a:xfrm>
            <a:off x="329167" y="2276872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b="1" dirty="0">
                <a:solidFill>
                  <a:srgbClr val="21346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ED11E89-7E56-4DFC-8027-8684407AA4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4"/>
          <a:stretch/>
        </p:blipFill>
        <p:spPr>
          <a:xfrm>
            <a:off x="4194720" y="1988840"/>
            <a:ext cx="4625752" cy="40631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630975B-34BD-4D36-9C86-A5E284EAC092}"/>
              </a:ext>
            </a:extLst>
          </p:cNvPr>
          <p:cNvSpPr txBox="1"/>
          <p:nvPr/>
        </p:nvSpPr>
        <p:spPr>
          <a:xfrm>
            <a:off x="7515427" y="1852284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dirty="0" smtClean="0">
                <a:solidFill>
                  <a:srgbClr val="21346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2018</a:t>
            </a:r>
            <a:endParaRPr lang="en-NZ" sz="2800" b="1" dirty="0">
              <a:solidFill>
                <a:srgbClr val="21346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4CB6DE0-E7A5-424D-8D2C-3921567F1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907" y="3573016"/>
            <a:ext cx="671382" cy="939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63A4CB5-B739-4B39-9EFA-509E459E4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610" y="3573016"/>
            <a:ext cx="671382" cy="939144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5013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>
            <a:off x="634573" y="3171885"/>
            <a:ext cx="7389975" cy="2926322"/>
          </a:xfrm>
          <a:custGeom>
            <a:avLst/>
            <a:gdLst>
              <a:gd name="connsiteX0" fmla="*/ 0 w 8075221"/>
              <a:gd name="connsiteY0" fmla="*/ 0 h 3930732"/>
              <a:gd name="connsiteX1" fmla="*/ 11875 w 8075221"/>
              <a:gd name="connsiteY1" fmla="*/ 985652 h 3930732"/>
              <a:gd name="connsiteX2" fmla="*/ 3467595 w 8075221"/>
              <a:gd name="connsiteY2" fmla="*/ 1365662 h 3930732"/>
              <a:gd name="connsiteX3" fmla="*/ 475013 w 8075221"/>
              <a:gd name="connsiteY3" fmla="*/ 2897579 h 3930732"/>
              <a:gd name="connsiteX4" fmla="*/ 486888 w 8075221"/>
              <a:gd name="connsiteY4" fmla="*/ 3895106 h 3930732"/>
              <a:gd name="connsiteX5" fmla="*/ 8075221 w 8075221"/>
              <a:gd name="connsiteY5" fmla="*/ 3930732 h 3930732"/>
              <a:gd name="connsiteX6" fmla="*/ 8051470 w 8075221"/>
              <a:gd name="connsiteY6" fmla="*/ 2695699 h 3930732"/>
              <a:gd name="connsiteX7" fmla="*/ 2042556 w 8075221"/>
              <a:gd name="connsiteY7" fmla="*/ 2814452 h 3930732"/>
              <a:gd name="connsiteX8" fmla="*/ 4572000 w 8075221"/>
              <a:gd name="connsiteY8" fmla="*/ 1223158 h 3930732"/>
              <a:gd name="connsiteX9" fmla="*/ 71252 w 8075221"/>
              <a:gd name="connsiteY9" fmla="*/ 807522 h 3930732"/>
              <a:gd name="connsiteX10" fmla="*/ 0 w 8075221"/>
              <a:gd name="connsiteY10" fmla="*/ 0 h 3930732"/>
              <a:gd name="connsiteX0" fmla="*/ 59377 w 8063346"/>
              <a:gd name="connsiteY0" fmla="*/ 0 h 3123210"/>
              <a:gd name="connsiteX1" fmla="*/ 0 w 8063346"/>
              <a:gd name="connsiteY1" fmla="*/ 178130 h 3123210"/>
              <a:gd name="connsiteX2" fmla="*/ 3455720 w 8063346"/>
              <a:gd name="connsiteY2" fmla="*/ 558140 h 3123210"/>
              <a:gd name="connsiteX3" fmla="*/ 463138 w 8063346"/>
              <a:gd name="connsiteY3" fmla="*/ 2090057 h 3123210"/>
              <a:gd name="connsiteX4" fmla="*/ 475013 w 8063346"/>
              <a:gd name="connsiteY4" fmla="*/ 3087584 h 3123210"/>
              <a:gd name="connsiteX5" fmla="*/ 8063346 w 8063346"/>
              <a:gd name="connsiteY5" fmla="*/ 3123210 h 3123210"/>
              <a:gd name="connsiteX6" fmla="*/ 8039595 w 8063346"/>
              <a:gd name="connsiteY6" fmla="*/ 1888177 h 3123210"/>
              <a:gd name="connsiteX7" fmla="*/ 2030681 w 8063346"/>
              <a:gd name="connsiteY7" fmla="*/ 2006930 h 3123210"/>
              <a:gd name="connsiteX8" fmla="*/ 4560125 w 8063346"/>
              <a:gd name="connsiteY8" fmla="*/ 415636 h 3123210"/>
              <a:gd name="connsiteX9" fmla="*/ 59377 w 8063346"/>
              <a:gd name="connsiteY9" fmla="*/ 0 h 3123210"/>
              <a:gd name="connsiteX0" fmla="*/ 11875 w 8063346"/>
              <a:gd name="connsiteY0" fmla="*/ 0 h 3135085"/>
              <a:gd name="connsiteX1" fmla="*/ 0 w 8063346"/>
              <a:gd name="connsiteY1" fmla="*/ 190005 h 3135085"/>
              <a:gd name="connsiteX2" fmla="*/ 3455720 w 8063346"/>
              <a:gd name="connsiteY2" fmla="*/ 570015 h 3135085"/>
              <a:gd name="connsiteX3" fmla="*/ 463138 w 8063346"/>
              <a:gd name="connsiteY3" fmla="*/ 2101932 h 3135085"/>
              <a:gd name="connsiteX4" fmla="*/ 475013 w 8063346"/>
              <a:gd name="connsiteY4" fmla="*/ 3099459 h 3135085"/>
              <a:gd name="connsiteX5" fmla="*/ 8063346 w 8063346"/>
              <a:gd name="connsiteY5" fmla="*/ 3135085 h 3135085"/>
              <a:gd name="connsiteX6" fmla="*/ 8039595 w 8063346"/>
              <a:gd name="connsiteY6" fmla="*/ 1900052 h 3135085"/>
              <a:gd name="connsiteX7" fmla="*/ 2030681 w 8063346"/>
              <a:gd name="connsiteY7" fmla="*/ 2018805 h 3135085"/>
              <a:gd name="connsiteX8" fmla="*/ 4560125 w 8063346"/>
              <a:gd name="connsiteY8" fmla="*/ 427511 h 3135085"/>
              <a:gd name="connsiteX9" fmla="*/ 11875 w 8063346"/>
              <a:gd name="connsiteY9" fmla="*/ 0 h 3135085"/>
              <a:gd name="connsiteX0" fmla="*/ 0 w 8051471"/>
              <a:gd name="connsiteY0" fmla="*/ 0 h 3135085"/>
              <a:gd name="connsiteX1" fmla="*/ 605642 w 8051471"/>
              <a:gd name="connsiteY1" fmla="*/ 419011 h 3135085"/>
              <a:gd name="connsiteX2" fmla="*/ 3443845 w 8051471"/>
              <a:gd name="connsiteY2" fmla="*/ 570015 h 3135085"/>
              <a:gd name="connsiteX3" fmla="*/ 451263 w 8051471"/>
              <a:gd name="connsiteY3" fmla="*/ 2101932 h 3135085"/>
              <a:gd name="connsiteX4" fmla="*/ 463138 w 8051471"/>
              <a:gd name="connsiteY4" fmla="*/ 3099459 h 3135085"/>
              <a:gd name="connsiteX5" fmla="*/ 8051471 w 8051471"/>
              <a:gd name="connsiteY5" fmla="*/ 3135085 h 3135085"/>
              <a:gd name="connsiteX6" fmla="*/ 8027720 w 8051471"/>
              <a:gd name="connsiteY6" fmla="*/ 1900052 h 3135085"/>
              <a:gd name="connsiteX7" fmla="*/ 2018806 w 8051471"/>
              <a:gd name="connsiteY7" fmla="*/ 2018805 h 3135085"/>
              <a:gd name="connsiteX8" fmla="*/ 4548250 w 8051471"/>
              <a:gd name="connsiteY8" fmla="*/ 427511 h 3135085"/>
              <a:gd name="connsiteX9" fmla="*/ 0 w 8051471"/>
              <a:gd name="connsiteY9" fmla="*/ 0 h 3135085"/>
              <a:gd name="connsiteX0" fmla="*/ 118752 w 7600208"/>
              <a:gd name="connsiteY0" fmla="*/ 0 h 3096917"/>
              <a:gd name="connsiteX1" fmla="*/ 154379 w 7600208"/>
              <a:gd name="connsiteY1" fmla="*/ 380843 h 3096917"/>
              <a:gd name="connsiteX2" fmla="*/ 2992582 w 7600208"/>
              <a:gd name="connsiteY2" fmla="*/ 531847 h 3096917"/>
              <a:gd name="connsiteX3" fmla="*/ 0 w 7600208"/>
              <a:gd name="connsiteY3" fmla="*/ 2063764 h 3096917"/>
              <a:gd name="connsiteX4" fmla="*/ 11875 w 7600208"/>
              <a:gd name="connsiteY4" fmla="*/ 3061291 h 3096917"/>
              <a:gd name="connsiteX5" fmla="*/ 7600208 w 7600208"/>
              <a:gd name="connsiteY5" fmla="*/ 3096917 h 3096917"/>
              <a:gd name="connsiteX6" fmla="*/ 7576457 w 7600208"/>
              <a:gd name="connsiteY6" fmla="*/ 1861884 h 3096917"/>
              <a:gd name="connsiteX7" fmla="*/ 1567543 w 7600208"/>
              <a:gd name="connsiteY7" fmla="*/ 1980637 h 3096917"/>
              <a:gd name="connsiteX8" fmla="*/ 4096987 w 7600208"/>
              <a:gd name="connsiteY8" fmla="*/ 389343 h 3096917"/>
              <a:gd name="connsiteX9" fmla="*/ 118752 w 7600208"/>
              <a:gd name="connsiteY9" fmla="*/ 0 h 3096917"/>
              <a:gd name="connsiteX0" fmla="*/ 154378 w 7600208"/>
              <a:gd name="connsiteY0" fmla="*/ 0 h 3135085"/>
              <a:gd name="connsiteX1" fmla="*/ 154379 w 7600208"/>
              <a:gd name="connsiteY1" fmla="*/ 419011 h 3135085"/>
              <a:gd name="connsiteX2" fmla="*/ 2992582 w 7600208"/>
              <a:gd name="connsiteY2" fmla="*/ 570015 h 3135085"/>
              <a:gd name="connsiteX3" fmla="*/ 0 w 7600208"/>
              <a:gd name="connsiteY3" fmla="*/ 2101932 h 3135085"/>
              <a:gd name="connsiteX4" fmla="*/ 11875 w 7600208"/>
              <a:gd name="connsiteY4" fmla="*/ 3099459 h 3135085"/>
              <a:gd name="connsiteX5" fmla="*/ 7600208 w 7600208"/>
              <a:gd name="connsiteY5" fmla="*/ 3135085 h 3135085"/>
              <a:gd name="connsiteX6" fmla="*/ 7576457 w 7600208"/>
              <a:gd name="connsiteY6" fmla="*/ 1900052 h 3135085"/>
              <a:gd name="connsiteX7" fmla="*/ 1567543 w 7600208"/>
              <a:gd name="connsiteY7" fmla="*/ 2018805 h 3135085"/>
              <a:gd name="connsiteX8" fmla="*/ 4096987 w 7600208"/>
              <a:gd name="connsiteY8" fmla="*/ 427511 h 3135085"/>
              <a:gd name="connsiteX9" fmla="*/ 154378 w 7600208"/>
              <a:gd name="connsiteY9" fmla="*/ 0 h 3135085"/>
              <a:gd name="connsiteX0" fmla="*/ 154378 w 7600208"/>
              <a:gd name="connsiteY0" fmla="*/ 0 h 3135085"/>
              <a:gd name="connsiteX1" fmla="*/ 154379 w 7600208"/>
              <a:gd name="connsiteY1" fmla="*/ 419011 h 3135085"/>
              <a:gd name="connsiteX2" fmla="*/ 2992582 w 7600208"/>
              <a:gd name="connsiteY2" fmla="*/ 570015 h 3135085"/>
              <a:gd name="connsiteX3" fmla="*/ 0 w 7600208"/>
              <a:gd name="connsiteY3" fmla="*/ 2101932 h 3135085"/>
              <a:gd name="connsiteX4" fmla="*/ 11875 w 7600208"/>
              <a:gd name="connsiteY4" fmla="*/ 3099459 h 3135085"/>
              <a:gd name="connsiteX5" fmla="*/ 7600208 w 7600208"/>
              <a:gd name="connsiteY5" fmla="*/ 3135085 h 3135085"/>
              <a:gd name="connsiteX6" fmla="*/ 7576457 w 7600208"/>
              <a:gd name="connsiteY6" fmla="*/ 1900052 h 3135085"/>
              <a:gd name="connsiteX7" fmla="*/ 1567543 w 7600208"/>
              <a:gd name="connsiteY7" fmla="*/ 2018805 h 3135085"/>
              <a:gd name="connsiteX8" fmla="*/ 3729593 w 7600208"/>
              <a:gd name="connsiteY8" fmla="*/ 673036 h 3135085"/>
              <a:gd name="connsiteX9" fmla="*/ 4096987 w 7600208"/>
              <a:gd name="connsiteY9" fmla="*/ 427511 h 3135085"/>
              <a:gd name="connsiteX10" fmla="*/ 154378 w 7600208"/>
              <a:gd name="connsiteY10" fmla="*/ 0 h 3135085"/>
              <a:gd name="connsiteX0" fmla="*/ 154378 w 7600208"/>
              <a:gd name="connsiteY0" fmla="*/ 0 h 3135085"/>
              <a:gd name="connsiteX1" fmla="*/ 154379 w 7600208"/>
              <a:gd name="connsiteY1" fmla="*/ 419011 h 3135085"/>
              <a:gd name="connsiteX2" fmla="*/ 2992582 w 7600208"/>
              <a:gd name="connsiteY2" fmla="*/ 570015 h 3135085"/>
              <a:gd name="connsiteX3" fmla="*/ 0 w 7600208"/>
              <a:gd name="connsiteY3" fmla="*/ 2101932 h 3135085"/>
              <a:gd name="connsiteX4" fmla="*/ 11875 w 7600208"/>
              <a:gd name="connsiteY4" fmla="*/ 3099459 h 3135085"/>
              <a:gd name="connsiteX5" fmla="*/ 7600208 w 7600208"/>
              <a:gd name="connsiteY5" fmla="*/ 3135085 h 3135085"/>
              <a:gd name="connsiteX6" fmla="*/ 7576457 w 7600208"/>
              <a:gd name="connsiteY6" fmla="*/ 1900052 h 3135085"/>
              <a:gd name="connsiteX7" fmla="*/ 1567543 w 7600208"/>
              <a:gd name="connsiteY7" fmla="*/ 2018805 h 3135085"/>
              <a:gd name="connsiteX8" fmla="*/ 4073978 w 7600208"/>
              <a:gd name="connsiteY8" fmla="*/ 711204 h 3135085"/>
              <a:gd name="connsiteX9" fmla="*/ 4096987 w 7600208"/>
              <a:gd name="connsiteY9" fmla="*/ 427511 h 3135085"/>
              <a:gd name="connsiteX10" fmla="*/ 154378 w 7600208"/>
              <a:gd name="connsiteY10" fmla="*/ 0 h 3135085"/>
              <a:gd name="connsiteX0" fmla="*/ 154378 w 7600208"/>
              <a:gd name="connsiteY0" fmla="*/ 0 h 3135085"/>
              <a:gd name="connsiteX1" fmla="*/ 154379 w 7600208"/>
              <a:gd name="connsiteY1" fmla="*/ 419011 h 3135085"/>
              <a:gd name="connsiteX2" fmla="*/ 2992582 w 7600208"/>
              <a:gd name="connsiteY2" fmla="*/ 570015 h 3135085"/>
              <a:gd name="connsiteX3" fmla="*/ 0 w 7600208"/>
              <a:gd name="connsiteY3" fmla="*/ 2101932 h 3135085"/>
              <a:gd name="connsiteX4" fmla="*/ 11875 w 7600208"/>
              <a:gd name="connsiteY4" fmla="*/ 3099459 h 3135085"/>
              <a:gd name="connsiteX5" fmla="*/ 7600208 w 7600208"/>
              <a:gd name="connsiteY5" fmla="*/ 3135085 h 3135085"/>
              <a:gd name="connsiteX6" fmla="*/ 7576457 w 7600208"/>
              <a:gd name="connsiteY6" fmla="*/ 1900052 h 3135085"/>
              <a:gd name="connsiteX7" fmla="*/ 1567543 w 7600208"/>
              <a:gd name="connsiteY7" fmla="*/ 2018805 h 3135085"/>
              <a:gd name="connsiteX8" fmla="*/ 4073978 w 7600208"/>
              <a:gd name="connsiteY8" fmla="*/ 711204 h 3135085"/>
              <a:gd name="connsiteX9" fmla="*/ 3847605 w 7600208"/>
              <a:gd name="connsiteY9" fmla="*/ 363899 h 3135085"/>
              <a:gd name="connsiteX10" fmla="*/ 154378 w 7600208"/>
              <a:gd name="connsiteY10" fmla="*/ 0 h 3135085"/>
              <a:gd name="connsiteX0" fmla="*/ 154378 w 7600208"/>
              <a:gd name="connsiteY0" fmla="*/ 0 h 3135085"/>
              <a:gd name="connsiteX1" fmla="*/ 154379 w 7600208"/>
              <a:gd name="connsiteY1" fmla="*/ 419011 h 3135085"/>
              <a:gd name="connsiteX2" fmla="*/ 2992582 w 7600208"/>
              <a:gd name="connsiteY2" fmla="*/ 570015 h 3135085"/>
              <a:gd name="connsiteX3" fmla="*/ 0 w 7600208"/>
              <a:gd name="connsiteY3" fmla="*/ 2101932 h 3135085"/>
              <a:gd name="connsiteX4" fmla="*/ 11875 w 7600208"/>
              <a:gd name="connsiteY4" fmla="*/ 3099459 h 3135085"/>
              <a:gd name="connsiteX5" fmla="*/ 7600208 w 7600208"/>
              <a:gd name="connsiteY5" fmla="*/ 3135085 h 3135085"/>
              <a:gd name="connsiteX6" fmla="*/ 7576457 w 7600208"/>
              <a:gd name="connsiteY6" fmla="*/ 1900052 h 3135085"/>
              <a:gd name="connsiteX7" fmla="*/ 1567543 w 7600208"/>
              <a:gd name="connsiteY7" fmla="*/ 2018805 h 3135085"/>
              <a:gd name="connsiteX8" fmla="*/ 3836471 w 7600208"/>
              <a:gd name="connsiteY8" fmla="*/ 762093 h 3135085"/>
              <a:gd name="connsiteX9" fmla="*/ 3847605 w 7600208"/>
              <a:gd name="connsiteY9" fmla="*/ 363899 h 3135085"/>
              <a:gd name="connsiteX10" fmla="*/ 154378 w 7600208"/>
              <a:gd name="connsiteY10" fmla="*/ 0 h 3135085"/>
              <a:gd name="connsiteX0" fmla="*/ 154378 w 7600208"/>
              <a:gd name="connsiteY0" fmla="*/ 0 h 3135085"/>
              <a:gd name="connsiteX1" fmla="*/ 154379 w 7600208"/>
              <a:gd name="connsiteY1" fmla="*/ 419011 h 3135085"/>
              <a:gd name="connsiteX2" fmla="*/ 2748319 w 7600208"/>
              <a:gd name="connsiteY2" fmla="*/ 722685 h 3135085"/>
              <a:gd name="connsiteX3" fmla="*/ 0 w 7600208"/>
              <a:gd name="connsiteY3" fmla="*/ 2101932 h 3135085"/>
              <a:gd name="connsiteX4" fmla="*/ 11875 w 7600208"/>
              <a:gd name="connsiteY4" fmla="*/ 3099459 h 3135085"/>
              <a:gd name="connsiteX5" fmla="*/ 7600208 w 7600208"/>
              <a:gd name="connsiteY5" fmla="*/ 3135085 h 3135085"/>
              <a:gd name="connsiteX6" fmla="*/ 7576457 w 7600208"/>
              <a:gd name="connsiteY6" fmla="*/ 1900052 h 3135085"/>
              <a:gd name="connsiteX7" fmla="*/ 1567543 w 7600208"/>
              <a:gd name="connsiteY7" fmla="*/ 2018805 h 3135085"/>
              <a:gd name="connsiteX8" fmla="*/ 3836471 w 7600208"/>
              <a:gd name="connsiteY8" fmla="*/ 762093 h 3135085"/>
              <a:gd name="connsiteX9" fmla="*/ 3847605 w 7600208"/>
              <a:gd name="connsiteY9" fmla="*/ 363899 h 3135085"/>
              <a:gd name="connsiteX10" fmla="*/ 154378 w 7600208"/>
              <a:gd name="connsiteY10" fmla="*/ 0 h 3135085"/>
              <a:gd name="connsiteX0" fmla="*/ 154378 w 7600208"/>
              <a:gd name="connsiteY0" fmla="*/ 0 h 3135085"/>
              <a:gd name="connsiteX1" fmla="*/ 154379 w 7600208"/>
              <a:gd name="connsiteY1" fmla="*/ 419011 h 3135085"/>
              <a:gd name="connsiteX2" fmla="*/ 2748319 w 7600208"/>
              <a:gd name="connsiteY2" fmla="*/ 722685 h 3135085"/>
              <a:gd name="connsiteX3" fmla="*/ 0 w 7600208"/>
              <a:gd name="connsiteY3" fmla="*/ 2101932 h 3135085"/>
              <a:gd name="connsiteX4" fmla="*/ 11875 w 7600208"/>
              <a:gd name="connsiteY4" fmla="*/ 3099459 h 3135085"/>
              <a:gd name="connsiteX5" fmla="*/ 7600208 w 7600208"/>
              <a:gd name="connsiteY5" fmla="*/ 3135085 h 3135085"/>
              <a:gd name="connsiteX6" fmla="*/ 7576457 w 7600208"/>
              <a:gd name="connsiteY6" fmla="*/ 1900052 h 3135085"/>
              <a:gd name="connsiteX7" fmla="*/ 1567543 w 7600208"/>
              <a:gd name="connsiteY7" fmla="*/ 2018805 h 3135085"/>
              <a:gd name="connsiteX8" fmla="*/ 3921963 w 7600208"/>
              <a:gd name="connsiteY8" fmla="*/ 736648 h 3135085"/>
              <a:gd name="connsiteX9" fmla="*/ 3847605 w 7600208"/>
              <a:gd name="connsiteY9" fmla="*/ 363899 h 3135085"/>
              <a:gd name="connsiteX10" fmla="*/ 154378 w 7600208"/>
              <a:gd name="connsiteY10" fmla="*/ 0 h 3135085"/>
              <a:gd name="connsiteX0" fmla="*/ 154378 w 7600208"/>
              <a:gd name="connsiteY0" fmla="*/ 0 h 3135085"/>
              <a:gd name="connsiteX1" fmla="*/ 154379 w 7600208"/>
              <a:gd name="connsiteY1" fmla="*/ 419011 h 3135085"/>
              <a:gd name="connsiteX2" fmla="*/ 2748319 w 7600208"/>
              <a:gd name="connsiteY2" fmla="*/ 722685 h 3135085"/>
              <a:gd name="connsiteX3" fmla="*/ 0 w 7600208"/>
              <a:gd name="connsiteY3" fmla="*/ 2101932 h 3135085"/>
              <a:gd name="connsiteX4" fmla="*/ 11875 w 7600208"/>
              <a:gd name="connsiteY4" fmla="*/ 3099459 h 3135085"/>
              <a:gd name="connsiteX5" fmla="*/ 7600208 w 7600208"/>
              <a:gd name="connsiteY5" fmla="*/ 3135085 h 3135085"/>
              <a:gd name="connsiteX6" fmla="*/ 7576457 w 7600208"/>
              <a:gd name="connsiteY6" fmla="*/ 1900052 h 3135085"/>
              <a:gd name="connsiteX7" fmla="*/ 1567543 w 7600208"/>
              <a:gd name="connsiteY7" fmla="*/ 2018805 h 3135085"/>
              <a:gd name="connsiteX8" fmla="*/ 3921963 w 7600208"/>
              <a:gd name="connsiteY8" fmla="*/ 736648 h 3135085"/>
              <a:gd name="connsiteX9" fmla="*/ 3933097 w 7600208"/>
              <a:gd name="connsiteY9" fmla="*/ 338454 h 3135085"/>
              <a:gd name="connsiteX10" fmla="*/ 154378 w 7600208"/>
              <a:gd name="connsiteY10" fmla="*/ 0 h 3135085"/>
              <a:gd name="connsiteX0" fmla="*/ 154378 w 7600208"/>
              <a:gd name="connsiteY0" fmla="*/ 0 h 3135085"/>
              <a:gd name="connsiteX1" fmla="*/ 154379 w 7600208"/>
              <a:gd name="connsiteY1" fmla="*/ 419011 h 3135085"/>
              <a:gd name="connsiteX2" fmla="*/ 2748319 w 7600208"/>
              <a:gd name="connsiteY2" fmla="*/ 722685 h 3135085"/>
              <a:gd name="connsiteX3" fmla="*/ 0 w 7600208"/>
              <a:gd name="connsiteY3" fmla="*/ 2101932 h 3135085"/>
              <a:gd name="connsiteX4" fmla="*/ 11875 w 7600208"/>
              <a:gd name="connsiteY4" fmla="*/ 3099459 h 3135085"/>
              <a:gd name="connsiteX5" fmla="*/ 7600208 w 7600208"/>
              <a:gd name="connsiteY5" fmla="*/ 3135085 h 3135085"/>
              <a:gd name="connsiteX6" fmla="*/ 7576457 w 7600208"/>
              <a:gd name="connsiteY6" fmla="*/ 1900052 h 3135085"/>
              <a:gd name="connsiteX7" fmla="*/ 1567543 w 7600208"/>
              <a:gd name="connsiteY7" fmla="*/ 2018805 h 3135085"/>
              <a:gd name="connsiteX8" fmla="*/ 3909750 w 7600208"/>
              <a:gd name="connsiteY8" fmla="*/ 876595 h 3135085"/>
              <a:gd name="connsiteX9" fmla="*/ 3933097 w 7600208"/>
              <a:gd name="connsiteY9" fmla="*/ 338454 h 3135085"/>
              <a:gd name="connsiteX10" fmla="*/ 154378 w 7600208"/>
              <a:gd name="connsiteY10" fmla="*/ 0 h 3135085"/>
              <a:gd name="connsiteX0" fmla="*/ 154378 w 7600208"/>
              <a:gd name="connsiteY0" fmla="*/ 0 h 3135085"/>
              <a:gd name="connsiteX1" fmla="*/ 154379 w 7600208"/>
              <a:gd name="connsiteY1" fmla="*/ 419011 h 3135085"/>
              <a:gd name="connsiteX2" fmla="*/ 2748319 w 7600208"/>
              <a:gd name="connsiteY2" fmla="*/ 722685 h 3135085"/>
              <a:gd name="connsiteX3" fmla="*/ 0 w 7600208"/>
              <a:gd name="connsiteY3" fmla="*/ 2101932 h 3135085"/>
              <a:gd name="connsiteX4" fmla="*/ 11875 w 7600208"/>
              <a:gd name="connsiteY4" fmla="*/ 3099459 h 3135085"/>
              <a:gd name="connsiteX5" fmla="*/ 7600208 w 7600208"/>
              <a:gd name="connsiteY5" fmla="*/ 3135085 h 3135085"/>
              <a:gd name="connsiteX6" fmla="*/ 7576457 w 7600208"/>
              <a:gd name="connsiteY6" fmla="*/ 1900052 h 3135085"/>
              <a:gd name="connsiteX7" fmla="*/ 1567543 w 7600208"/>
              <a:gd name="connsiteY7" fmla="*/ 2018805 h 3135085"/>
              <a:gd name="connsiteX8" fmla="*/ 3934176 w 7600208"/>
              <a:gd name="connsiteY8" fmla="*/ 902040 h 3135085"/>
              <a:gd name="connsiteX9" fmla="*/ 3933097 w 7600208"/>
              <a:gd name="connsiteY9" fmla="*/ 338454 h 3135085"/>
              <a:gd name="connsiteX10" fmla="*/ 154378 w 7600208"/>
              <a:gd name="connsiteY10" fmla="*/ 0 h 313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00208" h="3135085">
                <a:moveTo>
                  <a:pt x="154378" y="0"/>
                </a:moveTo>
                <a:cubicBezTo>
                  <a:pt x="154378" y="139670"/>
                  <a:pt x="154379" y="279341"/>
                  <a:pt x="154379" y="419011"/>
                </a:cubicBezTo>
                <a:lnTo>
                  <a:pt x="2748319" y="722685"/>
                </a:lnTo>
                <a:lnTo>
                  <a:pt x="0" y="2101932"/>
                </a:lnTo>
                <a:lnTo>
                  <a:pt x="11875" y="3099459"/>
                </a:lnTo>
                <a:lnTo>
                  <a:pt x="7600208" y="3135085"/>
                </a:lnTo>
                <a:lnTo>
                  <a:pt x="7576457" y="1900052"/>
                </a:lnTo>
                <a:lnTo>
                  <a:pt x="1567543" y="2018805"/>
                </a:lnTo>
                <a:lnTo>
                  <a:pt x="3934176" y="902040"/>
                </a:lnTo>
                <a:cubicBezTo>
                  <a:pt x="3933816" y="714178"/>
                  <a:pt x="3933457" y="526316"/>
                  <a:pt x="3933097" y="338454"/>
                </a:cubicBezTo>
                <a:lnTo>
                  <a:pt x="154378" y="0"/>
                </a:lnTo>
                <a:close/>
              </a:path>
            </a:pathLst>
          </a:custGeom>
          <a:solidFill>
            <a:srgbClr val="F68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>
              <a:solidFill>
                <a:srgbClr val="213463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00461" y="4484220"/>
            <a:ext cx="6824087" cy="1096174"/>
            <a:chOff x="1705032" y="4494677"/>
            <a:chExt cx="6824087" cy="1096174"/>
          </a:xfrm>
        </p:grpSpPr>
        <p:grpSp>
          <p:nvGrpSpPr>
            <p:cNvPr id="13" name="Group 12"/>
            <p:cNvGrpSpPr/>
            <p:nvPr/>
          </p:nvGrpSpPr>
          <p:grpSpPr>
            <a:xfrm>
              <a:off x="1705032" y="4494677"/>
              <a:ext cx="6824087" cy="1096174"/>
              <a:chOff x="2560425" y="2932972"/>
              <a:chExt cx="9993564" cy="1605297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628066" y="2932973"/>
                <a:ext cx="2031999" cy="16021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/>
              <a:srcRect l="8500" r="12261"/>
              <a:stretch/>
            </p:blipFill>
            <p:spPr>
              <a:xfrm>
                <a:off x="4361764" y="2932972"/>
                <a:ext cx="1269534" cy="1602159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3156" y="3283483"/>
                <a:ext cx="2031999" cy="947271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5"/>
              <a:srcRect r="35502"/>
              <a:stretch/>
            </p:blipFill>
            <p:spPr>
              <a:xfrm>
                <a:off x="2560425" y="2932972"/>
                <a:ext cx="1837795" cy="1605297"/>
              </a:xfrm>
              <a:prstGeom prst="rect">
                <a:avLst/>
              </a:prstGeom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7687012" y="2932973"/>
                <a:ext cx="4866977" cy="1602159"/>
                <a:chOff x="6223468" y="2934242"/>
                <a:chExt cx="4866977" cy="1602159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248794" y="2934242"/>
                  <a:ext cx="2841651" cy="1602159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880874" y="2934242"/>
                  <a:ext cx="1454834" cy="1602159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8"/>
                <a:srcRect r="44206"/>
                <a:stretch/>
              </p:blipFill>
              <p:spPr>
                <a:xfrm>
                  <a:off x="6223468" y="2934242"/>
                  <a:ext cx="1657405" cy="1602159"/>
                </a:xfrm>
                <a:prstGeom prst="rect">
                  <a:avLst/>
                </a:prstGeom>
              </p:spPr>
            </p:pic>
          </p:grpSp>
        </p:grpSp>
        <p:sp>
          <p:nvSpPr>
            <p:cNvPr id="14" name="Rectangle 13"/>
            <p:cNvSpPr/>
            <p:nvPr/>
          </p:nvSpPr>
          <p:spPr>
            <a:xfrm>
              <a:off x="2835735" y="4777585"/>
              <a:ext cx="146363" cy="185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3207" y="2045623"/>
            <a:ext cx="906227" cy="1602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3200" dirty="0"/>
              <a:t>Artificial Intelligence is not new, including in New Zealand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23054" t="7714" r="8987" b="57680"/>
          <a:stretch/>
        </p:blipFill>
        <p:spPr>
          <a:xfrm>
            <a:off x="610784" y="1830053"/>
            <a:ext cx="1260000" cy="1332000"/>
          </a:xfrm>
          <a:prstGeom prst="ellipse">
            <a:avLst/>
          </a:prstGeom>
        </p:spPr>
      </p:pic>
      <p:sp>
        <p:nvSpPr>
          <p:cNvPr id="18" name="TextBox 17"/>
          <p:cNvSpPr txBox="1"/>
          <p:nvPr/>
        </p:nvSpPr>
        <p:spPr>
          <a:xfrm flipH="1">
            <a:off x="699900" y="3055890"/>
            <a:ext cx="1070920" cy="6054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2400" b="1" dirty="0" smtClean="0">
                <a:solidFill>
                  <a:srgbClr val="213463"/>
                </a:solidFill>
                <a:latin typeface="Segoe UI"/>
                <a:cs typeface="Segoe UI"/>
              </a:rPr>
              <a:t>1950</a:t>
            </a:r>
          </a:p>
        </p:txBody>
      </p:sp>
      <p:sp>
        <p:nvSpPr>
          <p:cNvPr id="25" name="TextBox 24"/>
          <p:cNvSpPr txBox="1"/>
          <p:nvPr/>
        </p:nvSpPr>
        <p:spPr>
          <a:xfrm flipH="1">
            <a:off x="3500861" y="3453681"/>
            <a:ext cx="1070920" cy="6054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2400" b="1" dirty="0" smtClean="0">
                <a:solidFill>
                  <a:srgbClr val="213463"/>
                </a:solidFill>
                <a:latin typeface="Segoe UI"/>
                <a:cs typeface="Segoe UI"/>
              </a:rPr>
              <a:t>2011</a:t>
            </a:r>
          </a:p>
        </p:txBody>
      </p:sp>
      <p:sp>
        <p:nvSpPr>
          <p:cNvPr id="27" name="TextBox 26"/>
          <p:cNvSpPr txBox="1"/>
          <p:nvPr/>
        </p:nvSpPr>
        <p:spPr>
          <a:xfrm flipH="1">
            <a:off x="4772591" y="5509171"/>
            <a:ext cx="1070920" cy="6054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2400" b="1" dirty="0" smtClean="0">
                <a:solidFill>
                  <a:srgbClr val="213463"/>
                </a:solidFill>
                <a:latin typeface="Segoe UI"/>
                <a:cs typeface="Segoe UI"/>
              </a:rPr>
              <a:t>2017</a:t>
            </a:r>
          </a:p>
        </p:txBody>
      </p:sp>
      <p:sp>
        <p:nvSpPr>
          <p:cNvPr id="28" name="TextBox 27"/>
          <p:cNvSpPr txBox="1"/>
          <p:nvPr/>
        </p:nvSpPr>
        <p:spPr>
          <a:xfrm flipH="1">
            <a:off x="1335324" y="5514979"/>
            <a:ext cx="1070920" cy="66602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2400" b="1" dirty="0" smtClean="0">
                <a:solidFill>
                  <a:srgbClr val="213463"/>
                </a:solidFill>
                <a:latin typeface="Segoe UI"/>
                <a:cs typeface="Segoe UI"/>
              </a:rPr>
              <a:t>2014</a:t>
            </a:r>
          </a:p>
        </p:txBody>
      </p:sp>
      <p:sp>
        <p:nvSpPr>
          <p:cNvPr id="29" name="TextBox 28"/>
          <p:cNvSpPr txBox="1"/>
          <p:nvPr/>
        </p:nvSpPr>
        <p:spPr>
          <a:xfrm flipH="1">
            <a:off x="3541585" y="5509171"/>
            <a:ext cx="1070920" cy="6054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2400" b="1" dirty="0" smtClean="0">
                <a:solidFill>
                  <a:srgbClr val="213463"/>
                </a:solidFill>
                <a:latin typeface="Segoe UI"/>
                <a:cs typeface="Segoe UI"/>
              </a:rPr>
              <a:t>2016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6376969" y="5538921"/>
            <a:ext cx="1070920" cy="6054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2400" b="1" dirty="0" smtClean="0">
                <a:solidFill>
                  <a:srgbClr val="213463"/>
                </a:solidFill>
                <a:latin typeface="Segoe UI"/>
                <a:cs typeface="Segoe UI"/>
              </a:rPr>
              <a:t>2018</a:t>
            </a:r>
          </a:p>
        </p:txBody>
      </p:sp>
      <p:sp>
        <p:nvSpPr>
          <p:cNvPr id="31" name="TextBox 30"/>
          <p:cNvSpPr txBox="1"/>
          <p:nvPr/>
        </p:nvSpPr>
        <p:spPr>
          <a:xfrm flipH="1">
            <a:off x="2360584" y="5514979"/>
            <a:ext cx="1070920" cy="60548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2400" b="1" dirty="0" smtClean="0">
                <a:solidFill>
                  <a:srgbClr val="213463"/>
                </a:solidFill>
                <a:latin typeface="Segoe UI"/>
                <a:cs typeface="Segoe UI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04079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This is where Artificial Intelligence is now</a:t>
            </a:r>
            <a:endParaRPr lang="en-NZ" dirty="0"/>
          </a:p>
        </p:txBody>
      </p:sp>
      <p:pic>
        <p:nvPicPr>
          <p:cNvPr id="3" name="Why we have created a Virtual Nervous Syst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252" y="1223158"/>
            <a:ext cx="8493496" cy="477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7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The balancing act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340475" y="1439187"/>
            <a:ext cx="4349750" cy="405834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213463"/>
                </a:solidFill>
              </a:rPr>
              <a:t>Impacts</a:t>
            </a:r>
            <a:r>
              <a:rPr lang="en-US" sz="2400" dirty="0" smtClean="0">
                <a:solidFill>
                  <a:srgbClr val="213463"/>
                </a:solidFill>
              </a:rPr>
              <a:t> </a:t>
            </a:r>
            <a:endParaRPr lang="en-US" sz="2400" dirty="0">
              <a:solidFill>
                <a:srgbClr val="213463"/>
              </a:solidFill>
            </a:endParaRPr>
          </a:p>
          <a:p>
            <a:r>
              <a:rPr lang="en-US" sz="2400" dirty="0" smtClean="0">
                <a:solidFill>
                  <a:srgbClr val="213463"/>
                </a:solidFill>
              </a:rPr>
              <a:t>Employment</a:t>
            </a:r>
            <a:endParaRPr lang="en-US" sz="2400" dirty="0">
              <a:solidFill>
                <a:srgbClr val="213463"/>
              </a:solidFill>
            </a:endParaRPr>
          </a:p>
          <a:p>
            <a:r>
              <a:rPr lang="en-US" sz="2400" dirty="0" smtClean="0">
                <a:solidFill>
                  <a:srgbClr val="213463"/>
                </a:solidFill>
              </a:rPr>
              <a:t>Bias</a:t>
            </a:r>
          </a:p>
          <a:p>
            <a:r>
              <a:rPr lang="en-US" sz="2400" dirty="0" smtClean="0">
                <a:solidFill>
                  <a:srgbClr val="213463"/>
                </a:solidFill>
              </a:rPr>
              <a:t>Ethics</a:t>
            </a:r>
          </a:p>
          <a:p>
            <a:r>
              <a:rPr lang="en-US" sz="2400" dirty="0" smtClean="0">
                <a:solidFill>
                  <a:srgbClr val="213463"/>
                </a:solidFill>
              </a:rPr>
              <a:t>Uncertainty</a:t>
            </a:r>
            <a:endParaRPr lang="en-US" sz="2400" dirty="0">
              <a:solidFill>
                <a:srgbClr val="213463"/>
              </a:solidFill>
            </a:endParaRPr>
          </a:p>
          <a:p>
            <a:r>
              <a:rPr lang="en-US" sz="2400" dirty="0" smtClean="0">
                <a:solidFill>
                  <a:srgbClr val="213463"/>
                </a:solidFill>
              </a:rPr>
              <a:t>Public perception</a:t>
            </a:r>
            <a:r>
              <a:rPr lang="en-US" sz="2400" dirty="0">
                <a:solidFill>
                  <a:srgbClr val="213463"/>
                </a:solidFill>
              </a:rPr>
              <a:t>            </a:t>
            </a:r>
            <a:r>
              <a:rPr lang="en-US" sz="2400" dirty="0" smtClean="0">
                <a:solidFill>
                  <a:srgbClr val="213463"/>
                </a:solidFill>
              </a:rPr>
              <a:t>															</a:t>
            </a:r>
            <a:endParaRPr lang="en-US" sz="2400" dirty="0">
              <a:solidFill>
                <a:srgbClr val="21346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35897" b="7143"/>
          <a:stretch/>
        </p:blipFill>
        <p:spPr>
          <a:xfrm>
            <a:off x="2984500" y="1439187"/>
            <a:ext cx="3175000" cy="3302000"/>
          </a:xfrm>
          <a:prstGeom prst="rect">
            <a:avLst/>
          </a:prstGeom>
        </p:spPr>
      </p:pic>
      <p:sp>
        <p:nvSpPr>
          <p:cNvPr id="11" name="Content Placeholder 5"/>
          <p:cNvSpPr txBox="1">
            <a:spLocks/>
          </p:cNvSpPr>
          <p:nvPr/>
        </p:nvSpPr>
        <p:spPr>
          <a:xfrm>
            <a:off x="628650" y="1439187"/>
            <a:ext cx="4483100" cy="4758428"/>
          </a:xfrm>
          <a:prstGeom prst="rect">
            <a:avLst/>
          </a:prstGeom>
        </p:spPr>
        <p:txBody>
          <a:bodyPr numCol="2" spcCol="1800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21346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Benefits </a:t>
            </a:r>
          </a:p>
          <a:p>
            <a:r>
              <a:rPr lang="en-US" sz="2400" dirty="0" smtClean="0">
                <a:solidFill>
                  <a:srgbClr val="213463"/>
                </a:solidFill>
                <a:ea typeface="Source Sans Pro" panose="020B0503030403020204" pitchFamily="34" charset="0"/>
              </a:rPr>
              <a:t>Potential for huge scalability</a:t>
            </a:r>
          </a:p>
          <a:p>
            <a:r>
              <a:rPr lang="en-US" sz="2400" dirty="0" smtClean="0">
                <a:solidFill>
                  <a:srgbClr val="213463"/>
                </a:solidFill>
                <a:ea typeface="Source Sans Pro" panose="020B0503030403020204" pitchFamily="34" charset="0"/>
              </a:rPr>
              <a:t>Fills capacity shortfall</a:t>
            </a:r>
          </a:p>
          <a:p>
            <a:r>
              <a:rPr lang="en-US" sz="2400" dirty="0" smtClean="0">
                <a:solidFill>
                  <a:srgbClr val="213463"/>
                </a:solidFill>
                <a:ea typeface="Source Sans Pro" panose="020B0503030403020204" pitchFamily="34" charset="0"/>
              </a:rPr>
              <a:t>Improved productivity</a:t>
            </a:r>
          </a:p>
          <a:p>
            <a:r>
              <a:rPr lang="en-US" sz="2400" dirty="0" smtClean="0">
                <a:solidFill>
                  <a:srgbClr val="213463"/>
                </a:solidFill>
                <a:ea typeface="Source Sans Pro" panose="020B0503030403020204" pitchFamily="34" charset="0"/>
              </a:rPr>
              <a:t>Better accuracy				</a:t>
            </a:r>
            <a:r>
              <a:rPr lang="en-US" sz="2400" dirty="0" smtClean="0">
                <a:solidFill>
                  <a:srgbClr val="213463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										</a:t>
            </a:r>
            <a:endParaRPr lang="en-US" sz="2400" dirty="0">
              <a:solidFill>
                <a:srgbClr val="213463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46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200" dirty="0" smtClean="0"/>
              <a:t>Why the balance is important</a:t>
            </a:r>
            <a:endParaRPr lang="en-NZ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sz="2400" dirty="0" smtClean="0">
                <a:solidFill>
                  <a:srgbClr val="213463"/>
                </a:solidFill>
              </a:rPr>
              <a:t>“</a:t>
            </a:r>
            <a:r>
              <a:rPr lang="en-GB" sz="2400" dirty="0">
                <a:solidFill>
                  <a:srgbClr val="213463"/>
                </a:solidFill>
              </a:rPr>
              <a:t>A computer would deserve to be called intelligent if it could deceive a human into believing that it was human</a:t>
            </a:r>
            <a:r>
              <a:rPr lang="en-GB" sz="2400" dirty="0" smtClean="0">
                <a:solidFill>
                  <a:srgbClr val="213463"/>
                </a:solidFill>
              </a:rPr>
              <a:t>.” </a:t>
            </a:r>
            <a:r>
              <a:rPr lang="en-GB" sz="2000" i="1" dirty="0" smtClean="0">
                <a:solidFill>
                  <a:srgbClr val="213463"/>
                </a:solidFill>
              </a:rPr>
              <a:t>Alan Turing</a:t>
            </a:r>
            <a:endParaRPr lang="en-GB" sz="2000" dirty="0">
              <a:solidFill>
                <a:srgbClr val="213463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213463"/>
              </a:solidFill>
            </a:endParaRPr>
          </a:p>
          <a:p>
            <a:pPr marL="0" indent="0">
              <a:buNone/>
            </a:pPr>
            <a:r>
              <a:rPr lang="en-NZ" sz="2400" dirty="0" smtClean="0">
                <a:solidFill>
                  <a:srgbClr val="213463"/>
                </a:solidFill>
              </a:rPr>
              <a:t>When the lines between Artificial Intelligence and humans start to blur, what might the implications be?</a:t>
            </a:r>
          </a:p>
          <a:p>
            <a:endParaRPr lang="en-NZ" sz="2400" dirty="0" smtClean="0">
              <a:solidFill>
                <a:srgbClr val="2134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2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200" dirty="0" smtClean="0"/>
              <a:t>Why the balance is important</a:t>
            </a:r>
            <a:endParaRPr lang="en-NZ" sz="3200" dirty="0"/>
          </a:p>
        </p:txBody>
      </p:sp>
      <p:pic>
        <p:nvPicPr>
          <p:cNvPr id="3" name="Google IO 2018 Google Duplex Restaurant C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892" y="1127072"/>
            <a:ext cx="8664315" cy="487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B913"/>
      </a:accent1>
      <a:accent2>
        <a:srgbClr val="F04E30"/>
      </a:accent2>
      <a:accent3>
        <a:srgbClr val="EE3D96"/>
      </a:accent3>
      <a:accent4>
        <a:srgbClr val="213463"/>
      </a:accent4>
      <a:accent5>
        <a:srgbClr val="0072BC"/>
      </a:accent5>
      <a:accent6>
        <a:srgbClr val="77A02E"/>
      </a:accent6>
      <a:hlink>
        <a:srgbClr val="712C86"/>
      </a:hlink>
      <a:folHlink>
        <a:srgbClr val="4A2739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square" lIns="91440" tIns="45720" rIns="91440" bIns="45720" rtlCol="0">
        <a:normAutofit/>
      </a:bodyPr>
      <a:lstStyle>
        <a:defPPr algn="l">
          <a:lnSpc>
            <a:spcPct val="150000"/>
          </a:lnSpc>
          <a:spcBef>
            <a:spcPts val="0"/>
          </a:spcBef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4096</TotalTime>
  <Words>1149</Words>
  <Application>Microsoft Office PowerPoint</Application>
  <PresentationFormat>On-screen Show (4:3)</PresentationFormat>
  <Paragraphs>117</Paragraphs>
  <Slides>15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Aharoni</vt:lpstr>
      <vt:lpstr>Arial</vt:lpstr>
      <vt:lpstr>Calibri</vt:lpstr>
      <vt:lpstr>Georgia</vt:lpstr>
      <vt:lpstr>Nimbus Sans L</vt:lpstr>
      <vt:lpstr>Segoe UI</vt:lpstr>
      <vt:lpstr>Segoe UI Semibold</vt:lpstr>
      <vt:lpstr>Source Sans Pro</vt:lpstr>
      <vt:lpstr>Office Theme</vt:lpstr>
      <vt:lpstr>PowerPoint Presentation</vt:lpstr>
      <vt:lpstr>Overview</vt:lpstr>
      <vt:lpstr>Artificial Intelligence and government policy</vt:lpstr>
      <vt:lpstr>Technology advancing at an exponential rate</vt:lpstr>
      <vt:lpstr>Artificial Intelligence is not new, including in New Zealand</vt:lpstr>
      <vt:lpstr>This is where Artificial Intelligence is now</vt:lpstr>
      <vt:lpstr>The balancing act</vt:lpstr>
      <vt:lpstr>Why the balance is important</vt:lpstr>
      <vt:lpstr>Why the balance is important</vt:lpstr>
      <vt:lpstr>How ready is New Zealand?</vt:lpstr>
      <vt:lpstr>How could Artificial Intelligence work in Government?</vt:lpstr>
      <vt:lpstr>Where does health fit?</vt:lpstr>
      <vt:lpstr>The future we want</vt:lpstr>
      <vt:lpstr>Final thoughts</vt:lpstr>
      <vt:lpstr>PowerPoint Presentation</vt:lpstr>
    </vt:vector>
  </TitlesOfParts>
  <Company>Ministry of Health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orange green blue</dc:title>
  <dc:creator>Ministry of Health</dc:creator>
  <cp:lastModifiedBy>Amanda Jean Treeby</cp:lastModifiedBy>
  <cp:revision>174</cp:revision>
  <cp:lastPrinted>2018-03-27T02:57:05Z</cp:lastPrinted>
  <dcterms:created xsi:type="dcterms:W3CDTF">2018-03-26T21:49:06Z</dcterms:created>
  <dcterms:modified xsi:type="dcterms:W3CDTF">2018-05-21T05:28:38Z</dcterms:modified>
</cp:coreProperties>
</file>