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52" r:id="rId1"/>
  </p:sldMasterIdLst>
  <p:notesMasterIdLst>
    <p:notesMasterId r:id="rId27"/>
  </p:notesMasterIdLst>
  <p:handoutMasterIdLst>
    <p:handoutMasterId r:id="rId28"/>
  </p:handoutMasterIdLst>
  <p:sldIdLst>
    <p:sldId id="276" r:id="rId2"/>
    <p:sldId id="297" r:id="rId3"/>
    <p:sldId id="298" r:id="rId4"/>
    <p:sldId id="280" r:id="rId5"/>
    <p:sldId id="277" r:id="rId6"/>
    <p:sldId id="279" r:id="rId7"/>
    <p:sldId id="294" r:id="rId8"/>
    <p:sldId id="281" r:id="rId9"/>
    <p:sldId id="293" r:id="rId10"/>
    <p:sldId id="284" r:id="rId11"/>
    <p:sldId id="292" r:id="rId12"/>
    <p:sldId id="282" r:id="rId13"/>
    <p:sldId id="295" r:id="rId14"/>
    <p:sldId id="283" r:id="rId15"/>
    <p:sldId id="289" r:id="rId16"/>
    <p:sldId id="287" r:id="rId17"/>
    <p:sldId id="288" r:id="rId18"/>
    <p:sldId id="290" r:id="rId19"/>
    <p:sldId id="296" r:id="rId20"/>
    <p:sldId id="291" r:id="rId21"/>
    <p:sldId id="285" r:id="rId22"/>
    <p:sldId id="286" r:id="rId23"/>
    <p:sldId id="299" r:id="rId24"/>
    <p:sldId id="300" r:id="rId25"/>
    <p:sldId id="278" r:id="rId26"/>
  </p:sldIdLst>
  <p:sldSz cx="12192000" cy="6858000"/>
  <p:notesSz cx="6807200" cy="9939338"/>
  <p:embeddedFontLst>
    <p:embeddedFont>
      <p:font typeface="Calibri" panose="020F0502020204030204" pitchFamily="34" charset="0"/>
      <p:regular r:id="rId29"/>
      <p:bold r:id="rId30"/>
      <p:italic r:id="rId31"/>
      <p:boldItalic r:id="rId32"/>
    </p:embeddedFont>
    <p:embeddedFont>
      <p:font typeface="Nimbus Sans L" panose="020B0604020202020204" charset="0"/>
      <p:regular r:id="rId33"/>
      <p:bold r:id="rId34"/>
      <p:italic r:id="rId35"/>
      <p:boldItalic r:id="rId36"/>
    </p:embeddedFont>
    <p:embeddedFont>
      <p:font typeface="Source Sans Pro" panose="020B050303040302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D262"/>
    <a:srgbClr val="F68B1F"/>
    <a:srgbClr val="213463"/>
    <a:srgbClr val="AF1D35"/>
    <a:srgbClr val="BCC2D2"/>
    <a:srgbClr val="00A5E5"/>
    <a:srgbClr val="F9F9FA"/>
    <a:srgbClr val="FAB979"/>
    <a:srgbClr val="FDB913"/>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6796" autoAdjust="0"/>
  </p:normalViewPr>
  <p:slideViewPr>
    <p:cSldViewPr snapToGrid="0">
      <p:cViewPr>
        <p:scale>
          <a:sx n="100" d="100"/>
          <a:sy n="100" d="100"/>
        </p:scale>
        <p:origin x="696" y="547"/>
      </p:cViewPr>
      <p:guideLst>
        <p:guide orient="horz" pos="2183"/>
        <p:guide pos="3840"/>
      </p:guideLst>
    </p:cSldViewPr>
  </p:slideViewPr>
  <p:notesTextViewPr>
    <p:cViewPr>
      <p:scale>
        <a:sx n="3" d="2"/>
        <a:sy n="3" d="2"/>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4A1C20C-C66C-4EFE-91E1-AA6937104EB1}" type="datetimeFigureOut">
              <a:rPr lang="en-NZ" smtClean="0"/>
              <a:t>11/02/2020</a:t>
            </a:fld>
            <a:endParaRPr lang="en-NZ"/>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D3AFC2ED-825B-4C95-83C3-8B5034564E43}" type="slidenum">
              <a:rPr lang="en-NZ" smtClean="0"/>
              <a:t>‹#›</a:t>
            </a:fld>
            <a:endParaRPr lang="en-NZ"/>
          </a:p>
        </p:txBody>
      </p:sp>
    </p:spTree>
    <p:extLst>
      <p:ext uri="{BB962C8B-B14F-4D97-AF65-F5344CB8AC3E}">
        <p14:creationId xmlns:p14="http://schemas.microsoft.com/office/powerpoint/2010/main" val="38420870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D49C556-1CDE-4A94-8DD3-443D49DACC10}" type="datetimeFigureOut">
              <a:rPr lang="en-NZ" smtClean="0"/>
              <a:t>11/02/2020</a:t>
            </a:fld>
            <a:endParaRPr lang="en-NZ"/>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D8530D3-9057-48DF-8DF9-F9CC526A52B5}" type="slidenum">
              <a:rPr lang="en-NZ" smtClean="0"/>
              <a:t>‹#›</a:t>
            </a:fld>
            <a:endParaRPr lang="en-NZ"/>
          </a:p>
        </p:txBody>
      </p:sp>
    </p:spTree>
    <p:extLst>
      <p:ext uri="{BB962C8B-B14F-4D97-AF65-F5344CB8AC3E}">
        <p14:creationId xmlns:p14="http://schemas.microsoft.com/office/powerpoint/2010/main" val="26116551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Single Column">
    <p:spTree>
      <p:nvGrpSpPr>
        <p:cNvPr id="1" name=""/>
        <p:cNvGrpSpPr/>
        <p:nvPr/>
      </p:nvGrpSpPr>
      <p:grpSpPr>
        <a:xfrm>
          <a:off x="0" y="0"/>
          <a:ext cx="0" cy="0"/>
          <a:chOff x="0" y="0"/>
          <a:chExt cx="0" cy="0"/>
        </a:xfrm>
      </p:grpSpPr>
      <p:sp>
        <p:nvSpPr>
          <p:cNvPr id="3" name="Title 1"/>
          <p:cNvSpPr>
            <a:spLocks noGrp="1"/>
          </p:cNvSpPr>
          <p:nvPr>
            <p:ph type="title"/>
          </p:nvPr>
        </p:nvSpPr>
        <p:spPr>
          <a:xfrm>
            <a:off x="609600" y="274638"/>
            <a:ext cx="10972800" cy="1143000"/>
          </a:xfrm>
          <a:prstGeom prst="rect">
            <a:avLst/>
          </a:prstGeom>
        </p:spPr>
        <p:txBody>
          <a:bodyPr>
            <a:normAutofit/>
          </a:bodyPr>
          <a:lstStyle>
            <a:lvl1pPr>
              <a:defRPr sz="3200" b="1">
                <a:solidFill>
                  <a:srgbClr val="283239"/>
                </a:solidFill>
                <a:latin typeface="Nimbus Sans L" panose="02000503000000000000" pitchFamily="50" charset="0"/>
              </a:defRPr>
            </a:lvl1pPr>
          </a:lstStyle>
          <a:p>
            <a:r>
              <a:rPr lang="en-US"/>
              <a:t>Click to edit Master title style</a:t>
            </a:r>
            <a:endParaRPr lang="en-NZ" dirty="0"/>
          </a:p>
        </p:txBody>
      </p:sp>
      <p:pic>
        <p:nvPicPr>
          <p:cNvPr id="5" name="Picture 4"/>
          <p:cNvPicPr>
            <a:picLocks noChangeAspect="1"/>
          </p:cNvPicPr>
          <p:nvPr userDrawn="1"/>
        </p:nvPicPr>
        <p:blipFill>
          <a:blip r:embed="rId2"/>
          <a:stretch>
            <a:fillRect/>
          </a:stretch>
        </p:blipFill>
        <p:spPr>
          <a:xfrm>
            <a:off x="11329531" y="6012002"/>
            <a:ext cx="754080" cy="760481"/>
          </a:xfrm>
          <a:prstGeom prst="rect">
            <a:avLst/>
          </a:prstGeom>
        </p:spPr>
      </p:pic>
      <p:sp>
        <p:nvSpPr>
          <p:cNvPr id="4" name="Text Placeholder 3"/>
          <p:cNvSpPr>
            <a:spLocks noGrp="1"/>
          </p:cNvSpPr>
          <p:nvPr>
            <p:ph type="body" sz="quarter" idx="10"/>
          </p:nvPr>
        </p:nvSpPr>
        <p:spPr>
          <a:xfrm>
            <a:off x="609600" y="2059709"/>
            <a:ext cx="10972799" cy="3426691"/>
          </a:xfr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6" name="Slide Number Placeholder 5">
            <a:extLst>
              <a:ext uri="{FF2B5EF4-FFF2-40B4-BE49-F238E27FC236}">
                <a16:creationId xmlns:a16="http://schemas.microsoft.com/office/drawing/2014/main" id="{551D2E65-FFA8-4E74-B00A-FFCC64BD920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28666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Section Header">
    <p:bg>
      <p:bgRef idx="1001">
        <a:schemeClr val="bg1"/>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923372" y="0"/>
            <a:ext cx="13750378" cy="6858000"/>
          </a:xfrm>
          <a:prstGeom prst="rect">
            <a:avLst/>
          </a:prstGeom>
        </p:spPr>
      </p:pic>
      <p:sp>
        <p:nvSpPr>
          <p:cNvPr id="6" name="Oval 5"/>
          <p:cNvSpPr/>
          <p:nvPr userDrawn="1"/>
        </p:nvSpPr>
        <p:spPr>
          <a:xfrm>
            <a:off x="-2682875" y="-297180"/>
            <a:ext cx="8056880" cy="7437120"/>
          </a:xfrm>
          <a:prstGeom prst="ellipse">
            <a:avLst/>
          </a:prstGeom>
          <a:solidFill>
            <a:srgbClr val="F04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a:solidFill>
                <a:prstClr val="white"/>
              </a:solidFill>
            </a:endParaRPr>
          </a:p>
        </p:txBody>
      </p:sp>
      <p:sp>
        <p:nvSpPr>
          <p:cNvPr id="7" name="Title 1"/>
          <p:cNvSpPr>
            <a:spLocks noGrp="1"/>
          </p:cNvSpPr>
          <p:nvPr>
            <p:ph type="title"/>
          </p:nvPr>
        </p:nvSpPr>
        <p:spPr>
          <a:xfrm>
            <a:off x="584521" y="1831983"/>
            <a:ext cx="4003040" cy="1143000"/>
          </a:xfrm>
          <a:prstGeom prst="rect">
            <a:avLst/>
          </a:prstGeom>
        </p:spPr>
        <p:txBody>
          <a:bodyPr/>
          <a:lstStyle>
            <a:lvl1pPr>
              <a:defRPr sz="3200" b="1">
                <a:solidFill>
                  <a:schemeClr val="bg1"/>
                </a:solidFill>
                <a:latin typeface="Nimbus Sans L" panose="02000503000000000000" pitchFamily="50" charset="0"/>
              </a:defRPr>
            </a:lvl1pPr>
          </a:lstStyle>
          <a:p>
            <a:r>
              <a:rPr lang="en-US"/>
              <a:t>Click to edit Master title style</a:t>
            </a:r>
            <a:endParaRPr lang="en-NZ"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5935" y="5429250"/>
            <a:ext cx="1428750" cy="1428750"/>
          </a:xfrm>
          <a:prstGeom prst="rect">
            <a:avLst/>
          </a:prstGeom>
        </p:spPr>
      </p:pic>
    </p:spTree>
    <p:extLst>
      <p:ext uri="{BB962C8B-B14F-4D97-AF65-F5344CB8AC3E}">
        <p14:creationId xmlns:p14="http://schemas.microsoft.com/office/powerpoint/2010/main" val="196019962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Section Header">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flipH="1">
            <a:off x="-210658" y="0"/>
            <a:ext cx="13750377" cy="6858000"/>
          </a:xfrm>
          <a:prstGeom prst="rect">
            <a:avLst/>
          </a:prstGeom>
        </p:spPr>
      </p:pic>
      <p:sp>
        <p:nvSpPr>
          <p:cNvPr id="6" name="Oval 5"/>
          <p:cNvSpPr/>
          <p:nvPr userDrawn="1"/>
        </p:nvSpPr>
        <p:spPr>
          <a:xfrm>
            <a:off x="-2682875" y="-297180"/>
            <a:ext cx="8056880" cy="7437120"/>
          </a:xfrm>
          <a:prstGeom prst="ellipse">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a:solidFill>
                <a:prstClr val="white"/>
              </a:solidFill>
            </a:endParaRPr>
          </a:p>
        </p:txBody>
      </p:sp>
      <p:sp>
        <p:nvSpPr>
          <p:cNvPr id="7" name="Title 1"/>
          <p:cNvSpPr>
            <a:spLocks noGrp="1"/>
          </p:cNvSpPr>
          <p:nvPr>
            <p:ph type="title"/>
          </p:nvPr>
        </p:nvSpPr>
        <p:spPr>
          <a:xfrm>
            <a:off x="584521" y="1831983"/>
            <a:ext cx="4003040" cy="1143000"/>
          </a:xfrm>
          <a:prstGeom prst="rect">
            <a:avLst/>
          </a:prstGeom>
        </p:spPr>
        <p:txBody>
          <a:bodyPr/>
          <a:lstStyle>
            <a:lvl1pPr>
              <a:defRPr sz="3200" b="1">
                <a:solidFill>
                  <a:schemeClr val="bg1"/>
                </a:solidFill>
                <a:latin typeface="Nimbus Sans L" panose="02000503000000000000" pitchFamily="50" charset="0"/>
              </a:defRPr>
            </a:lvl1pPr>
          </a:lstStyle>
          <a:p>
            <a:r>
              <a:rPr lang="en-US"/>
              <a:t>Click to edit Master title style</a:t>
            </a:r>
            <a:endParaRPr lang="en-NZ"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5935" y="5429250"/>
            <a:ext cx="1428750" cy="1428750"/>
          </a:xfrm>
          <a:prstGeom prst="rect">
            <a:avLst/>
          </a:prstGeom>
        </p:spPr>
      </p:pic>
    </p:spTree>
    <p:extLst>
      <p:ext uri="{BB962C8B-B14F-4D97-AF65-F5344CB8AC3E}">
        <p14:creationId xmlns:p14="http://schemas.microsoft.com/office/powerpoint/2010/main" val="225120704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Section Header">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BEBA8EAE-BF5A-486C-A8C5-ECC9F3942E4B}">
                <a14:imgProps xmlns:a14="http://schemas.microsoft.com/office/drawing/2010/main">
                  <a14:imgLayer r:embed="rId3">
                    <a14:imgEffect>
                      <a14:artisticBlur radius="11"/>
                    </a14:imgEffect>
                  </a14:imgLayer>
                </a14:imgProps>
              </a:ext>
              <a:ext uri="{28A0092B-C50C-407E-A947-70E740481C1C}">
                <a14:useLocalDpi xmlns:a14="http://schemas.microsoft.com/office/drawing/2010/main" val="0"/>
              </a:ext>
            </a:extLst>
          </a:blip>
          <a:stretch>
            <a:fillRect/>
          </a:stretch>
        </p:blipFill>
        <p:spPr>
          <a:xfrm>
            <a:off x="2245361" y="-5400"/>
            <a:ext cx="13761202" cy="6863400"/>
          </a:xfrm>
          <a:prstGeom prst="rect">
            <a:avLst/>
          </a:prstGeom>
        </p:spPr>
      </p:pic>
      <p:sp>
        <p:nvSpPr>
          <p:cNvPr id="6" name="Oval 5"/>
          <p:cNvSpPr/>
          <p:nvPr userDrawn="1"/>
        </p:nvSpPr>
        <p:spPr>
          <a:xfrm>
            <a:off x="-2682875" y="-297180"/>
            <a:ext cx="8056880" cy="7437120"/>
          </a:xfrm>
          <a:prstGeom prst="ellipse">
            <a:avLst/>
          </a:prstGeom>
          <a:solidFill>
            <a:srgbClr val="00A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a:solidFill>
                <a:prstClr val="white"/>
              </a:solidFill>
            </a:endParaRPr>
          </a:p>
        </p:txBody>
      </p:sp>
      <p:sp>
        <p:nvSpPr>
          <p:cNvPr id="7" name="Title 1"/>
          <p:cNvSpPr>
            <a:spLocks noGrp="1"/>
          </p:cNvSpPr>
          <p:nvPr>
            <p:ph type="title"/>
          </p:nvPr>
        </p:nvSpPr>
        <p:spPr>
          <a:xfrm>
            <a:off x="584521" y="1831983"/>
            <a:ext cx="4003040" cy="1143000"/>
          </a:xfrm>
          <a:prstGeom prst="rect">
            <a:avLst/>
          </a:prstGeom>
        </p:spPr>
        <p:txBody>
          <a:bodyPr/>
          <a:lstStyle>
            <a:lvl1pPr>
              <a:defRPr sz="3200" b="1">
                <a:solidFill>
                  <a:schemeClr val="bg1"/>
                </a:solidFill>
                <a:latin typeface="Nimbus Sans L" panose="02000503000000000000" pitchFamily="50" charset="0"/>
              </a:defRPr>
            </a:lvl1pPr>
          </a:lstStyle>
          <a:p>
            <a:r>
              <a:rPr lang="en-US"/>
              <a:t>Click to edit Master title style</a:t>
            </a:r>
            <a:endParaRPr lang="en-NZ"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5935" y="5429250"/>
            <a:ext cx="1428750" cy="1428750"/>
          </a:xfrm>
          <a:prstGeom prst="rect">
            <a:avLst/>
          </a:prstGeom>
        </p:spPr>
      </p:pic>
    </p:spTree>
    <p:extLst>
      <p:ext uri="{BB962C8B-B14F-4D97-AF65-F5344CB8AC3E}">
        <p14:creationId xmlns:p14="http://schemas.microsoft.com/office/powerpoint/2010/main" val="124636718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1329531" y="6012002"/>
            <a:ext cx="754080" cy="760481"/>
          </a:xfrm>
          <a:prstGeom prst="rect">
            <a:avLst/>
          </a:prstGeom>
        </p:spPr>
      </p:pic>
      <p:sp>
        <p:nvSpPr>
          <p:cNvPr id="4" name="Rectangle 3"/>
          <p:cNvSpPr/>
          <p:nvPr userDrawn="1"/>
        </p:nvSpPr>
        <p:spPr>
          <a:xfrm>
            <a:off x="0" y="0"/>
            <a:ext cx="12192000" cy="6858000"/>
          </a:xfrm>
          <a:prstGeom prst="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latin typeface="Source Sans Pro" panose="020B0503030403020204" pitchFamily="34" charset="0"/>
              <a:ea typeface="Source Sans Pro" panose="020B0503030403020204" pitchFamily="34" charset="0"/>
            </a:endParaRPr>
          </a:p>
        </p:txBody>
      </p:sp>
      <p:sp>
        <p:nvSpPr>
          <p:cNvPr id="6" name="Content Placeholder 5"/>
          <p:cNvSpPr txBox="1">
            <a:spLocks/>
          </p:cNvSpPr>
          <p:nvPr userDrawn="1"/>
        </p:nvSpPr>
        <p:spPr>
          <a:xfrm>
            <a:off x="2358005" y="2923095"/>
            <a:ext cx="3603985" cy="17375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NZ" sz="4000" b="1" dirty="0">
                <a:solidFill>
                  <a:schemeClr val="bg1"/>
                </a:solidFill>
                <a:latin typeface="Nimbus Sans L" panose="02000503000000000000" pitchFamily="50" charset="0"/>
              </a:rPr>
              <a:t>Visit our website to learn more</a:t>
            </a:r>
          </a:p>
        </p:txBody>
      </p:sp>
      <p:sp>
        <p:nvSpPr>
          <p:cNvPr id="7" name="Rectangle 6"/>
          <p:cNvSpPr/>
          <p:nvPr userDrawn="1"/>
        </p:nvSpPr>
        <p:spPr>
          <a:xfrm>
            <a:off x="1335809" y="5566324"/>
            <a:ext cx="9520382" cy="461665"/>
          </a:xfrm>
          <a:prstGeom prst="rect">
            <a:avLst/>
          </a:prstGeom>
        </p:spPr>
        <p:txBody>
          <a:bodyPr wrap="square">
            <a:noAutofit/>
          </a:bodyPr>
          <a:lstStyle/>
          <a:p>
            <a:pPr algn="ctr" fontAlgn="auto">
              <a:spcBef>
                <a:spcPts val="0"/>
              </a:spcBef>
              <a:spcAft>
                <a:spcPts val="0"/>
              </a:spcAft>
            </a:pPr>
            <a:r>
              <a:rPr lang="en-NZ" sz="3200" b="1" dirty="0">
                <a:solidFill>
                  <a:prstClr val="white"/>
                </a:solidFill>
                <a:latin typeface="Nimbus Sans L" panose="02000503000000000000" pitchFamily="50" charset="0"/>
              </a:rPr>
              <a:t>www.digital.health.nz</a:t>
            </a:r>
            <a:endParaRPr lang="en-NZ" sz="2400" b="1" dirty="0">
              <a:solidFill>
                <a:prstClr val="white"/>
              </a:solidFill>
              <a:latin typeface="Nimbus Sans L" panose="02000503000000000000" pitchFamily="50" charset="0"/>
            </a:endParaRPr>
          </a:p>
        </p:txBody>
      </p:sp>
      <p:sp>
        <p:nvSpPr>
          <p:cNvPr id="8" name="Freeform 310"/>
          <p:cNvSpPr>
            <a:spLocks noChangeAspect="1" noEditPoints="1"/>
          </p:cNvSpPr>
          <p:nvPr userDrawn="1"/>
        </p:nvSpPr>
        <p:spPr bwMode="auto">
          <a:xfrm>
            <a:off x="4547458" y="1454999"/>
            <a:ext cx="1276373" cy="1414830"/>
          </a:xfrm>
          <a:custGeom>
            <a:avLst/>
            <a:gdLst>
              <a:gd name="T0" fmla="*/ 256 w 320"/>
              <a:gd name="T1" fmla="*/ 193 h 353"/>
              <a:gd name="T2" fmla="*/ 64 w 320"/>
              <a:gd name="T3" fmla="*/ 193 h 353"/>
              <a:gd name="T4" fmla="*/ 160 w 320"/>
              <a:gd name="T5" fmla="*/ 118 h 353"/>
              <a:gd name="T6" fmla="*/ 143 w 320"/>
              <a:gd name="T7" fmla="*/ 150 h 353"/>
              <a:gd name="T8" fmla="*/ 180 w 320"/>
              <a:gd name="T9" fmla="*/ 171 h 353"/>
              <a:gd name="T10" fmla="*/ 180 w 320"/>
              <a:gd name="T11" fmla="*/ 214 h 353"/>
              <a:gd name="T12" fmla="*/ 138 w 320"/>
              <a:gd name="T13" fmla="*/ 193 h 353"/>
              <a:gd name="T14" fmla="*/ 180 w 320"/>
              <a:gd name="T15" fmla="*/ 171 h 353"/>
              <a:gd name="T16" fmla="*/ 231 w 320"/>
              <a:gd name="T17" fmla="*/ 214 h 353"/>
              <a:gd name="T18" fmla="*/ 202 w 320"/>
              <a:gd name="T19" fmla="*/ 193 h 353"/>
              <a:gd name="T20" fmla="*/ 231 w 320"/>
              <a:gd name="T21" fmla="*/ 171 h 353"/>
              <a:gd name="T22" fmla="*/ 160 w 320"/>
              <a:gd name="T23" fmla="*/ 267 h 353"/>
              <a:gd name="T24" fmla="*/ 176 w 320"/>
              <a:gd name="T25" fmla="*/ 235 h 353"/>
              <a:gd name="T26" fmla="*/ 118 w 320"/>
              <a:gd name="T27" fmla="*/ 214 h 353"/>
              <a:gd name="T28" fmla="*/ 85 w 320"/>
              <a:gd name="T29" fmla="*/ 193 h 353"/>
              <a:gd name="T30" fmla="*/ 118 w 320"/>
              <a:gd name="T31" fmla="*/ 171 h 353"/>
              <a:gd name="T32" fmla="*/ 118 w 320"/>
              <a:gd name="T33" fmla="*/ 214 h 353"/>
              <a:gd name="T34" fmla="*/ 121 w 320"/>
              <a:gd name="T35" fmla="*/ 235 h 353"/>
              <a:gd name="T36" fmla="*/ 98 w 320"/>
              <a:gd name="T37" fmla="*/ 235 h 353"/>
              <a:gd name="T38" fmla="*/ 198 w 320"/>
              <a:gd name="T39" fmla="*/ 235 h 353"/>
              <a:gd name="T40" fmla="*/ 191 w 320"/>
              <a:gd name="T41" fmla="*/ 261 h 353"/>
              <a:gd name="T42" fmla="*/ 198 w 320"/>
              <a:gd name="T43" fmla="*/ 150 h 353"/>
              <a:gd name="T44" fmla="*/ 221 w 320"/>
              <a:gd name="T45" fmla="*/ 150 h 353"/>
              <a:gd name="T46" fmla="*/ 121 w 320"/>
              <a:gd name="T47" fmla="*/ 150 h 353"/>
              <a:gd name="T48" fmla="*/ 129 w 320"/>
              <a:gd name="T49" fmla="*/ 125 h 353"/>
              <a:gd name="T50" fmla="*/ 160 w 320"/>
              <a:gd name="T51" fmla="*/ 353 h 353"/>
              <a:gd name="T52" fmla="*/ 10 w 320"/>
              <a:gd name="T53" fmla="*/ 193 h 353"/>
              <a:gd name="T54" fmla="*/ 160 w 320"/>
              <a:gd name="T55" fmla="*/ 331 h 353"/>
              <a:gd name="T56" fmla="*/ 160 w 320"/>
              <a:gd name="T57" fmla="*/ 54 h 353"/>
              <a:gd name="T58" fmla="*/ 167 w 320"/>
              <a:gd name="T59" fmla="*/ 68 h 353"/>
              <a:gd name="T60" fmla="*/ 160 w 320"/>
              <a:gd name="T61" fmla="*/ 86 h 353"/>
              <a:gd name="T62" fmla="*/ 120 w 320"/>
              <a:gd name="T63" fmla="*/ 51 h 353"/>
              <a:gd name="T64" fmla="*/ 152 w 320"/>
              <a:gd name="T65" fmla="*/ 4 h 353"/>
              <a:gd name="T66" fmla="*/ 167 w 320"/>
              <a:gd name="T67" fmla="*/ 19 h 353"/>
              <a:gd name="T68" fmla="*/ 160 w 320"/>
              <a:gd name="T69" fmla="*/ 3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53">
                <a:moveTo>
                  <a:pt x="160" y="289"/>
                </a:moveTo>
                <a:cubicBezTo>
                  <a:pt x="213" y="289"/>
                  <a:pt x="256" y="246"/>
                  <a:pt x="256" y="193"/>
                </a:cubicBezTo>
                <a:cubicBezTo>
                  <a:pt x="256" y="140"/>
                  <a:pt x="213" y="97"/>
                  <a:pt x="160" y="97"/>
                </a:cubicBezTo>
                <a:cubicBezTo>
                  <a:pt x="107" y="97"/>
                  <a:pt x="64" y="140"/>
                  <a:pt x="64" y="193"/>
                </a:cubicBezTo>
                <a:cubicBezTo>
                  <a:pt x="64" y="246"/>
                  <a:pt x="107" y="289"/>
                  <a:pt x="160" y="289"/>
                </a:cubicBezTo>
                <a:close/>
                <a:moveTo>
                  <a:pt x="160" y="118"/>
                </a:moveTo>
                <a:cubicBezTo>
                  <a:pt x="164" y="118"/>
                  <a:pt x="171" y="129"/>
                  <a:pt x="176" y="150"/>
                </a:cubicBezTo>
                <a:cubicBezTo>
                  <a:pt x="143" y="150"/>
                  <a:pt x="143" y="150"/>
                  <a:pt x="143" y="150"/>
                </a:cubicBezTo>
                <a:cubicBezTo>
                  <a:pt x="148" y="129"/>
                  <a:pt x="156" y="118"/>
                  <a:pt x="160" y="118"/>
                </a:cubicBezTo>
                <a:close/>
                <a:moveTo>
                  <a:pt x="180" y="171"/>
                </a:moveTo>
                <a:cubicBezTo>
                  <a:pt x="181" y="178"/>
                  <a:pt x="181" y="185"/>
                  <a:pt x="181" y="193"/>
                </a:cubicBezTo>
                <a:cubicBezTo>
                  <a:pt x="181" y="200"/>
                  <a:pt x="181" y="207"/>
                  <a:pt x="180" y="214"/>
                </a:cubicBezTo>
                <a:cubicBezTo>
                  <a:pt x="139" y="214"/>
                  <a:pt x="139" y="214"/>
                  <a:pt x="139" y="214"/>
                </a:cubicBezTo>
                <a:cubicBezTo>
                  <a:pt x="139" y="207"/>
                  <a:pt x="138" y="200"/>
                  <a:pt x="138" y="193"/>
                </a:cubicBezTo>
                <a:cubicBezTo>
                  <a:pt x="138" y="185"/>
                  <a:pt x="139" y="178"/>
                  <a:pt x="139" y="171"/>
                </a:cubicBezTo>
                <a:lnTo>
                  <a:pt x="180" y="171"/>
                </a:lnTo>
                <a:close/>
                <a:moveTo>
                  <a:pt x="234" y="193"/>
                </a:moveTo>
                <a:cubicBezTo>
                  <a:pt x="234" y="200"/>
                  <a:pt x="233" y="207"/>
                  <a:pt x="231" y="214"/>
                </a:cubicBezTo>
                <a:cubicBezTo>
                  <a:pt x="201" y="214"/>
                  <a:pt x="201" y="214"/>
                  <a:pt x="201" y="214"/>
                </a:cubicBezTo>
                <a:cubicBezTo>
                  <a:pt x="202" y="207"/>
                  <a:pt x="202" y="200"/>
                  <a:pt x="202" y="193"/>
                </a:cubicBezTo>
                <a:cubicBezTo>
                  <a:pt x="202" y="186"/>
                  <a:pt x="202" y="178"/>
                  <a:pt x="201" y="171"/>
                </a:cubicBezTo>
                <a:cubicBezTo>
                  <a:pt x="231" y="171"/>
                  <a:pt x="231" y="171"/>
                  <a:pt x="231" y="171"/>
                </a:cubicBezTo>
                <a:cubicBezTo>
                  <a:pt x="233" y="178"/>
                  <a:pt x="234" y="185"/>
                  <a:pt x="234" y="193"/>
                </a:cubicBezTo>
                <a:close/>
                <a:moveTo>
                  <a:pt x="160" y="267"/>
                </a:moveTo>
                <a:cubicBezTo>
                  <a:pt x="156" y="267"/>
                  <a:pt x="148" y="256"/>
                  <a:pt x="143" y="235"/>
                </a:cubicBezTo>
                <a:cubicBezTo>
                  <a:pt x="176" y="235"/>
                  <a:pt x="176" y="235"/>
                  <a:pt x="176" y="235"/>
                </a:cubicBezTo>
                <a:cubicBezTo>
                  <a:pt x="171" y="256"/>
                  <a:pt x="164" y="267"/>
                  <a:pt x="160" y="267"/>
                </a:cubicBezTo>
                <a:close/>
                <a:moveTo>
                  <a:pt x="118" y="214"/>
                </a:moveTo>
                <a:cubicBezTo>
                  <a:pt x="88" y="214"/>
                  <a:pt x="88" y="214"/>
                  <a:pt x="88" y="214"/>
                </a:cubicBezTo>
                <a:cubicBezTo>
                  <a:pt x="86" y="207"/>
                  <a:pt x="85" y="200"/>
                  <a:pt x="85" y="193"/>
                </a:cubicBezTo>
                <a:cubicBezTo>
                  <a:pt x="85" y="185"/>
                  <a:pt x="86" y="178"/>
                  <a:pt x="88" y="171"/>
                </a:cubicBezTo>
                <a:cubicBezTo>
                  <a:pt x="118" y="171"/>
                  <a:pt x="118" y="171"/>
                  <a:pt x="118" y="171"/>
                </a:cubicBezTo>
                <a:cubicBezTo>
                  <a:pt x="117" y="178"/>
                  <a:pt x="117" y="186"/>
                  <a:pt x="117" y="193"/>
                </a:cubicBezTo>
                <a:cubicBezTo>
                  <a:pt x="117" y="200"/>
                  <a:pt x="117" y="207"/>
                  <a:pt x="118" y="214"/>
                </a:cubicBezTo>
                <a:close/>
                <a:moveTo>
                  <a:pt x="98" y="235"/>
                </a:moveTo>
                <a:cubicBezTo>
                  <a:pt x="121" y="235"/>
                  <a:pt x="121" y="235"/>
                  <a:pt x="121" y="235"/>
                </a:cubicBezTo>
                <a:cubicBezTo>
                  <a:pt x="123" y="245"/>
                  <a:pt x="126" y="253"/>
                  <a:pt x="129" y="261"/>
                </a:cubicBezTo>
                <a:cubicBezTo>
                  <a:pt x="117" y="255"/>
                  <a:pt x="106" y="246"/>
                  <a:pt x="98" y="235"/>
                </a:cubicBezTo>
                <a:close/>
                <a:moveTo>
                  <a:pt x="191" y="261"/>
                </a:moveTo>
                <a:cubicBezTo>
                  <a:pt x="194" y="253"/>
                  <a:pt x="196" y="245"/>
                  <a:pt x="198" y="235"/>
                </a:cubicBezTo>
                <a:cubicBezTo>
                  <a:pt x="221" y="235"/>
                  <a:pt x="221" y="235"/>
                  <a:pt x="221" y="235"/>
                </a:cubicBezTo>
                <a:cubicBezTo>
                  <a:pt x="213" y="246"/>
                  <a:pt x="203" y="255"/>
                  <a:pt x="191" y="261"/>
                </a:cubicBezTo>
                <a:close/>
                <a:moveTo>
                  <a:pt x="221" y="150"/>
                </a:moveTo>
                <a:cubicBezTo>
                  <a:pt x="198" y="150"/>
                  <a:pt x="198" y="150"/>
                  <a:pt x="198" y="150"/>
                </a:cubicBezTo>
                <a:cubicBezTo>
                  <a:pt x="196" y="141"/>
                  <a:pt x="194" y="132"/>
                  <a:pt x="191" y="125"/>
                </a:cubicBezTo>
                <a:cubicBezTo>
                  <a:pt x="203" y="130"/>
                  <a:pt x="213" y="139"/>
                  <a:pt x="221" y="150"/>
                </a:cubicBezTo>
                <a:close/>
                <a:moveTo>
                  <a:pt x="129" y="125"/>
                </a:moveTo>
                <a:cubicBezTo>
                  <a:pt x="126" y="132"/>
                  <a:pt x="123" y="141"/>
                  <a:pt x="121" y="150"/>
                </a:cubicBezTo>
                <a:cubicBezTo>
                  <a:pt x="98" y="150"/>
                  <a:pt x="98" y="150"/>
                  <a:pt x="98" y="150"/>
                </a:cubicBezTo>
                <a:cubicBezTo>
                  <a:pt x="106" y="139"/>
                  <a:pt x="117" y="130"/>
                  <a:pt x="129" y="125"/>
                </a:cubicBezTo>
                <a:close/>
                <a:moveTo>
                  <a:pt x="320" y="193"/>
                </a:moveTo>
                <a:cubicBezTo>
                  <a:pt x="320" y="281"/>
                  <a:pt x="248" y="353"/>
                  <a:pt x="160" y="353"/>
                </a:cubicBezTo>
                <a:cubicBezTo>
                  <a:pt x="76" y="353"/>
                  <a:pt x="6" y="287"/>
                  <a:pt x="0" y="204"/>
                </a:cubicBezTo>
                <a:cubicBezTo>
                  <a:pt x="0" y="198"/>
                  <a:pt x="4" y="193"/>
                  <a:pt x="10" y="193"/>
                </a:cubicBezTo>
                <a:cubicBezTo>
                  <a:pt x="16" y="192"/>
                  <a:pt x="21" y="197"/>
                  <a:pt x="21" y="203"/>
                </a:cubicBezTo>
                <a:cubicBezTo>
                  <a:pt x="26" y="275"/>
                  <a:pt x="87" y="331"/>
                  <a:pt x="160" y="331"/>
                </a:cubicBezTo>
                <a:cubicBezTo>
                  <a:pt x="236" y="331"/>
                  <a:pt x="298" y="269"/>
                  <a:pt x="298" y="193"/>
                </a:cubicBezTo>
                <a:cubicBezTo>
                  <a:pt x="298" y="116"/>
                  <a:pt x="236" y="54"/>
                  <a:pt x="160" y="54"/>
                </a:cubicBezTo>
                <a:cubicBezTo>
                  <a:pt x="153" y="54"/>
                  <a:pt x="153" y="54"/>
                  <a:pt x="153" y="54"/>
                </a:cubicBezTo>
                <a:cubicBezTo>
                  <a:pt x="167" y="68"/>
                  <a:pt x="167" y="68"/>
                  <a:pt x="167" y="68"/>
                </a:cubicBezTo>
                <a:cubicBezTo>
                  <a:pt x="171" y="72"/>
                  <a:pt x="171" y="79"/>
                  <a:pt x="167" y="83"/>
                </a:cubicBezTo>
                <a:cubicBezTo>
                  <a:pt x="165" y="85"/>
                  <a:pt x="162" y="86"/>
                  <a:pt x="160" y="86"/>
                </a:cubicBezTo>
                <a:cubicBezTo>
                  <a:pt x="157" y="86"/>
                  <a:pt x="154" y="85"/>
                  <a:pt x="152" y="83"/>
                </a:cubicBezTo>
                <a:cubicBezTo>
                  <a:pt x="120" y="51"/>
                  <a:pt x="120" y="51"/>
                  <a:pt x="120" y="51"/>
                </a:cubicBezTo>
                <a:cubicBezTo>
                  <a:pt x="116" y="47"/>
                  <a:pt x="116" y="40"/>
                  <a:pt x="120" y="36"/>
                </a:cubicBezTo>
                <a:cubicBezTo>
                  <a:pt x="152" y="4"/>
                  <a:pt x="152" y="4"/>
                  <a:pt x="152" y="4"/>
                </a:cubicBezTo>
                <a:cubicBezTo>
                  <a:pt x="156" y="0"/>
                  <a:pt x="163" y="0"/>
                  <a:pt x="167" y="4"/>
                </a:cubicBezTo>
                <a:cubicBezTo>
                  <a:pt x="171" y="8"/>
                  <a:pt x="171" y="15"/>
                  <a:pt x="167" y="19"/>
                </a:cubicBezTo>
                <a:cubicBezTo>
                  <a:pt x="153" y="33"/>
                  <a:pt x="153" y="33"/>
                  <a:pt x="153" y="33"/>
                </a:cubicBezTo>
                <a:cubicBezTo>
                  <a:pt x="160" y="33"/>
                  <a:pt x="160" y="33"/>
                  <a:pt x="160" y="33"/>
                </a:cubicBezTo>
                <a:cubicBezTo>
                  <a:pt x="248" y="33"/>
                  <a:pt x="320" y="104"/>
                  <a:pt x="320" y="193"/>
                </a:cubicBez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GB" dirty="0">
              <a:latin typeface="Source Sans Pro" panose="020B0503030403020204" pitchFamily="34" charset="0"/>
              <a:ea typeface="Source Sans Pro" panose="020B0503030403020204" pitchFamily="34"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78595" y="1092149"/>
            <a:ext cx="4111681" cy="4111681"/>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7939" y="-210613"/>
            <a:ext cx="1414463" cy="1414463"/>
          </a:xfrm>
          <a:prstGeom prst="rect">
            <a:avLst/>
          </a:prstGeom>
        </p:spPr>
      </p:pic>
      <p:pic>
        <p:nvPicPr>
          <p:cNvPr id="11" name="Picture 10" descr="white MOH cloud.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51622" y="5926485"/>
            <a:ext cx="756000" cy="762829"/>
          </a:xfrm>
          <a:prstGeom prst="rect">
            <a:avLst/>
          </a:prstGeom>
        </p:spPr>
      </p:pic>
    </p:spTree>
    <p:extLst>
      <p:ext uri="{BB962C8B-B14F-4D97-AF65-F5344CB8AC3E}">
        <p14:creationId xmlns:p14="http://schemas.microsoft.com/office/powerpoint/2010/main" val="4050206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
          <p:cNvGrpSpPr/>
          <p:nvPr userDrawn="1"/>
        </p:nvGrpSpPr>
        <p:grpSpPr>
          <a:xfrm>
            <a:off x="-81280" y="-620705"/>
            <a:ext cx="12659360" cy="7963301"/>
            <a:chOff x="-5438906" y="-1134313"/>
            <a:chExt cx="11168694" cy="9367475"/>
          </a:xfrm>
        </p:grpSpPr>
        <p:grpSp>
          <p:nvGrpSpPr>
            <p:cNvPr id="3" name="Group 2"/>
            <p:cNvGrpSpPr/>
            <p:nvPr userDrawn="1"/>
          </p:nvGrpSpPr>
          <p:grpSpPr>
            <a:xfrm>
              <a:off x="-5437112" y="2387514"/>
              <a:ext cx="6120560" cy="2346968"/>
              <a:chOff x="-5437112" y="2387514"/>
              <a:chExt cx="6120560" cy="2346968"/>
            </a:xfrm>
          </p:grpSpPr>
          <p:grpSp>
            <p:nvGrpSpPr>
              <p:cNvPr id="105" name="Group 104"/>
              <p:cNvGrpSpPr/>
              <p:nvPr userDrawn="1"/>
            </p:nvGrpSpPr>
            <p:grpSpPr>
              <a:xfrm>
                <a:off x="-1404664" y="2387514"/>
                <a:ext cx="2088112" cy="2346968"/>
                <a:chOff x="-2377162" y="649984"/>
                <a:chExt cx="2088112" cy="2346968"/>
              </a:xfrm>
            </p:grpSpPr>
            <p:sp>
              <p:nvSpPr>
                <p:cNvPr id="114" name="Freeform 113"/>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115" name="Freeform 114"/>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116" name="Freeform 115"/>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nvGrpSpPr>
              <p:cNvPr id="106" name="Group 105"/>
              <p:cNvGrpSpPr/>
              <p:nvPr userDrawn="1"/>
            </p:nvGrpSpPr>
            <p:grpSpPr>
              <a:xfrm>
                <a:off x="-3420888" y="2387514"/>
                <a:ext cx="2088112" cy="2346968"/>
                <a:chOff x="-2377162" y="649984"/>
                <a:chExt cx="2088112" cy="2346968"/>
              </a:xfrm>
            </p:grpSpPr>
            <p:sp>
              <p:nvSpPr>
                <p:cNvPr id="111" name="Freeform 110"/>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112" name="Freeform 111"/>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113" name="Freeform 112"/>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nvGrpSpPr>
              <p:cNvPr id="107" name="Group 106"/>
              <p:cNvGrpSpPr/>
              <p:nvPr userDrawn="1"/>
            </p:nvGrpSpPr>
            <p:grpSpPr>
              <a:xfrm>
                <a:off x="-5437112" y="2387514"/>
                <a:ext cx="2088112" cy="2346968"/>
                <a:chOff x="-2377162" y="649984"/>
                <a:chExt cx="2088112" cy="2346968"/>
              </a:xfrm>
            </p:grpSpPr>
            <p:sp>
              <p:nvSpPr>
                <p:cNvPr id="108" name="Freeform 107"/>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109" name="Freeform 108"/>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110" name="Freeform 109"/>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grpSp>
          <p:nvGrpSpPr>
            <p:cNvPr id="4" name="Group 3"/>
            <p:cNvGrpSpPr/>
            <p:nvPr userDrawn="1"/>
          </p:nvGrpSpPr>
          <p:grpSpPr>
            <a:xfrm>
              <a:off x="-5438560" y="649984"/>
              <a:ext cx="5112448" cy="2346968"/>
              <a:chOff x="-4429000" y="2387514"/>
              <a:chExt cx="5112448" cy="2346968"/>
            </a:xfrm>
          </p:grpSpPr>
          <p:grpSp>
            <p:nvGrpSpPr>
              <p:cNvPr id="96" name="Group 95"/>
              <p:cNvGrpSpPr/>
              <p:nvPr userDrawn="1"/>
            </p:nvGrpSpPr>
            <p:grpSpPr>
              <a:xfrm>
                <a:off x="-1404664" y="2387514"/>
                <a:ext cx="2088112" cy="2346968"/>
                <a:chOff x="-2377162" y="649984"/>
                <a:chExt cx="2088112" cy="2346968"/>
              </a:xfrm>
            </p:grpSpPr>
            <p:sp>
              <p:nvSpPr>
                <p:cNvPr id="102" name="Freeform 101"/>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103" name="Freeform 102"/>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104" name="Freeform 103"/>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nvGrpSpPr>
              <p:cNvPr id="97" name="Group 96"/>
              <p:cNvGrpSpPr/>
              <p:nvPr userDrawn="1"/>
            </p:nvGrpSpPr>
            <p:grpSpPr>
              <a:xfrm>
                <a:off x="-3420888" y="2387514"/>
                <a:ext cx="2088112" cy="2346968"/>
                <a:chOff x="-2377162" y="649984"/>
                <a:chExt cx="2088112" cy="2346968"/>
              </a:xfrm>
            </p:grpSpPr>
            <p:sp>
              <p:nvSpPr>
                <p:cNvPr id="99" name="Freeform 98"/>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100" name="Freeform 99"/>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101" name="Freeform 100"/>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sp>
            <p:nvSpPr>
              <p:cNvPr id="98" name="Freeform 97"/>
              <p:cNvSpPr/>
              <p:nvPr userDrawn="1"/>
            </p:nvSpPr>
            <p:spPr>
              <a:xfrm rot="3600000" flipH="1">
                <a:off x="-4824999" y="2783513"/>
                <a:ext cx="1871999" cy="1080001"/>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nvGrpSpPr>
            <p:cNvPr id="5" name="Group 4"/>
            <p:cNvGrpSpPr/>
            <p:nvPr userDrawn="1"/>
          </p:nvGrpSpPr>
          <p:grpSpPr>
            <a:xfrm>
              <a:off x="-5438906" y="4138624"/>
              <a:ext cx="5112448" cy="2346968"/>
              <a:chOff x="-4429000" y="2387514"/>
              <a:chExt cx="5112448" cy="2346968"/>
            </a:xfrm>
          </p:grpSpPr>
          <p:grpSp>
            <p:nvGrpSpPr>
              <p:cNvPr id="87" name="Group 86"/>
              <p:cNvGrpSpPr/>
              <p:nvPr userDrawn="1"/>
            </p:nvGrpSpPr>
            <p:grpSpPr>
              <a:xfrm>
                <a:off x="-1404664" y="2387514"/>
                <a:ext cx="2088112" cy="2346968"/>
                <a:chOff x="-2377162" y="649984"/>
                <a:chExt cx="2088112" cy="2346968"/>
              </a:xfrm>
            </p:grpSpPr>
            <p:sp>
              <p:nvSpPr>
                <p:cNvPr id="93" name="Freeform 92"/>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94" name="Freeform 93"/>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95" name="Freeform 94"/>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nvGrpSpPr>
              <p:cNvPr id="88" name="Group 87"/>
              <p:cNvGrpSpPr/>
              <p:nvPr userDrawn="1"/>
            </p:nvGrpSpPr>
            <p:grpSpPr>
              <a:xfrm>
                <a:off x="-3420888" y="2387514"/>
                <a:ext cx="2088112" cy="2346968"/>
                <a:chOff x="-2377162" y="649984"/>
                <a:chExt cx="2088112" cy="2346968"/>
              </a:xfrm>
            </p:grpSpPr>
            <p:sp>
              <p:nvSpPr>
                <p:cNvPr id="90" name="Freeform 89"/>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91" name="Freeform 90"/>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92" name="Freeform 91"/>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sp>
            <p:nvSpPr>
              <p:cNvPr id="89" name="Freeform 88"/>
              <p:cNvSpPr/>
              <p:nvPr userDrawn="1"/>
            </p:nvSpPr>
            <p:spPr>
              <a:xfrm rot="3600000" flipH="1">
                <a:off x="-4824999" y="2783513"/>
                <a:ext cx="1871999" cy="1080001"/>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nvGrpSpPr>
            <p:cNvPr id="6" name="Group 5"/>
            <p:cNvGrpSpPr/>
            <p:nvPr userDrawn="1"/>
          </p:nvGrpSpPr>
          <p:grpSpPr>
            <a:xfrm>
              <a:off x="-5437995" y="-1105532"/>
              <a:ext cx="6120560" cy="2346968"/>
              <a:chOff x="-5437112" y="2387514"/>
              <a:chExt cx="6120560" cy="2346968"/>
            </a:xfrm>
          </p:grpSpPr>
          <p:grpSp>
            <p:nvGrpSpPr>
              <p:cNvPr id="75" name="Group 74"/>
              <p:cNvGrpSpPr/>
              <p:nvPr userDrawn="1"/>
            </p:nvGrpSpPr>
            <p:grpSpPr>
              <a:xfrm>
                <a:off x="-1404664" y="2387514"/>
                <a:ext cx="2088112" cy="2346968"/>
                <a:chOff x="-2377162" y="649984"/>
                <a:chExt cx="2088112" cy="2346968"/>
              </a:xfrm>
            </p:grpSpPr>
            <p:sp>
              <p:nvSpPr>
                <p:cNvPr id="84" name="Freeform 83"/>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85" name="Freeform 84"/>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86" name="Freeform 85"/>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nvGrpSpPr>
              <p:cNvPr id="76" name="Group 75"/>
              <p:cNvGrpSpPr/>
              <p:nvPr userDrawn="1"/>
            </p:nvGrpSpPr>
            <p:grpSpPr>
              <a:xfrm>
                <a:off x="-3420888" y="2387514"/>
                <a:ext cx="2088112" cy="2346968"/>
                <a:chOff x="-2377162" y="649984"/>
                <a:chExt cx="2088112" cy="2346968"/>
              </a:xfrm>
            </p:grpSpPr>
            <p:sp>
              <p:nvSpPr>
                <p:cNvPr id="81" name="Freeform 80"/>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82" name="Freeform 81"/>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83" name="Freeform 82"/>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nvGrpSpPr>
              <p:cNvPr id="77" name="Group 76"/>
              <p:cNvGrpSpPr/>
              <p:nvPr userDrawn="1"/>
            </p:nvGrpSpPr>
            <p:grpSpPr>
              <a:xfrm>
                <a:off x="-5437112" y="2387514"/>
                <a:ext cx="2088112" cy="2346968"/>
                <a:chOff x="-2377162" y="649984"/>
                <a:chExt cx="2088112" cy="2346968"/>
              </a:xfrm>
            </p:grpSpPr>
            <p:sp>
              <p:nvSpPr>
                <p:cNvPr id="78" name="Freeform 77"/>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79" name="Freeform 78"/>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80" name="Freeform 79"/>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grpSp>
          <p:nvGrpSpPr>
            <p:cNvPr id="7" name="Group 6"/>
            <p:cNvGrpSpPr/>
            <p:nvPr userDrawn="1"/>
          </p:nvGrpSpPr>
          <p:grpSpPr>
            <a:xfrm>
              <a:off x="-5438341" y="5886194"/>
              <a:ext cx="6120560" cy="2346968"/>
              <a:chOff x="-5437112" y="2387514"/>
              <a:chExt cx="6120560" cy="2346968"/>
            </a:xfrm>
          </p:grpSpPr>
          <p:grpSp>
            <p:nvGrpSpPr>
              <p:cNvPr id="63" name="Group 62"/>
              <p:cNvGrpSpPr/>
              <p:nvPr userDrawn="1"/>
            </p:nvGrpSpPr>
            <p:grpSpPr>
              <a:xfrm>
                <a:off x="-1404664" y="2387514"/>
                <a:ext cx="2088112" cy="2346968"/>
                <a:chOff x="-2377162" y="649984"/>
                <a:chExt cx="2088112" cy="2346968"/>
              </a:xfrm>
            </p:grpSpPr>
            <p:sp>
              <p:nvSpPr>
                <p:cNvPr id="72" name="Freeform 71"/>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73" name="Freeform 72"/>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74" name="Freeform 73"/>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nvGrpSpPr>
              <p:cNvPr id="64" name="Group 63"/>
              <p:cNvGrpSpPr/>
              <p:nvPr userDrawn="1"/>
            </p:nvGrpSpPr>
            <p:grpSpPr>
              <a:xfrm>
                <a:off x="-3420888" y="2387514"/>
                <a:ext cx="2088112" cy="2346968"/>
                <a:chOff x="-2377162" y="649984"/>
                <a:chExt cx="2088112" cy="2346968"/>
              </a:xfrm>
            </p:grpSpPr>
            <p:sp>
              <p:nvSpPr>
                <p:cNvPr id="69" name="Freeform 68"/>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70" name="Freeform 69"/>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71" name="Freeform 70"/>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nvGrpSpPr>
              <p:cNvPr id="65" name="Group 64"/>
              <p:cNvGrpSpPr/>
              <p:nvPr userDrawn="1"/>
            </p:nvGrpSpPr>
            <p:grpSpPr>
              <a:xfrm>
                <a:off x="-5437112" y="2387514"/>
                <a:ext cx="2088112" cy="2346968"/>
                <a:chOff x="-2377162" y="649984"/>
                <a:chExt cx="2088112" cy="2346968"/>
              </a:xfrm>
            </p:grpSpPr>
            <p:sp>
              <p:nvSpPr>
                <p:cNvPr id="66" name="Freeform 65"/>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67" name="Freeform 66"/>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68" name="Freeform 67"/>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grpSp>
          <p:nvGrpSpPr>
            <p:cNvPr id="8" name="Group 7"/>
            <p:cNvGrpSpPr/>
            <p:nvPr userDrawn="1"/>
          </p:nvGrpSpPr>
          <p:grpSpPr>
            <a:xfrm>
              <a:off x="617340" y="2358733"/>
              <a:ext cx="5112448" cy="2346968"/>
              <a:chOff x="-5437112" y="2387514"/>
              <a:chExt cx="5112448" cy="2346968"/>
            </a:xfrm>
          </p:grpSpPr>
          <p:sp>
            <p:nvSpPr>
              <p:cNvPr id="54" name="Freeform 53"/>
              <p:cNvSpPr/>
              <p:nvPr userDrawn="1"/>
            </p:nvSpPr>
            <p:spPr>
              <a:xfrm rot="18000000">
                <a:off x="-1800664" y="2783513"/>
                <a:ext cx="1871999" cy="1080001"/>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nvGrpSpPr>
              <p:cNvPr id="55" name="Group 54"/>
              <p:cNvGrpSpPr/>
              <p:nvPr userDrawn="1"/>
            </p:nvGrpSpPr>
            <p:grpSpPr>
              <a:xfrm>
                <a:off x="-3420888" y="2387514"/>
                <a:ext cx="2088112" cy="2346968"/>
                <a:chOff x="-2377162" y="649984"/>
                <a:chExt cx="2088112" cy="2346968"/>
              </a:xfrm>
            </p:grpSpPr>
            <p:sp>
              <p:nvSpPr>
                <p:cNvPr id="60" name="Freeform 59"/>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61" name="Freeform 60"/>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62" name="Freeform 61"/>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nvGrpSpPr>
              <p:cNvPr id="56" name="Group 55"/>
              <p:cNvGrpSpPr/>
              <p:nvPr userDrawn="1"/>
            </p:nvGrpSpPr>
            <p:grpSpPr>
              <a:xfrm>
                <a:off x="-5437112" y="2387514"/>
                <a:ext cx="2088112" cy="2346968"/>
                <a:chOff x="-2377162" y="649984"/>
                <a:chExt cx="2088112" cy="2346968"/>
              </a:xfrm>
            </p:grpSpPr>
            <p:sp>
              <p:nvSpPr>
                <p:cNvPr id="57" name="Freeform 56"/>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58" name="Freeform 57"/>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59" name="Freeform 58"/>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grpSp>
          <p:nvGrpSpPr>
            <p:cNvPr id="9" name="Group 8"/>
            <p:cNvGrpSpPr/>
            <p:nvPr userDrawn="1"/>
          </p:nvGrpSpPr>
          <p:grpSpPr>
            <a:xfrm>
              <a:off x="-392220" y="621203"/>
              <a:ext cx="6120560" cy="2346968"/>
              <a:chOff x="-5437112" y="2387514"/>
              <a:chExt cx="6120560" cy="2346968"/>
            </a:xfrm>
          </p:grpSpPr>
          <p:grpSp>
            <p:nvGrpSpPr>
              <p:cNvPr id="42" name="Group 41"/>
              <p:cNvGrpSpPr/>
              <p:nvPr userDrawn="1"/>
            </p:nvGrpSpPr>
            <p:grpSpPr>
              <a:xfrm>
                <a:off x="-1404664" y="2387514"/>
                <a:ext cx="2088112" cy="2346968"/>
                <a:chOff x="-2377162" y="649984"/>
                <a:chExt cx="2088112" cy="2346968"/>
              </a:xfrm>
            </p:grpSpPr>
            <p:sp>
              <p:nvSpPr>
                <p:cNvPr id="51" name="Freeform 50"/>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52" name="Freeform 51"/>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53" name="Freeform 52"/>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nvGrpSpPr>
              <p:cNvPr id="43" name="Group 42"/>
              <p:cNvGrpSpPr/>
              <p:nvPr userDrawn="1"/>
            </p:nvGrpSpPr>
            <p:grpSpPr>
              <a:xfrm>
                <a:off x="-3420888" y="2387514"/>
                <a:ext cx="2088112" cy="2346968"/>
                <a:chOff x="-2377162" y="649984"/>
                <a:chExt cx="2088112" cy="2346968"/>
              </a:xfrm>
            </p:grpSpPr>
            <p:sp>
              <p:nvSpPr>
                <p:cNvPr id="48" name="Freeform 47"/>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49" name="Freeform 48"/>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50" name="Freeform 49"/>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nvGrpSpPr>
              <p:cNvPr id="44" name="Group 43"/>
              <p:cNvGrpSpPr/>
              <p:nvPr userDrawn="1"/>
            </p:nvGrpSpPr>
            <p:grpSpPr>
              <a:xfrm>
                <a:off x="-5437112" y="2387514"/>
                <a:ext cx="2088112" cy="2346968"/>
                <a:chOff x="-2377162" y="649984"/>
                <a:chExt cx="2088112" cy="2346968"/>
              </a:xfrm>
            </p:grpSpPr>
            <p:sp>
              <p:nvSpPr>
                <p:cNvPr id="45" name="Freeform 44"/>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46" name="Freeform 45"/>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47" name="Freeform 46"/>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grpSp>
          <p:nvGrpSpPr>
            <p:cNvPr id="10" name="Group 9"/>
            <p:cNvGrpSpPr/>
            <p:nvPr userDrawn="1"/>
          </p:nvGrpSpPr>
          <p:grpSpPr>
            <a:xfrm>
              <a:off x="-392566" y="4109843"/>
              <a:ext cx="6120560" cy="2346968"/>
              <a:chOff x="-5437112" y="2387514"/>
              <a:chExt cx="6120560" cy="2346968"/>
            </a:xfrm>
          </p:grpSpPr>
          <p:grpSp>
            <p:nvGrpSpPr>
              <p:cNvPr id="30" name="Group 29"/>
              <p:cNvGrpSpPr/>
              <p:nvPr userDrawn="1"/>
            </p:nvGrpSpPr>
            <p:grpSpPr>
              <a:xfrm>
                <a:off x="-1404664" y="2387514"/>
                <a:ext cx="2088112" cy="2346968"/>
                <a:chOff x="-2377162" y="649984"/>
                <a:chExt cx="2088112" cy="2346968"/>
              </a:xfrm>
            </p:grpSpPr>
            <p:sp>
              <p:nvSpPr>
                <p:cNvPr id="39" name="Freeform 38"/>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40" name="Freeform 39"/>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41" name="Freeform 40"/>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nvGrpSpPr>
              <p:cNvPr id="31" name="Group 30"/>
              <p:cNvGrpSpPr/>
              <p:nvPr userDrawn="1"/>
            </p:nvGrpSpPr>
            <p:grpSpPr>
              <a:xfrm>
                <a:off x="-3420888" y="2387514"/>
                <a:ext cx="2088112" cy="2346968"/>
                <a:chOff x="-2377162" y="649984"/>
                <a:chExt cx="2088112" cy="2346968"/>
              </a:xfrm>
            </p:grpSpPr>
            <p:sp>
              <p:nvSpPr>
                <p:cNvPr id="36" name="Freeform 35"/>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37" name="Freeform 36"/>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38" name="Freeform 37"/>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nvGrpSpPr>
              <p:cNvPr id="32" name="Group 31"/>
              <p:cNvGrpSpPr/>
              <p:nvPr userDrawn="1"/>
            </p:nvGrpSpPr>
            <p:grpSpPr>
              <a:xfrm>
                <a:off x="-5437112" y="2387514"/>
                <a:ext cx="2088112" cy="2346968"/>
                <a:chOff x="-2377162" y="649984"/>
                <a:chExt cx="2088112" cy="2346968"/>
              </a:xfrm>
            </p:grpSpPr>
            <p:sp>
              <p:nvSpPr>
                <p:cNvPr id="33" name="Freeform 32"/>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34" name="Freeform 33"/>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35" name="Freeform 34"/>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grpSp>
          <p:nvGrpSpPr>
            <p:cNvPr id="11" name="Group 10"/>
            <p:cNvGrpSpPr/>
            <p:nvPr userDrawn="1"/>
          </p:nvGrpSpPr>
          <p:grpSpPr>
            <a:xfrm>
              <a:off x="616457" y="-1134313"/>
              <a:ext cx="4104336" cy="2346968"/>
              <a:chOff x="-5437112" y="2387514"/>
              <a:chExt cx="4104336" cy="2346968"/>
            </a:xfrm>
          </p:grpSpPr>
          <p:grpSp>
            <p:nvGrpSpPr>
              <p:cNvPr id="22" name="Group 21"/>
              <p:cNvGrpSpPr/>
              <p:nvPr userDrawn="1"/>
            </p:nvGrpSpPr>
            <p:grpSpPr>
              <a:xfrm>
                <a:off x="-3420888" y="2387514"/>
                <a:ext cx="2088112" cy="2346968"/>
                <a:chOff x="-2377162" y="649984"/>
                <a:chExt cx="2088112" cy="2346968"/>
              </a:xfrm>
            </p:grpSpPr>
            <p:sp>
              <p:nvSpPr>
                <p:cNvPr id="27" name="Freeform 26"/>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28" name="Freeform 27"/>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29" name="Freeform 28"/>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nvGrpSpPr>
              <p:cNvPr id="23" name="Group 22"/>
              <p:cNvGrpSpPr/>
              <p:nvPr userDrawn="1"/>
            </p:nvGrpSpPr>
            <p:grpSpPr>
              <a:xfrm>
                <a:off x="-5437112" y="2387514"/>
                <a:ext cx="2088112" cy="2346968"/>
                <a:chOff x="-2377162" y="649984"/>
                <a:chExt cx="2088112" cy="2346968"/>
              </a:xfrm>
            </p:grpSpPr>
            <p:sp>
              <p:nvSpPr>
                <p:cNvPr id="24" name="Freeform 23"/>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25" name="Freeform 24"/>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26" name="Freeform 25"/>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grpSp>
          <p:nvGrpSpPr>
            <p:cNvPr id="12" name="Group 11"/>
            <p:cNvGrpSpPr/>
            <p:nvPr userDrawn="1"/>
          </p:nvGrpSpPr>
          <p:grpSpPr>
            <a:xfrm>
              <a:off x="616111" y="5857413"/>
              <a:ext cx="5112448" cy="2346968"/>
              <a:chOff x="-5437112" y="2387514"/>
              <a:chExt cx="5112448" cy="2346968"/>
            </a:xfrm>
          </p:grpSpPr>
          <p:sp>
            <p:nvSpPr>
              <p:cNvPr id="13" name="Freeform 12"/>
              <p:cNvSpPr/>
              <p:nvPr userDrawn="1"/>
            </p:nvSpPr>
            <p:spPr>
              <a:xfrm rot="18000000">
                <a:off x="-1800664" y="2783513"/>
                <a:ext cx="1871999" cy="1080001"/>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nvGrpSpPr>
              <p:cNvPr id="14" name="Group 13"/>
              <p:cNvGrpSpPr/>
              <p:nvPr userDrawn="1"/>
            </p:nvGrpSpPr>
            <p:grpSpPr>
              <a:xfrm>
                <a:off x="-3420888" y="2387514"/>
                <a:ext cx="2088112" cy="2346968"/>
                <a:chOff x="-2377162" y="649984"/>
                <a:chExt cx="2088112" cy="2346968"/>
              </a:xfrm>
            </p:grpSpPr>
            <p:sp>
              <p:nvSpPr>
                <p:cNvPr id="19" name="Freeform 18"/>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20" name="Freeform 19"/>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21" name="Freeform 20"/>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nvGrpSpPr>
              <p:cNvPr id="15" name="Group 14"/>
              <p:cNvGrpSpPr/>
              <p:nvPr userDrawn="1"/>
            </p:nvGrpSpPr>
            <p:grpSpPr>
              <a:xfrm>
                <a:off x="-5437112" y="2387514"/>
                <a:ext cx="2088112" cy="2346968"/>
                <a:chOff x="-2377162" y="649984"/>
                <a:chExt cx="2088112" cy="2346968"/>
              </a:xfrm>
            </p:grpSpPr>
            <p:sp>
              <p:nvSpPr>
                <p:cNvPr id="16" name="Freeform 15"/>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17" name="Freeform 16"/>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18" name="Freeform 17"/>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grpSp>
        </p:grpSp>
      </p:grpSp>
      <p:sp>
        <p:nvSpPr>
          <p:cNvPr id="117" name="Freeform 116"/>
          <p:cNvSpPr/>
          <p:nvPr userDrawn="1"/>
        </p:nvSpPr>
        <p:spPr>
          <a:xfrm>
            <a:off x="-1108800" y="1976085"/>
            <a:ext cx="2121852" cy="918109"/>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119" name="Freeform 118"/>
          <p:cNvSpPr/>
          <p:nvPr userDrawn="1"/>
        </p:nvSpPr>
        <p:spPr>
          <a:xfrm>
            <a:off x="-1109192" y="4943667"/>
            <a:ext cx="2121852" cy="918109"/>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121" name="Freeform 120"/>
          <p:cNvSpPr/>
          <p:nvPr userDrawn="1"/>
        </p:nvSpPr>
        <p:spPr>
          <a:xfrm>
            <a:off x="11474772" y="3433589"/>
            <a:ext cx="2121852" cy="918109"/>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122" name="Freeform 121"/>
          <p:cNvSpPr/>
          <p:nvPr userDrawn="1"/>
        </p:nvSpPr>
        <p:spPr>
          <a:xfrm rot="18000000">
            <a:off x="11187135" y="-430326"/>
            <a:ext cx="1591389" cy="1224146"/>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123" name="Freeform 122"/>
          <p:cNvSpPr/>
          <p:nvPr userDrawn="1"/>
        </p:nvSpPr>
        <p:spPr>
          <a:xfrm>
            <a:off x="11492842" y="463104"/>
            <a:ext cx="2121854" cy="918109"/>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
        <p:nvSpPr>
          <p:cNvPr id="124" name="Freeform 123"/>
          <p:cNvSpPr/>
          <p:nvPr userDrawn="1"/>
        </p:nvSpPr>
        <p:spPr>
          <a:xfrm>
            <a:off x="11474772" y="6395233"/>
            <a:ext cx="2121852" cy="918109"/>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dirty="0">
              <a:solidFill>
                <a:prstClr val="white"/>
              </a:solidFill>
            </a:endParaRPr>
          </a:p>
        </p:txBody>
      </p:sp>
    </p:spTree>
    <p:extLst>
      <p:ext uri="{BB962C8B-B14F-4D97-AF65-F5344CB8AC3E}">
        <p14:creationId xmlns:p14="http://schemas.microsoft.com/office/powerpoint/2010/main" val="49789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Single Column">
    <p:spTree>
      <p:nvGrpSpPr>
        <p:cNvPr id="1" name=""/>
        <p:cNvGrpSpPr/>
        <p:nvPr/>
      </p:nvGrpSpPr>
      <p:grpSpPr>
        <a:xfrm>
          <a:off x="0" y="0"/>
          <a:ext cx="0" cy="0"/>
          <a:chOff x="0" y="0"/>
          <a:chExt cx="0" cy="0"/>
        </a:xfrm>
      </p:grpSpPr>
      <p:sp>
        <p:nvSpPr>
          <p:cNvPr id="3" name="Title 1"/>
          <p:cNvSpPr>
            <a:spLocks noGrp="1"/>
          </p:cNvSpPr>
          <p:nvPr>
            <p:ph type="title"/>
          </p:nvPr>
        </p:nvSpPr>
        <p:spPr>
          <a:xfrm>
            <a:off x="609600" y="274638"/>
            <a:ext cx="10972800" cy="1143000"/>
          </a:xfrm>
          <a:prstGeom prst="rect">
            <a:avLst/>
          </a:prstGeom>
        </p:spPr>
        <p:txBody>
          <a:bodyPr>
            <a:normAutofit/>
          </a:bodyPr>
          <a:lstStyle>
            <a:lvl1pPr>
              <a:defRPr sz="3200" b="1">
                <a:solidFill>
                  <a:srgbClr val="283239"/>
                </a:solidFill>
                <a:latin typeface="Nimbus Sans L" panose="02000503000000000000" pitchFamily="50" charset="0"/>
              </a:defRPr>
            </a:lvl1pPr>
          </a:lstStyle>
          <a:p>
            <a:r>
              <a:rPr lang="en-US"/>
              <a:t>Click to edit Master title style</a:t>
            </a:r>
            <a:endParaRPr lang="en-NZ" dirty="0"/>
          </a:p>
        </p:txBody>
      </p:sp>
      <p:pic>
        <p:nvPicPr>
          <p:cNvPr id="5" name="Picture 4"/>
          <p:cNvPicPr>
            <a:picLocks noChangeAspect="1"/>
          </p:cNvPicPr>
          <p:nvPr userDrawn="1"/>
        </p:nvPicPr>
        <p:blipFill>
          <a:blip r:embed="rId2"/>
          <a:stretch>
            <a:fillRect/>
          </a:stretch>
        </p:blipFill>
        <p:spPr>
          <a:xfrm>
            <a:off x="11329531" y="6012002"/>
            <a:ext cx="754080" cy="760481"/>
          </a:xfrm>
          <a:prstGeom prst="rect">
            <a:avLst/>
          </a:prstGeom>
        </p:spPr>
      </p:pic>
      <p:sp>
        <p:nvSpPr>
          <p:cNvPr id="4" name="Text Placeholder 3"/>
          <p:cNvSpPr>
            <a:spLocks noGrp="1"/>
          </p:cNvSpPr>
          <p:nvPr>
            <p:ph type="body" sz="quarter" idx="10"/>
          </p:nvPr>
        </p:nvSpPr>
        <p:spPr>
          <a:xfrm>
            <a:off x="609600" y="2059709"/>
            <a:ext cx="10972799" cy="3426691"/>
          </a:xfr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6" name="Slide Number Placeholder 5">
            <a:extLst>
              <a:ext uri="{FF2B5EF4-FFF2-40B4-BE49-F238E27FC236}">
                <a16:creationId xmlns:a16="http://schemas.microsoft.com/office/drawing/2014/main" id="{551D2E65-FFA8-4E74-B00A-FFCC64BD9208}"/>
              </a:ext>
            </a:extLst>
          </p:cNvPr>
          <p:cNvSpPr>
            <a:spLocks noGrp="1"/>
          </p:cNvSpPr>
          <p:nvPr>
            <p:ph type="sldNum" sz="quarter" idx="4"/>
          </p:nvPr>
        </p:nvSpPr>
        <p:spPr>
          <a:xfrm>
            <a:off x="6096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730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itle 1"/>
          <p:cNvSpPr>
            <a:spLocks noGrp="1"/>
          </p:cNvSpPr>
          <p:nvPr>
            <p:ph type="title"/>
          </p:nvPr>
        </p:nvSpPr>
        <p:spPr>
          <a:xfrm>
            <a:off x="609600" y="274638"/>
            <a:ext cx="10972800" cy="1143000"/>
          </a:xfrm>
          <a:prstGeom prst="rect">
            <a:avLst/>
          </a:prstGeom>
        </p:spPr>
        <p:txBody>
          <a:bodyPr>
            <a:normAutofit/>
          </a:bodyPr>
          <a:lstStyle>
            <a:lvl1pPr>
              <a:defRPr sz="3200" b="1">
                <a:solidFill>
                  <a:srgbClr val="283239"/>
                </a:solidFill>
                <a:latin typeface="Nimbus Sans L" panose="02000503000000000000" pitchFamily="50" charset="0"/>
              </a:defRPr>
            </a:lvl1pPr>
          </a:lstStyle>
          <a:p>
            <a:r>
              <a:rPr lang="en-US"/>
              <a:t>Click to edit Master title style</a:t>
            </a:r>
            <a:endParaRPr lang="en-NZ" dirty="0"/>
          </a:p>
        </p:txBody>
      </p:sp>
      <p:pic>
        <p:nvPicPr>
          <p:cNvPr id="5" name="Picture 4"/>
          <p:cNvPicPr>
            <a:picLocks noChangeAspect="1"/>
          </p:cNvPicPr>
          <p:nvPr userDrawn="1"/>
        </p:nvPicPr>
        <p:blipFill>
          <a:blip r:embed="rId2"/>
          <a:stretch>
            <a:fillRect/>
          </a:stretch>
        </p:blipFill>
        <p:spPr>
          <a:xfrm>
            <a:off x="11329531" y="6012002"/>
            <a:ext cx="754080" cy="760481"/>
          </a:xfrm>
          <a:prstGeom prst="rect">
            <a:avLst/>
          </a:prstGeom>
        </p:spPr>
      </p:pic>
      <p:sp>
        <p:nvSpPr>
          <p:cNvPr id="6" name="Slide Number Placeholder 5">
            <a:extLst>
              <a:ext uri="{FF2B5EF4-FFF2-40B4-BE49-F238E27FC236}">
                <a16:creationId xmlns:a16="http://schemas.microsoft.com/office/drawing/2014/main" id="{AF51D918-F205-49A1-B448-EF590F98D9B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3860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Title 1"/>
          <p:cNvSpPr>
            <a:spLocks noGrp="1"/>
          </p:cNvSpPr>
          <p:nvPr>
            <p:ph type="title"/>
          </p:nvPr>
        </p:nvSpPr>
        <p:spPr>
          <a:xfrm>
            <a:off x="609600" y="274638"/>
            <a:ext cx="10972800" cy="1143000"/>
          </a:xfrm>
          <a:prstGeom prst="rect">
            <a:avLst/>
          </a:prstGeom>
        </p:spPr>
        <p:txBody>
          <a:bodyPr>
            <a:normAutofit/>
          </a:bodyPr>
          <a:lstStyle>
            <a:lvl1pPr>
              <a:defRPr sz="3200" b="1">
                <a:solidFill>
                  <a:srgbClr val="283239"/>
                </a:solidFill>
                <a:latin typeface="Nimbus Sans L" panose="02000503000000000000" pitchFamily="50" charset="0"/>
              </a:defRPr>
            </a:lvl1pPr>
          </a:lstStyle>
          <a:p>
            <a:r>
              <a:rPr lang="en-US"/>
              <a:t>Click to edit Master title style</a:t>
            </a:r>
            <a:endParaRPr lang="en-NZ" dirty="0"/>
          </a:p>
        </p:txBody>
      </p:sp>
      <p:pic>
        <p:nvPicPr>
          <p:cNvPr id="5" name="Picture 4"/>
          <p:cNvPicPr>
            <a:picLocks noChangeAspect="1"/>
          </p:cNvPicPr>
          <p:nvPr userDrawn="1"/>
        </p:nvPicPr>
        <p:blipFill>
          <a:blip r:embed="rId2"/>
          <a:stretch>
            <a:fillRect/>
          </a:stretch>
        </p:blipFill>
        <p:spPr>
          <a:xfrm>
            <a:off x="11329531" y="6012002"/>
            <a:ext cx="754080" cy="760481"/>
          </a:xfrm>
          <a:prstGeom prst="rect">
            <a:avLst/>
          </a:prstGeom>
        </p:spPr>
      </p:pic>
      <p:sp>
        <p:nvSpPr>
          <p:cNvPr id="6" name="Slide Number Placeholder 5">
            <a:extLst>
              <a:ext uri="{FF2B5EF4-FFF2-40B4-BE49-F238E27FC236}">
                <a16:creationId xmlns:a16="http://schemas.microsoft.com/office/drawing/2014/main" id="{AF51D918-F205-49A1-B448-EF590F98D9B8}"/>
              </a:ext>
            </a:extLst>
          </p:cNvPr>
          <p:cNvSpPr>
            <a:spLocks noGrp="1"/>
          </p:cNvSpPr>
          <p:nvPr>
            <p:ph type="sldNum" sz="quarter" idx="4"/>
          </p:nvPr>
        </p:nvSpPr>
        <p:spPr>
          <a:xfrm>
            <a:off x="6096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7029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mp; Two Column">
    <p:spTree>
      <p:nvGrpSpPr>
        <p:cNvPr id="1" name=""/>
        <p:cNvGrpSpPr/>
        <p:nvPr/>
      </p:nvGrpSpPr>
      <p:grpSpPr>
        <a:xfrm>
          <a:off x="0" y="0"/>
          <a:ext cx="0" cy="0"/>
          <a:chOff x="0" y="0"/>
          <a:chExt cx="0" cy="0"/>
        </a:xfrm>
      </p:grpSpPr>
      <p:sp>
        <p:nvSpPr>
          <p:cNvPr id="3" name="Title 1"/>
          <p:cNvSpPr>
            <a:spLocks noGrp="1"/>
          </p:cNvSpPr>
          <p:nvPr>
            <p:ph type="title"/>
          </p:nvPr>
        </p:nvSpPr>
        <p:spPr>
          <a:xfrm>
            <a:off x="609600" y="274638"/>
            <a:ext cx="10972800" cy="1143000"/>
          </a:xfrm>
          <a:prstGeom prst="rect">
            <a:avLst/>
          </a:prstGeom>
        </p:spPr>
        <p:txBody>
          <a:bodyPr>
            <a:normAutofit/>
          </a:bodyPr>
          <a:lstStyle>
            <a:lvl1pPr>
              <a:defRPr sz="3200" b="1">
                <a:solidFill>
                  <a:srgbClr val="283239"/>
                </a:solidFill>
                <a:latin typeface="Nimbus Sans L" panose="02000503000000000000" pitchFamily="50" charset="0"/>
              </a:defRPr>
            </a:lvl1pPr>
          </a:lstStyle>
          <a:p>
            <a:r>
              <a:rPr lang="en-US"/>
              <a:t>Click to edit Master title style</a:t>
            </a:r>
            <a:endParaRPr lang="en-NZ" dirty="0"/>
          </a:p>
        </p:txBody>
      </p:sp>
      <p:pic>
        <p:nvPicPr>
          <p:cNvPr id="5" name="Picture 4"/>
          <p:cNvPicPr>
            <a:picLocks noChangeAspect="1"/>
          </p:cNvPicPr>
          <p:nvPr userDrawn="1"/>
        </p:nvPicPr>
        <p:blipFill>
          <a:blip r:embed="rId2"/>
          <a:stretch>
            <a:fillRect/>
          </a:stretch>
        </p:blipFill>
        <p:spPr>
          <a:xfrm>
            <a:off x="11329531" y="6012002"/>
            <a:ext cx="754080" cy="760481"/>
          </a:xfrm>
          <a:prstGeom prst="rect">
            <a:avLst/>
          </a:prstGeom>
        </p:spPr>
      </p:pic>
      <p:sp>
        <p:nvSpPr>
          <p:cNvPr id="4" name="Text Placeholder 3"/>
          <p:cNvSpPr>
            <a:spLocks noGrp="1"/>
          </p:cNvSpPr>
          <p:nvPr>
            <p:ph type="body" sz="quarter" idx="10"/>
          </p:nvPr>
        </p:nvSpPr>
        <p:spPr>
          <a:xfrm>
            <a:off x="609601" y="2059709"/>
            <a:ext cx="5315712" cy="3426691"/>
          </a:xfrm>
        </p:spPr>
        <p:txBody>
          <a:bodyPr numCol="2"/>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6" name="Text Placeholder 3"/>
          <p:cNvSpPr>
            <a:spLocks noGrp="1"/>
          </p:cNvSpPr>
          <p:nvPr>
            <p:ph type="body" sz="quarter" idx="11"/>
          </p:nvPr>
        </p:nvSpPr>
        <p:spPr>
          <a:xfrm>
            <a:off x="6266688" y="2059709"/>
            <a:ext cx="5315712" cy="3426691"/>
          </a:xfrm>
        </p:spPr>
        <p:txBody>
          <a:bodyPr numCol="2"/>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7" name="Slide Number Placeholder 5">
            <a:extLst>
              <a:ext uri="{FF2B5EF4-FFF2-40B4-BE49-F238E27FC236}">
                <a16:creationId xmlns:a16="http://schemas.microsoft.com/office/drawing/2014/main" id="{C19C955F-B8C2-46C0-87CE-ACEDAC5C743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42866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Quote pink">
    <p:spTree>
      <p:nvGrpSpPr>
        <p:cNvPr id="1" name=""/>
        <p:cNvGrpSpPr/>
        <p:nvPr/>
      </p:nvGrpSpPr>
      <p:grpSpPr>
        <a:xfrm>
          <a:off x="0" y="0"/>
          <a:ext cx="0" cy="0"/>
          <a:chOff x="0" y="0"/>
          <a:chExt cx="0" cy="0"/>
        </a:xfrm>
      </p:grpSpPr>
      <p:sp>
        <p:nvSpPr>
          <p:cNvPr id="5" name="Rectangle 4"/>
          <p:cNvSpPr/>
          <p:nvPr userDrawn="1"/>
        </p:nvSpPr>
        <p:spPr>
          <a:xfrm rot="10800000" flipH="1">
            <a:off x="0" y="1"/>
            <a:ext cx="12192000" cy="6857999"/>
          </a:xfrm>
          <a:prstGeom prst="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sz="1100">
              <a:solidFill>
                <a:prstClr val="white"/>
              </a:solidFill>
            </a:endParaRPr>
          </a:p>
        </p:txBody>
      </p:sp>
      <p:sp>
        <p:nvSpPr>
          <p:cNvPr id="6" name="Oval 5"/>
          <p:cNvSpPr/>
          <p:nvPr userDrawn="1"/>
        </p:nvSpPr>
        <p:spPr>
          <a:xfrm>
            <a:off x="-339805" y="436306"/>
            <a:ext cx="6050090" cy="6053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a:solidFill>
                <a:prstClr val="white"/>
              </a:solidFill>
            </a:endParaRPr>
          </a:p>
        </p:txBody>
      </p:sp>
      <p:sp>
        <p:nvSpPr>
          <p:cNvPr id="7" name="Title 1"/>
          <p:cNvSpPr>
            <a:spLocks noGrp="1"/>
          </p:cNvSpPr>
          <p:nvPr>
            <p:ph type="title"/>
          </p:nvPr>
        </p:nvSpPr>
        <p:spPr>
          <a:xfrm>
            <a:off x="6548486" y="1833944"/>
            <a:ext cx="4805313" cy="1074060"/>
          </a:xfrm>
          <a:prstGeom prst="rect">
            <a:avLst/>
          </a:prstGeom>
        </p:spPr>
        <p:txBody>
          <a:bodyPr anchor="ctr" anchorCtr="0">
            <a:normAutofit/>
          </a:bodyPr>
          <a:lstStyle>
            <a:lvl1pPr>
              <a:defRPr sz="2800" b="1">
                <a:solidFill>
                  <a:schemeClr val="bg1"/>
                </a:solidFill>
                <a:latin typeface="Nimbus Sans L" panose="02000503000000000000" pitchFamily="50" charset="0"/>
                <a:cs typeface="Segoe UI" panose="020B0502040204020203" pitchFamily="34" charset="0"/>
              </a:defRPr>
            </a:lvl1pPr>
          </a:lstStyle>
          <a:p>
            <a:r>
              <a:rPr lang="en-US"/>
              <a:t>Click to edit Master title style</a:t>
            </a:r>
            <a:endParaRPr lang="en-US" dirty="0"/>
          </a:p>
        </p:txBody>
      </p:sp>
      <p:sp>
        <p:nvSpPr>
          <p:cNvPr id="10" name="Content Placeholder 2"/>
          <p:cNvSpPr>
            <a:spLocks noGrp="1"/>
          </p:cNvSpPr>
          <p:nvPr>
            <p:ph idx="1"/>
          </p:nvPr>
        </p:nvSpPr>
        <p:spPr>
          <a:xfrm>
            <a:off x="6548488" y="3073400"/>
            <a:ext cx="4805313" cy="2838513"/>
          </a:xfrm>
          <a:prstGeom prst="rect">
            <a:avLst/>
          </a:prstGeom>
        </p:spPr>
        <p:txBody>
          <a:bodyPr/>
          <a:lstStyle>
            <a:lvl1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1pPr>
            <a:lvl2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2pPr>
            <a:lvl3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3pPr>
            <a:lvl4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4pPr>
            <a:lvl5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5049" y="10436"/>
            <a:ext cx="1428750" cy="1428750"/>
          </a:xfrm>
          <a:prstGeom prst="rect">
            <a:avLst/>
          </a:prstGeom>
        </p:spPr>
      </p:pic>
    </p:spTree>
    <p:extLst>
      <p:ext uri="{BB962C8B-B14F-4D97-AF65-F5344CB8AC3E}">
        <p14:creationId xmlns:p14="http://schemas.microsoft.com/office/powerpoint/2010/main" val="3791271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Section Header">
    <p:bg>
      <p:bgRef idx="1001">
        <a:schemeClr val="bg1"/>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11035"/>
          <a:stretch/>
        </p:blipFill>
        <p:spPr>
          <a:xfrm flipH="1">
            <a:off x="-40640" y="254"/>
            <a:ext cx="12232640" cy="6857746"/>
          </a:xfrm>
          <a:prstGeom prst="rect">
            <a:avLst/>
          </a:prstGeom>
        </p:spPr>
      </p:pic>
      <p:sp>
        <p:nvSpPr>
          <p:cNvPr id="6" name="Oval 5"/>
          <p:cNvSpPr/>
          <p:nvPr userDrawn="1"/>
        </p:nvSpPr>
        <p:spPr>
          <a:xfrm>
            <a:off x="-2682875" y="-297180"/>
            <a:ext cx="8056880" cy="7437120"/>
          </a:xfrm>
          <a:prstGeom prst="ellipse">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a:solidFill>
                <a:prstClr val="white"/>
              </a:solidFill>
            </a:endParaRPr>
          </a:p>
        </p:txBody>
      </p:sp>
      <p:sp>
        <p:nvSpPr>
          <p:cNvPr id="2" name="Title 1"/>
          <p:cNvSpPr>
            <a:spLocks noGrp="1"/>
          </p:cNvSpPr>
          <p:nvPr>
            <p:ph type="title"/>
          </p:nvPr>
        </p:nvSpPr>
        <p:spPr>
          <a:xfrm>
            <a:off x="584521" y="1831983"/>
            <a:ext cx="4003040" cy="1143000"/>
          </a:xfrm>
          <a:prstGeom prst="rect">
            <a:avLst/>
          </a:prstGeom>
        </p:spPr>
        <p:txBody>
          <a:bodyPr/>
          <a:lstStyle>
            <a:lvl1pPr>
              <a:defRPr sz="3200" b="1">
                <a:solidFill>
                  <a:schemeClr val="bg1"/>
                </a:solidFill>
                <a:latin typeface="Nimbus Sans L" panose="02000503000000000000" pitchFamily="50" charset="0"/>
              </a:defRPr>
            </a:lvl1pPr>
          </a:lstStyle>
          <a:p>
            <a:r>
              <a:rPr lang="en-US"/>
              <a:t>Click to edit Master title style</a:t>
            </a:r>
            <a:endParaRPr lang="en-NZ"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5935" y="5429250"/>
            <a:ext cx="1428750" cy="1428750"/>
          </a:xfrm>
          <a:prstGeom prst="rect">
            <a:avLst/>
          </a:prstGeom>
        </p:spPr>
      </p:pic>
    </p:spTree>
    <p:extLst>
      <p:ext uri="{BB962C8B-B14F-4D97-AF65-F5344CB8AC3E}">
        <p14:creationId xmlns:p14="http://schemas.microsoft.com/office/powerpoint/2010/main" val="341938960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ection Header">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188976" y="0"/>
            <a:ext cx="13750380" cy="6858000"/>
          </a:xfrm>
          <a:prstGeom prst="rect">
            <a:avLst/>
          </a:prstGeom>
        </p:spPr>
      </p:pic>
      <p:sp>
        <p:nvSpPr>
          <p:cNvPr id="6" name="Oval 5"/>
          <p:cNvSpPr/>
          <p:nvPr userDrawn="1"/>
        </p:nvSpPr>
        <p:spPr>
          <a:xfrm>
            <a:off x="-2682875" y="-297180"/>
            <a:ext cx="8056880" cy="7437120"/>
          </a:xfrm>
          <a:prstGeom prst="ellipse">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a:solidFill>
                <a:prstClr val="white"/>
              </a:solidFill>
            </a:endParaRPr>
          </a:p>
        </p:txBody>
      </p:sp>
      <p:sp>
        <p:nvSpPr>
          <p:cNvPr id="7" name="Title 1"/>
          <p:cNvSpPr>
            <a:spLocks noGrp="1"/>
          </p:cNvSpPr>
          <p:nvPr>
            <p:ph type="title"/>
          </p:nvPr>
        </p:nvSpPr>
        <p:spPr>
          <a:xfrm>
            <a:off x="584521" y="1831983"/>
            <a:ext cx="4003040" cy="1143000"/>
          </a:xfrm>
          <a:prstGeom prst="rect">
            <a:avLst/>
          </a:prstGeom>
        </p:spPr>
        <p:txBody>
          <a:bodyPr/>
          <a:lstStyle>
            <a:lvl1pPr>
              <a:defRPr sz="3200" b="1">
                <a:solidFill>
                  <a:schemeClr val="bg1"/>
                </a:solidFill>
                <a:latin typeface="Nimbus Sans L" panose="02000503000000000000" pitchFamily="50" charset="0"/>
              </a:defRPr>
            </a:lvl1pPr>
          </a:lstStyle>
          <a:p>
            <a:r>
              <a:rPr lang="en-US"/>
              <a:t>Click to edit Master title style</a:t>
            </a:r>
            <a:endParaRPr lang="en-NZ"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935" y="5429250"/>
            <a:ext cx="1428750" cy="1428750"/>
          </a:xfrm>
          <a:prstGeom prst="rect">
            <a:avLst/>
          </a:prstGeom>
        </p:spPr>
      </p:pic>
    </p:spTree>
    <p:extLst>
      <p:ext uri="{BB962C8B-B14F-4D97-AF65-F5344CB8AC3E}">
        <p14:creationId xmlns:p14="http://schemas.microsoft.com/office/powerpoint/2010/main" val="29210395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Section Header">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23312" y="-6924"/>
            <a:ext cx="13764258" cy="6864924"/>
          </a:xfrm>
          <a:prstGeom prst="rect">
            <a:avLst/>
          </a:prstGeom>
        </p:spPr>
      </p:pic>
      <p:pic>
        <p:nvPicPr>
          <p:cNvPr id="5" name="Shape 42"/>
          <p:cNvPicPr preferRelativeResize="0"/>
          <p:nvPr userDrawn="1"/>
        </p:nvPicPr>
        <p:blipFill rotWithShape="1">
          <a:blip r:embed="rId4">
            <a:alphaModFix/>
          </a:blip>
          <a:srcRect/>
          <a:stretch/>
        </p:blipFill>
        <p:spPr>
          <a:xfrm>
            <a:off x="340360" y="5711190"/>
            <a:ext cx="1905001" cy="1428750"/>
          </a:xfrm>
          <a:prstGeom prst="rect">
            <a:avLst/>
          </a:prstGeom>
          <a:noFill/>
          <a:ln>
            <a:noFill/>
          </a:ln>
        </p:spPr>
      </p:pic>
      <p:sp>
        <p:nvSpPr>
          <p:cNvPr id="6" name="Oval 5"/>
          <p:cNvSpPr/>
          <p:nvPr userDrawn="1"/>
        </p:nvSpPr>
        <p:spPr>
          <a:xfrm>
            <a:off x="-2682875" y="-297180"/>
            <a:ext cx="8056880" cy="7437120"/>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a:solidFill>
                <a:prstClr val="white"/>
              </a:solidFill>
            </a:endParaRP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5935" y="5429250"/>
            <a:ext cx="1428750" cy="1428750"/>
          </a:xfrm>
          <a:prstGeom prst="rect">
            <a:avLst/>
          </a:prstGeom>
        </p:spPr>
      </p:pic>
      <p:sp>
        <p:nvSpPr>
          <p:cNvPr id="9" name="Title 1"/>
          <p:cNvSpPr>
            <a:spLocks noGrp="1"/>
          </p:cNvSpPr>
          <p:nvPr>
            <p:ph type="title"/>
          </p:nvPr>
        </p:nvSpPr>
        <p:spPr>
          <a:xfrm>
            <a:off x="584521" y="1831983"/>
            <a:ext cx="4003040" cy="1143000"/>
          </a:xfrm>
          <a:prstGeom prst="rect">
            <a:avLst/>
          </a:prstGeom>
        </p:spPr>
        <p:txBody>
          <a:bodyPr/>
          <a:lstStyle>
            <a:lvl1pPr>
              <a:defRPr sz="3200" b="1">
                <a:solidFill>
                  <a:schemeClr val="bg1"/>
                </a:solidFill>
                <a:latin typeface="Nimbus Sans L" panose="02000503000000000000" pitchFamily="50" charset="0"/>
              </a:defRPr>
            </a:lvl1pPr>
          </a:lstStyle>
          <a:p>
            <a:r>
              <a:rPr lang="en-US"/>
              <a:t>Click to edit Master title style</a:t>
            </a:r>
            <a:endParaRPr lang="en-NZ" dirty="0"/>
          </a:p>
        </p:txBody>
      </p:sp>
    </p:spTree>
    <p:extLst>
      <p:ext uri="{BB962C8B-B14F-4D97-AF65-F5344CB8AC3E}">
        <p14:creationId xmlns:p14="http://schemas.microsoft.com/office/powerpoint/2010/main" val="214633134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5064245"/>
      </p:ext>
    </p:extLst>
  </p:cSld>
  <p:clrMap bg1="lt1" tx1="dk1" bg2="lt2" tx2="dk2" accent1="accent1" accent2="accent2" accent3="accent3" accent4="accent4" accent5="accent5" accent6="accent6" hlink="hlink" folHlink="folHlink"/>
  <p:sldLayoutIdLst>
    <p:sldLayoutId id="2147484005" r:id="rId1"/>
    <p:sldLayoutId id="2147484021" r:id="rId2"/>
    <p:sldLayoutId id="2147484018" r:id="rId3"/>
    <p:sldLayoutId id="2147484020" r:id="rId4"/>
    <p:sldLayoutId id="2147484017" r:id="rId5"/>
    <p:sldLayoutId id="2147484009" r:id="rId6"/>
    <p:sldLayoutId id="2147484010" r:id="rId7"/>
    <p:sldLayoutId id="2147484011" r:id="rId8"/>
    <p:sldLayoutId id="2147484012" r:id="rId9"/>
    <p:sldLayoutId id="2147484013" r:id="rId10"/>
    <p:sldLayoutId id="2147484014" r:id="rId11"/>
    <p:sldLayoutId id="2147484015" r:id="rId12"/>
    <p:sldLayoutId id="2147484019" r:id="rId13"/>
    <p:sldLayoutId id="2147484016"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hee.nhs.uk/our-work/digital-literac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hyperlink" Target="https://tas.health.nz/employment-and-capability-building/workforce-information-and-projects/health-workforce-information-programme-hwip"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t>Digital and Data Literacy Survey</a:t>
            </a:r>
          </a:p>
        </p:txBody>
      </p:sp>
      <p:sp>
        <p:nvSpPr>
          <p:cNvPr id="285" name="Content Placeholder 284"/>
          <p:cNvSpPr>
            <a:spLocks noGrp="1"/>
          </p:cNvSpPr>
          <p:nvPr>
            <p:ph idx="1"/>
          </p:nvPr>
        </p:nvSpPr>
        <p:spPr/>
        <p:txBody>
          <a:bodyPr>
            <a:normAutofit/>
          </a:bodyPr>
          <a:lstStyle/>
          <a:p>
            <a:pPr marL="0" indent="0">
              <a:buNone/>
            </a:pPr>
            <a:endParaRPr lang="en-NZ" sz="1200" dirty="0"/>
          </a:p>
          <a:p>
            <a:pPr marL="0" indent="0">
              <a:buNone/>
            </a:pPr>
            <a:endParaRPr lang="en-NZ" sz="1200" dirty="0"/>
          </a:p>
          <a:p>
            <a:pPr marL="0" indent="0">
              <a:buNone/>
            </a:pPr>
            <a:endParaRPr lang="en-NZ" sz="1200" dirty="0"/>
          </a:p>
          <a:p>
            <a:pPr marL="0" indent="0">
              <a:buNone/>
            </a:pPr>
            <a:endParaRPr lang="en-NZ" sz="1200" dirty="0"/>
          </a:p>
          <a:p>
            <a:pPr marL="0" indent="0">
              <a:buNone/>
            </a:pPr>
            <a:endParaRPr lang="en-NZ" sz="1200" dirty="0"/>
          </a:p>
          <a:p>
            <a:pPr marL="0" indent="0">
              <a:buNone/>
            </a:pPr>
            <a:endParaRPr lang="en-NZ" sz="1200" dirty="0"/>
          </a:p>
          <a:p>
            <a:pPr marL="0" indent="0">
              <a:buNone/>
            </a:pPr>
            <a:r>
              <a:rPr lang="en-NZ" sz="1200" dirty="0"/>
              <a:t>V1_0</a:t>
            </a:r>
          </a:p>
          <a:p>
            <a:pPr marL="0" indent="0">
              <a:buNone/>
            </a:pPr>
            <a:r>
              <a:rPr lang="en-NZ" sz="1200" dirty="0"/>
              <a:t>21 January 2020</a:t>
            </a:r>
          </a:p>
        </p:txBody>
      </p:sp>
      <p:grpSp>
        <p:nvGrpSpPr>
          <p:cNvPr id="5" name="Group 4"/>
          <p:cNvGrpSpPr/>
          <p:nvPr/>
        </p:nvGrpSpPr>
        <p:grpSpPr>
          <a:xfrm>
            <a:off x="385728" y="1045420"/>
            <a:ext cx="4562192" cy="4598854"/>
            <a:chOff x="2368027" y="3979545"/>
            <a:chExt cx="2423636" cy="2443112"/>
          </a:xfrm>
          <a:solidFill>
            <a:srgbClr val="F68B1F"/>
          </a:solidFill>
        </p:grpSpPr>
        <p:sp>
          <p:nvSpPr>
            <p:cNvPr id="6" name="Oval 5"/>
            <p:cNvSpPr/>
            <p:nvPr/>
          </p:nvSpPr>
          <p:spPr>
            <a:xfrm>
              <a:off x="3700511" y="397954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Oval 6"/>
            <p:cNvSpPr/>
            <p:nvPr/>
          </p:nvSpPr>
          <p:spPr>
            <a:xfrm>
              <a:off x="4028171" y="430339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Oval 7"/>
            <p:cNvSpPr/>
            <p:nvPr/>
          </p:nvSpPr>
          <p:spPr>
            <a:xfrm>
              <a:off x="3534521" y="417554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 name="Oval 8"/>
            <p:cNvSpPr/>
            <p:nvPr/>
          </p:nvSpPr>
          <p:spPr>
            <a:xfrm>
              <a:off x="4060175" y="398456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 name="Oval 9"/>
            <p:cNvSpPr/>
            <p:nvPr/>
          </p:nvSpPr>
          <p:spPr>
            <a:xfrm>
              <a:off x="4426443" y="405133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Oval 10"/>
            <p:cNvSpPr/>
            <p:nvPr/>
          </p:nvSpPr>
          <p:spPr>
            <a:xfrm>
              <a:off x="4557111" y="397954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Oval 11"/>
            <p:cNvSpPr/>
            <p:nvPr/>
          </p:nvSpPr>
          <p:spPr>
            <a:xfrm>
              <a:off x="2816591" y="557212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 name="Oval 12"/>
            <p:cNvSpPr/>
            <p:nvPr/>
          </p:nvSpPr>
          <p:spPr>
            <a:xfrm>
              <a:off x="3487277" y="473096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Oval 13"/>
            <p:cNvSpPr/>
            <p:nvPr/>
          </p:nvSpPr>
          <p:spPr>
            <a:xfrm>
              <a:off x="3276330" y="446715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 name="Oval 14"/>
            <p:cNvSpPr/>
            <p:nvPr/>
          </p:nvSpPr>
          <p:spPr>
            <a:xfrm>
              <a:off x="3029951" y="480504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6" name="Oval 15"/>
            <p:cNvSpPr/>
            <p:nvPr/>
          </p:nvSpPr>
          <p:spPr>
            <a:xfrm>
              <a:off x="3029951" y="522922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7" name="Oval 16"/>
            <p:cNvSpPr/>
            <p:nvPr/>
          </p:nvSpPr>
          <p:spPr>
            <a:xfrm>
              <a:off x="3714353" y="439335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8" name="Oval 17"/>
            <p:cNvSpPr/>
            <p:nvPr/>
          </p:nvSpPr>
          <p:spPr>
            <a:xfrm>
              <a:off x="3753977" y="417554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9" name="Oval 18"/>
            <p:cNvSpPr/>
            <p:nvPr/>
          </p:nvSpPr>
          <p:spPr>
            <a:xfrm>
              <a:off x="3494770" y="450535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0" name="Oval 19"/>
            <p:cNvSpPr/>
            <p:nvPr/>
          </p:nvSpPr>
          <p:spPr>
            <a:xfrm>
              <a:off x="3276329" y="473328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Oval 20"/>
            <p:cNvSpPr/>
            <p:nvPr/>
          </p:nvSpPr>
          <p:spPr>
            <a:xfrm>
              <a:off x="3233917" y="498669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2" name="Oval 21"/>
            <p:cNvSpPr/>
            <p:nvPr/>
          </p:nvSpPr>
          <p:spPr>
            <a:xfrm>
              <a:off x="3029951" y="501713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3" name="Oval 22"/>
            <p:cNvSpPr/>
            <p:nvPr/>
          </p:nvSpPr>
          <p:spPr>
            <a:xfrm>
              <a:off x="2842850" y="510406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4" name="Oval 23"/>
            <p:cNvSpPr/>
            <p:nvPr/>
          </p:nvSpPr>
          <p:spPr>
            <a:xfrm>
              <a:off x="2744836" y="530098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5" name="Oval 24"/>
            <p:cNvSpPr/>
            <p:nvPr/>
          </p:nvSpPr>
          <p:spPr>
            <a:xfrm>
              <a:off x="2622821" y="5549737"/>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6" name="Oval 25"/>
            <p:cNvSpPr/>
            <p:nvPr/>
          </p:nvSpPr>
          <p:spPr>
            <a:xfrm>
              <a:off x="2816591" y="537792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7" name="Oval 26"/>
            <p:cNvSpPr/>
            <p:nvPr/>
          </p:nvSpPr>
          <p:spPr>
            <a:xfrm>
              <a:off x="2958196" y="536046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8" name="Oval 27"/>
            <p:cNvSpPr/>
            <p:nvPr/>
          </p:nvSpPr>
          <p:spPr>
            <a:xfrm>
              <a:off x="2658698" y="573393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9" name="Oval 28"/>
            <p:cNvSpPr/>
            <p:nvPr/>
          </p:nvSpPr>
          <p:spPr>
            <a:xfrm>
              <a:off x="2775474" y="591549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0" name="Oval 29"/>
            <p:cNvSpPr/>
            <p:nvPr/>
          </p:nvSpPr>
          <p:spPr>
            <a:xfrm>
              <a:off x="2502804" y="583812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1" name="Oval 30"/>
            <p:cNvSpPr/>
            <p:nvPr/>
          </p:nvSpPr>
          <p:spPr>
            <a:xfrm>
              <a:off x="2565034" y="602867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2" name="Oval 31"/>
            <p:cNvSpPr/>
            <p:nvPr/>
          </p:nvSpPr>
          <p:spPr>
            <a:xfrm>
              <a:off x="2566461" y="628753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3" name="Oval 32"/>
            <p:cNvSpPr/>
            <p:nvPr/>
          </p:nvSpPr>
          <p:spPr>
            <a:xfrm>
              <a:off x="2368027" y="6287537"/>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4" name="Oval 33"/>
            <p:cNvSpPr/>
            <p:nvPr/>
          </p:nvSpPr>
          <p:spPr>
            <a:xfrm>
              <a:off x="2463688" y="615457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5" name="Oval 34"/>
            <p:cNvSpPr/>
            <p:nvPr/>
          </p:nvSpPr>
          <p:spPr>
            <a:xfrm>
              <a:off x="2888345" y="576632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6" name="Oval 35"/>
            <p:cNvSpPr/>
            <p:nvPr/>
          </p:nvSpPr>
          <p:spPr>
            <a:xfrm>
              <a:off x="3263185" y="547036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7" name="Oval 36"/>
            <p:cNvSpPr/>
            <p:nvPr/>
          </p:nvSpPr>
          <p:spPr>
            <a:xfrm>
              <a:off x="3052746" y="562149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8" name="Oval 37"/>
            <p:cNvSpPr/>
            <p:nvPr/>
          </p:nvSpPr>
          <p:spPr>
            <a:xfrm>
              <a:off x="3111104" y="531314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9" name="Oval 38"/>
            <p:cNvSpPr/>
            <p:nvPr/>
          </p:nvSpPr>
          <p:spPr>
            <a:xfrm>
              <a:off x="3274137" y="522852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0" name="Oval 39"/>
            <p:cNvSpPr/>
            <p:nvPr/>
          </p:nvSpPr>
          <p:spPr>
            <a:xfrm>
              <a:off x="3432096" y="528638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1" name="Oval 40"/>
            <p:cNvSpPr/>
            <p:nvPr/>
          </p:nvSpPr>
          <p:spPr>
            <a:xfrm>
              <a:off x="3052745" y="548899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2" name="Oval 41"/>
            <p:cNvSpPr/>
            <p:nvPr/>
          </p:nvSpPr>
          <p:spPr>
            <a:xfrm>
              <a:off x="3587227" y="509766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3" name="Oval 42"/>
            <p:cNvSpPr/>
            <p:nvPr/>
          </p:nvSpPr>
          <p:spPr>
            <a:xfrm>
              <a:off x="3612466" y="534204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4" name="Oval 43"/>
            <p:cNvSpPr/>
            <p:nvPr/>
          </p:nvSpPr>
          <p:spPr>
            <a:xfrm>
              <a:off x="3854314" y="505300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5" name="Oval 44"/>
            <p:cNvSpPr/>
            <p:nvPr/>
          </p:nvSpPr>
          <p:spPr>
            <a:xfrm>
              <a:off x="3829388" y="532458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6" name="Oval 45"/>
            <p:cNvSpPr/>
            <p:nvPr/>
          </p:nvSpPr>
          <p:spPr>
            <a:xfrm>
              <a:off x="3793510" y="520132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7" name="Oval 46"/>
            <p:cNvSpPr/>
            <p:nvPr/>
          </p:nvSpPr>
          <p:spPr>
            <a:xfrm>
              <a:off x="4110237" y="505162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 name="Oval 47"/>
            <p:cNvSpPr/>
            <p:nvPr/>
          </p:nvSpPr>
          <p:spPr>
            <a:xfrm>
              <a:off x="4280458" y="516545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9" name="Oval 48"/>
            <p:cNvSpPr/>
            <p:nvPr/>
          </p:nvSpPr>
          <p:spPr>
            <a:xfrm>
              <a:off x="4028171" y="522687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0" name="Oval 49"/>
            <p:cNvSpPr/>
            <p:nvPr/>
          </p:nvSpPr>
          <p:spPr>
            <a:xfrm>
              <a:off x="4113828" y="533283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1" name="Oval 50"/>
            <p:cNvSpPr/>
            <p:nvPr/>
          </p:nvSpPr>
          <p:spPr>
            <a:xfrm>
              <a:off x="4207749" y="547421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 name="Oval 51"/>
            <p:cNvSpPr/>
            <p:nvPr/>
          </p:nvSpPr>
          <p:spPr>
            <a:xfrm>
              <a:off x="4281885" y="562058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3" name="Oval 52"/>
            <p:cNvSpPr/>
            <p:nvPr/>
          </p:nvSpPr>
          <p:spPr>
            <a:xfrm>
              <a:off x="4279504" y="578133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4" name="Oval 53"/>
            <p:cNvSpPr/>
            <p:nvPr/>
          </p:nvSpPr>
          <p:spPr>
            <a:xfrm>
              <a:off x="4242672" y="590621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 name="Oval 54"/>
            <p:cNvSpPr/>
            <p:nvPr/>
          </p:nvSpPr>
          <p:spPr>
            <a:xfrm>
              <a:off x="2775221" y="5702137"/>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6" name="Oval 55"/>
            <p:cNvSpPr/>
            <p:nvPr/>
          </p:nvSpPr>
          <p:spPr>
            <a:xfrm>
              <a:off x="4161087" y="603287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7" name="Oval 56"/>
            <p:cNvSpPr/>
            <p:nvPr/>
          </p:nvSpPr>
          <p:spPr>
            <a:xfrm>
              <a:off x="4042073" y="611869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8" name="Oval 57"/>
            <p:cNvSpPr/>
            <p:nvPr/>
          </p:nvSpPr>
          <p:spPr>
            <a:xfrm>
              <a:off x="4060175" y="598274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9" name="Oval 58"/>
            <p:cNvSpPr/>
            <p:nvPr/>
          </p:nvSpPr>
          <p:spPr>
            <a:xfrm>
              <a:off x="3987783" y="587888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0" name="Oval 59"/>
            <p:cNvSpPr/>
            <p:nvPr/>
          </p:nvSpPr>
          <p:spPr>
            <a:xfrm>
              <a:off x="3848560" y="584447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1" name="Oval 60"/>
            <p:cNvSpPr/>
            <p:nvPr/>
          </p:nvSpPr>
          <p:spPr>
            <a:xfrm>
              <a:off x="3682108" y="588215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2" name="Oval 61"/>
            <p:cNvSpPr/>
            <p:nvPr/>
          </p:nvSpPr>
          <p:spPr>
            <a:xfrm>
              <a:off x="3891996" y="604137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3" name="Oval 62"/>
            <p:cNvSpPr/>
            <p:nvPr/>
          </p:nvSpPr>
          <p:spPr>
            <a:xfrm>
              <a:off x="3672985" y="602508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4" name="Oval 63"/>
            <p:cNvSpPr/>
            <p:nvPr/>
          </p:nvSpPr>
          <p:spPr>
            <a:xfrm>
              <a:off x="3577970" y="597846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5" name="Oval 64"/>
            <p:cNvSpPr/>
            <p:nvPr/>
          </p:nvSpPr>
          <p:spPr>
            <a:xfrm>
              <a:off x="3530454" y="609324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6" name="Oval 65"/>
            <p:cNvSpPr/>
            <p:nvPr/>
          </p:nvSpPr>
          <p:spPr>
            <a:xfrm>
              <a:off x="3582005" y="622829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7" name="Oval 66"/>
            <p:cNvSpPr/>
            <p:nvPr/>
          </p:nvSpPr>
          <p:spPr>
            <a:xfrm>
              <a:off x="3776805" y="615457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8" name="Oval 67"/>
            <p:cNvSpPr/>
            <p:nvPr/>
          </p:nvSpPr>
          <p:spPr>
            <a:xfrm>
              <a:off x="3658982" y="630703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9" name="Oval 68"/>
            <p:cNvSpPr/>
            <p:nvPr/>
          </p:nvSpPr>
          <p:spPr>
            <a:xfrm>
              <a:off x="3793510" y="635090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0" name="Oval 69"/>
            <p:cNvSpPr/>
            <p:nvPr/>
          </p:nvSpPr>
          <p:spPr>
            <a:xfrm>
              <a:off x="3942553" y="621559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1" name="Oval 70"/>
            <p:cNvSpPr/>
            <p:nvPr/>
          </p:nvSpPr>
          <p:spPr>
            <a:xfrm>
              <a:off x="3942552" y="634291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2" name="Oval 71"/>
            <p:cNvSpPr/>
            <p:nvPr/>
          </p:nvSpPr>
          <p:spPr>
            <a:xfrm>
              <a:off x="4096320" y="631957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3" name="Oval 72"/>
            <p:cNvSpPr/>
            <p:nvPr/>
          </p:nvSpPr>
          <p:spPr>
            <a:xfrm>
              <a:off x="4242671" y="626091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4" name="Oval 73"/>
            <p:cNvSpPr/>
            <p:nvPr/>
          </p:nvSpPr>
          <p:spPr>
            <a:xfrm>
              <a:off x="4171871" y="615115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5" name="Oval 74"/>
            <p:cNvSpPr/>
            <p:nvPr/>
          </p:nvSpPr>
          <p:spPr>
            <a:xfrm>
              <a:off x="4365384" y="6090777"/>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6" name="Oval 75"/>
            <p:cNvSpPr/>
            <p:nvPr/>
          </p:nvSpPr>
          <p:spPr>
            <a:xfrm>
              <a:off x="4365383" y="593752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7" name="Oval 76"/>
            <p:cNvSpPr/>
            <p:nvPr/>
          </p:nvSpPr>
          <p:spPr>
            <a:xfrm>
              <a:off x="4551469" y="578895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8" name="Oval 77"/>
            <p:cNvSpPr/>
            <p:nvPr/>
          </p:nvSpPr>
          <p:spPr>
            <a:xfrm>
              <a:off x="4409045" y="580238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9" name="Oval 78"/>
            <p:cNvSpPr/>
            <p:nvPr/>
          </p:nvSpPr>
          <p:spPr>
            <a:xfrm>
              <a:off x="4557584" y="561086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0" name="Oval 79"/>
            <p:cNvSpPr/>
            <p:nvPr/>
          </p:nvSpPr>
          <p:spPr>
            <a:xfrm>
              <a:off x="4407137" y="548899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1" name="Oval 80"/>
            <p:cNvSpPr/>
            <p:nvPr/>
          </p:nvSpPr>
          <p:spPr>
            <a:xfrm>
              <a:off x="4407137" y="528638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2" name="Oval 81"/>
            <p:cNvSpPr/>
            <p:nvPr/>
          </p:nvSpPr>
          <p:spPr>
            <a:xfrm>
              <a:off x="4287477" y="533283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3" name="Oval 82"/>
            <p:cNvSpPr/>
            <p:nvPr/>
          </p:nvSpPr>
          <p:spPr>
            <a:xfrm>
              <a:off x="4384248" y="514227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4" name="Oval 83"/>
            <p:cNvSpPr/>
            <p:nvPr/>
          </p:nvSpPr>
          <p:spPr>
            <a:xfrm>
              <a:off x="4552491" y="526107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5" name="Oval 84"/>
            <p:cNvSpPr/>
            <p:nvPr/>
          </p:nvSpPr>
          <p:spPr>
            <a:xfrm>
              <a:off x="4660028" y="543221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6" name="Oval 85"/>
            <p:cNvSpPr/>
            <p:nvPr/>
          </p:nvSpPr>
          <p:spPr>
            <a:xfrm>
              <a:off x="4719908" y="560340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7" name="Oval 86"/>
            <p:cNvSpPr/>
            <p:nvPr/>
          </p:nvSpPr>
          <p:spPr>
            <a:xfrm>
              <a:off x="4688762" y="580768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8" name="Oval 87"/>
            <p:cNvSpPr/>
            <p:nvPr/>
          </p:nvSpPr>
          <p:spPr>
            <a:xfrm>
              <a:off x="4615665" y="598724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9" name="Oval 88"/>
            <p:cNvSpPr/>
            <p:nvPr/>
          </p:nvSpPr>
          <p:spPr>
            <a:xfrm>
              <a:off x="4487274" y="611528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0" name="Oval 89"/>
            <p:cNvSpPr/>
            <p:nvPr/>
          </p:nvSpPr>
          <p:spPr>
            <a:xfrm>
              <a:off x="4373404" y="619671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cxnSp>
          <p:nvCxnSpPr>
            <p:cNvPr id="91" name="Straight Connector 90"/>
            <p:cNvCxnSpPr>
              <a:stCxn id="51" idx="4"/>
              <a:endCxn id="52" idx="1"/>
            </p:cNvCxnSpPr>
            <p:nvPr/>
          </p:nvCxnSpPr>
          <p:spPr>
            <a:xfrm>
              <a:off x="4243627" y="5545970"/>
              <a:ext cx="48766" cy="8512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52" idx="4"/>
              <a:endCxn id="53" idx="0"/>
            </p:cNvCxnSpPr>
            <p:nvPr/>
          </p:nvCxnSpPr>
          <p:spPr>
            <a:xfrm flipH="1">
              <a:off x="4315382" y="5692337"/>
              <a:ext cx="2381" cy="8899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53" idx="4"/>
              <a:endCxn id="54" idx="7"/>
            </p:cNvCxnSpPr>
            <p:nvPr/>
          </p:nvCxnSpPr>
          <p:spPr>
            <a:xfrm flipH="1">
              <a:off x="4303919" y="5853091"/>
              <a:ext cx="11463" cy="6362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56" idx="7"/>
              <a:endCxn id="54" idx="4"/>
            </p:cNvCxnSpPr>
            <p:nvPr/>
          </p:nvCxnSpPr>
          <p:spPr>
            <a:xfrm flipV="1">
              <a:off x="4222334" y="5977967"/>
              <a:ext cx="56216" cy="6541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56" idx="3"/>
              <a:endCxn id="57" idx="7"/>
            </p:cNvCxnSpPr>
            <p:nvPr/>
          </p:nvCxnSpPr>
          <p:spPr>
            <a:xfrm flipH="1">
              <a:off x="4103320" y="6094125"/>
              <a:ext cx="68275" cy="3507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57" idx="0"/>
              <a:endCxn id="58" idx="4"/>
            </p:cNvCxnSpPr>
            <p:nvPr/>
          </p:nvCxnSpPr>
          <p:spPr>
            <a:xfrm flipV="1">
              <a:off x="4077951" y="6054496"/>
              <a:ext cx="18102" cy="6420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58" idx="0"/>
              <a:endCxn id="59" idx="5"/>
            </p:cNvCxnSpPr>
            <p:nvPr/>
          </p:nvCxnSpPr>
          <p:spPr>
            <a:xfrm flipH="1" flipV="1">
              <a:off x="4049030" y="5940133"/>
              <a:ext cx="47023" cy="4260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59" idx="1"/>
              <a:endCxn id="60" idx="6"/>
            </p:cNvCxnSpPr>
            <p:nvPr/>
          </p:nvCxnSpPr>
          <p:spPr>
            <a:xfrm flipH="1" flipV="1">
              <a:off x="3920315" y="5880356"/>
              <a:ext cx="77976" cy="903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60" idx="2"/>
              <a:endCxn id="61" idx="7"/>
            </p:cNvCxnSpPr>
            <p:nvPr/>
          </p:nvCxnSpPr>
          <p:spPr>
            <a:xfrm flipH="1">
              <a:off x="3743355" y="5880356"/>
              <a:ext cx="105205" cy="1231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64" idx="0"/>
              <a:endCxn id="61" idx="2"/>
            </p:cNvCxnSpPr>
            <p:nvPr/>
          </p:nvCxnSpPr>
          <p:spPr>
            <a:xfrm flipV="1">
              <a:off x="3613848" y="5918036"/>
              <a:ext cx="68260" cy="6042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64" idx="3"/>
              <a:endCxn id="65" idx="0"/>
            </p:cNvCxnSpPr>
            <p:nvPr/>
          </p:nvCxnSpPr>
          <p:spPr>
            <a:xfrm flipH="1">
              <a:off x="3566332" y="6039710"/>
              <a:ext cx="22146" cy="5353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61" idx="6"/>
              <a:endCxn id="62" idx="1"/>
            </p:cNvCxnSpPr>
            <p:nvPr/>
          </p:nvCxnSpPr>
          <p:spPr>
            <a:xfrm>
              <a:off x="3753863" y="5918036"/>
              <a:ext cx="148641" cy="13384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62" idx="0"/>
              <a:endCxn id="60" idx="4"/>
            </p:cNvCxnSpPr>
            <p:nvPr/>
          </p:nvCxnSpPr>
          <p:spPr>
            <a:xfrm flipH="1" flipV="1">
              <a:off x="3884438" y="5916233"/>
              <a:ext cx="43436" cy="12514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59" idx="3"/>
              <a:endCxn id="62" idx="7"/>
            </p:cNvCxnSpPr>
            <p:nvPr/>
          </p:nvCxnSpPr>
          <p:spPr>
            <a:xfrm flipH="1">
              <a:off x="3953243" y="5940133"/>
              <a:ext cx="45048" cy="11175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58" idx="3"/>
              <a:endCxn id="62" idx="7"/>
            </p:cNvCxnSpPr>
            <p:nvPr/>
          </p:nvCxnSpPr>
          <p:spPr>
            <a:xfrm flipH="1">
              <a:off x="3953243" y="6043988"/>
              <a:ext cx="117440" cy="789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57" idx="2"/>
              <a:endCxn id="62" idx="6"/>
            </p:cNvCxnSpPr>
            <p:nvPr/>
          </p:nvCxnSpPr>
          <p:spPr>
            <a:xfrm flipH="1" flipV="1">
              <a:off x="3963751" y="6077254"/>
              <a:ext cx="78322" cy="7732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62" idx="3"/>
              <a:endCxn id="67" idx="7"/>
            </p:cNvCxnSpPr>
            <p:nvPr/>
          </p:nvCxnSpPr>
          <p:spPr>
            <a:xfrm flipH="1">
              <a:off x="3838052" y="6102623"/>
              <a:ext cx="64452" cy="6245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70" idx="2"/>
              <a:endCxn id="67" idx="5"/>
            </p:cNvCxnSpPr>
            <p:nvPr/>
          </p:nvCxnSpPr>
          <p:spPr>
            <a:xfrm flipH="1" flipV="1">
              <a:off x="3838052" y="6215821"/>
              <a:ext cx="104501" cy="3564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70" idx="7"/>
              <a:endCxn id="57" idx="3"/>
            </p:cNvCxnSpPr>
            <p:nvPr/>
          </p:nvCxnSpPr>
          <p:spPr>
            <a:xfrm flipV="1">
              <a:off x="4003800" y="6179943"/>
              <a:ext cx="48781" cy="4615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69" idx="0"/>
              <a:endCxn id="67" idx="4"/>
            </p:cNvCxnSpPr>
            <p:nvPr/>
          </p:nvCxnSpPr>
          <p:spPr>
            <a:xfrm flipH="1" flipV="1">
              <a:off x="3812683" y="6226329"/>
              <a:ext cx="16705" cy="12457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71" idx="2"/>
              <a:endCxn id="69" idx="6"/>
            </p:cNvCxnSpPr>
            <p:nvPr/>
          </p:nvCxnSpPr>
          <p:spPr>
            <a:xfrm flipH="1">
              <a:off x="3865265" y="6378791"/>
              <a:ext cx="77287" cy="798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72" idx="2"/>
              <a:endCxn id="71" idx="6"/>
            </p:cNvCxnSpPr>
            <p:nvPr/>
          </p:nvCxnSpPr>
          <p:spPr>
            <a:xfrm flipH="1">
              <a:off x="4014307" y="6355454"/>
              <a:ext cx="82013" cy="2333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73" idx="2"/>
              <a:endCxn id="72" idx="7"/>
            </p:cNvCxnSpPr>
            <p:nvPr/>
          </p:nvCxnSpPr>
          <p:spPr>
            <a:xfrm flipH="1">
              <a:off x="4157567" y="6296788"/>
              <a:ext cx="85104" cy="3329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73" idx="7"/>
              <a:endCxn id="90" idx="3"/>
            </p:cNvCxnSpPr>
            <p:nvPr/>
          </p:nvCxnSpPr>
          <p:spPr>
            <a:xfrm flipV="1">
              <a:off x="4303918" y="6257958"/>
              <a:ext cx="79994" cy="1346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69" idx="2"/>
              <a:endCxn id="68" idx="5"/>
            </p:cNvCxnSpPr>
            <p:nvPr/>
          </p:nvCxnSpPr>
          <p:spPr>
            <a:xfrm flipH="1" flipV="1">
              <a:off x="3720229" y="6368283"/>
              <a:ext cx="73281" cy="1849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68" idx="7"/>
              <a:endCxn id="67" idx="2"/>
            </p:cNvCxnSpPr>
            <p:nvPr/>
          </p:nvCxnSpPr>
          <p:spPr>
            <a:xfrm flipV="1">
              <a:off x="3720229" y="6190452"/>
              <a:ext cx="56576" cy="12709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69" idx="7"/>
              <a:endCxn id="70" idx="3"/>
            </p:cNvCxnSpPr>
            <p:nvPr/>
          </p:nvCxnSpPr>
          <p:spPr>
            <a:xfrm flipV="1">
              <a:off x="3854757" y="6276837"/>
              <a:ext cx="98304" cy="8457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71" idx="0"/>
              <a:endCxn id="70" idx="4"/>
            </p:cNvCxnSpPr>
            <p:nvPr/>
          </p:nvCxnSpPr>
          <p:spPr>
            <a:xfrm flipV="1">
              <a:off x="3978430" y="6287345"/>
              <a:ext cx="1" cy="5556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63" idx="5"/>
              <a:endCxn id="67" idx="1"/>
            </p:cNvCxnSpPr>
            <p:nvPr/>
          </p:nvCxnSpPr>
          <p:spPr>
            <a:xfrm>
              <a:off x="3734232" y="6086327"/>
              <a:ext cx="53081" cy="7875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62" idx="2"/>
              <a:endCxn id="63" idx="6"/>
            </p:cNvCxnSpPr>
            <p:nvPr/>
          </p:nvCxnSpPr>
          <p:spPr>
            <a:xfrm flipH="1" flipV="1">
              <a:off x="3744740" y="6060958"/>
              <a:ext cx="147256" cy="1629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63" idx="0"/>
              <a:endCxn id="61" idx="4"/>
            </p:cNvCxnSpPr>
            <p:nvPr/>
          </p:nvCxnSpPr>
          <p:spPr>
            <a:xfrm flipV="1">
              <a:off x="3708863" y="5953913"/>
              <a:ext cx="9123" cy="7116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63" idx="2"/>
              <a:endCxn id="64" idx="5"/>
            </p:cNvCxnSpPr>
            <p:nvPr/>
          </p:nvCxnSpPr>
          <p:spPr>
            <a:xfrm flipH="1" flipV="1">
              <a:off x="3639217" y="6039710"/>
              <a:ext cx="33768" cy="2124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66" idx="1"/>
              <a:endCxn id="65" idx="4"/>
            </p:cNvCxnSpPr>
            <p:nvPr/>
          </p:nvCxnSpPr>
          <p:spPr>
            <a:xfrm flipH="1" flipV="1">
              <a:off x="3566332" y="6164995"/>
              <a:ext cx="26181" cy="7380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68" idx="2"/>
              <a:endCxn id="66" idx="4"/>
            </p:cNvCxnSpPr>
            <p:nvPr/>
          </p:nvCxnSpPr>
          <p:spPr>
            <a:xfrm flipH="1" flipV="1">
              <a:off x="3617883" y="6300045"/>
              <a:ext cx="41099" cy="4286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67" idx="2"/>
              <a:endCxn id="66" idx="7"/>
            </p:cNvCxnSpPr>
            <p:nvPr/>
          </p:nvCxnSpPr>
          <p:spPr>
            <a:xfrm flipH="1">
              <a:off x="3643252" y="6190452"/>
              <a:ext cx="133553" cy="4834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63" idx="3"/>
              <a:endCxn id="65" idx="6"/>
            </p:cNvCxnSpPr>
            <p:nvPr/>
          </p:nvCxnSpPr>
          <p:spPr>
            <a:xfrm flipH="1">
              <a:off x="3602209" y="6086327"/>
              <a:ext cx="81284" cy="4279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57" idx="2"/>
              <a:endCxn id="67" idx="7"/>
            </p:cNvCxnSpPr>
            <p:nvPr/>
          </p:nvCxnSpPr>
          <p:spPr>
            <a:xfrm flipH="1">
              <a:off x="3838052" y="6154574"/>
              <a:ext cx="204021" cy="1050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70" idx="6"/>
              <a:endCxn id="74" idx="2"/>
            </p:cNvCxnSpPr>
            <p:nvPr/>
          </p:nvCxnSpPr>
          <p:spPr>
            <a:xfrm flipV="1">
              <a:off x="4014308" y="6187037"/>
              <a:ext cx="157563" cy="6443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72" idx="0"/>
              <a:endCxn id="70" idx="6"/>
            </p:cNvCxnSpPr>
            <p:nvPr/>
          </p:nvCxnSpPr>
          <p:spPr>
            <a:xfrm flipH="1" flipV="1">
              <a:off x="4014308" y="6251468"/>
              <a:ext cx="117890" cy="6810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72" idx="0"/>
              <a:endCxn id="74" idx="4"/>
            </p:cNvCxnSpPr>
            <p:nvPr/>
          </p:nvCxnSpPr>
          <p:spPr>
            <a:xfrm flipV="1">
              <a:off x="4132198" y="6222914"/>
              <a:ext cx="75551" cy="9666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73" idx="1"/>
              <a:endCxn id="74" idx="4"/>
            </p:cNvCxnSpPr>
            <p:nvPr/>
          </p:nvCxnSpPr>
          <p:spPr>
            <a:xfrm flipH="1" flipV="1">
              <a:off x="4207749" y="6222914"/>
              <a:ext cx="45430" cy="4850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74" idx="7"/>
              <a:endCxn id="75" idx="2"/>
            </p:cNvCxnSpPr>
            <p:nvPr/>
          </p:nvCxnSpPr>
          <p:spPr>
            <a:xfrm flipV="1">
              <a:off x="4233118" y="6126655"/>
              <a:ext cx="132266" cy="3501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74" idx="0"/>
              <a:endCxn id="56" idx="4"/>
            </p:cNvCxnSpPr>
            <p:nvPr/>
          </p:nvCxnSpPr>
          <p:spPr>
            <a:xfrm flipH="1" flipV="1">
              <a:off x="4196965" y="6104633"/>
              <a:ext cx="10784" cy="4652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74" idx="2"/>
              <a:endCxn id="57" idx="6"/>
            </p:cNvCxnSpPr>
            <p:nvPr/>
          </p:nvCxnSpPr>
          <p:spPr>
            <a:xfrm flipH="1" flipV="1">
              <a:off x="4113828" y="6154574"/>
              <a:ext cx="58043" cy="3246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52" idx="5"/>
              <a:endCxn id="78" idx="1"/>
            </p:cNvCxnSpPr>
            <p:nvPr/>
          </p:nvCxnSpPr>
          <p:spPr>
            <a:xfrm>
              <a:off x="4343132" y="5681829"/>
              <a:ext cx="76421" cy="13106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53" idx="6"/>
              <a:endCxn id="78" idx="2"/>
            </p:cNvCxnSpPr>
            <p:nvPr/>
          </p:nvCxnSpPr>
          <p:spPr>
            <a:xfrm>
              <a:off x="4351259" y="5817214"/>
              <a:ext cx="57786" cy="2104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76" idx="0"/>
              <a:endCxn id="53" idx="5"/>
            </p:cNvCxnSpPr>
            <p:nvPr/>
          </p:nvCxnSpPr>
          <p:spPr>
            <a:xfrm flipH="1" flipV="1">
              <a:off x="4340751" y="5842583"/>
              <a:ext cx="60510" cy="9493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78" idx="4"/>
              <a:endCxn id="76" idx="7"/>
            </p:cNvCxnSpPr>
            <p:nvPr/>
          </p:nvCxnSpPr>
          <p:spPr>
            <a:xfrm flipH="1">
              <a:off x="4426630" y="5874138"/>
              <a:ext cx="18293" cy="7389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54" idx="5"/>
              <a:endCxn id="76" idx="2"/>
            </p:cNvCxnSpPr>
            <p:nvPr/>
          </p:nvCxnSpPr>
          <p:spPr>
            <a:xfrm>
              <a:off x="4303919" y="5967459"/>
              <a:ext cx="61464" cy="594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56" idx="6"/>
              <a:endCxn id="75" idx="0"/>
            </p:cNvCxnSpPr>
            <p:nvPr/>
          </p:nvCxnSpPr>
          <p:spPr>
            <a:xfrm>
              <a:off x="4232842" y="6068756"/>
              <a:ext cx="168420" cy="2202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54" idx="4"/>
              <a:endCxn id="75" idx="0"/>
            </p:cNvCxnSpPr>
            <p:nvPr/>
          </p:nvCxnSpPr>
          <p:spPr>
            <a:xfrm>
              <a:off x="4278550" y="5977967"/>
              <a:ext cx="122712" cy="11281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76" idx="4"/>
              <a:endCxn id="75" idx="0"/>
            </p:cNvCxnSpPr>
            <p:nvPr/>
          </p:nvCxnSpPr>
          <p:spPr>
            <a:xfrm>
              <a:off x="4401261" y="6009276"/>
              <a:ext cx="1" cy="8150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75" idx="6"/>
              <a:endCxn id="89" idx="2"/>
            </p:cNvCxnSpPr>
            <p:nvPr/>
          </p:nvCxnSpPr>
          <p:spPr>
            <a:xfrm>
              <a:off x="4437139" y="6126655"/>
              <a:ext cx="50135" cy="2450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75" idx="4"/>
              <a:endCxn id="73" idx="0"/>
            </p:cNvCxnSpPr>
            <p:nvPr/>
          </p:nvCxnSpPr>
          <p:spPr>
            <a:xfrm flipH="1">
              <a:off x="4278549" y="6162532"/>
              <a:ext cx="122713" cy="9837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75" idx="4"/>
              <a:endCxn id="90" idx="0"/>
            </p:cNvCxnSpPr>
            <p:nvPr/>
          </p:nvCxnSpPr>
          <p:spPr>
            <a:xfrm>
              <a:off x="4401262" y="6162532"/>
              <a:ext cx="8020" cy="3417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89" idx="3"/>
              <a:endCxn id="90" idx="7"/>
            </p:cNvCxnSpPr>
            <p:nvPr/>
          </p:nvCxnSpPr>
          <p:spPr>
            <a:xfrm flipH="1">
              <a:off x="4434651" y="6176528"/>
              <a:ext cx="63131" cy="3069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89" idx="7"/>
              <a:endCxn id="88" idx="3"/>
            </p:cNvCxnSpPr>
            <p:nvPr/>
          </p:nvCxnSpPr>
          <p:spPr>
            <a:xfrm flipV="1">
              <a:off x="4548521" y="6048496"/>
              <a:ext cx="77652" cy="7729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88" idx="7"/>
              <a:endCxn id="87" idx="4"/>
            </p:cNvCxnSpPr>
            <p:nvPr/>
          </p:nvCxnSpPr>
          <p:spPr>
            <a:xfrm flipV="1">
              <a:off x="4676912" y="5879444"/>
              <a:ext cx="47728" cy="11831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89" idx="0"/>
              <a:endCxn id="76" idx="5"/>
            </p:cNvCxnSpPr>
            <p:nvPr/>
          </p:nvCxnSpPr>
          <p:spPr>
            <a:xfrm flipH="1" flipV="1">
              <a:off x="4426630" y="5998768"/>
              <a:ext cx="96522" cy="11651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76" idx="5"/>
              <a:endCxn id="88" idx="2"/>
            </p:cNvCxnSpPr>
            <p:nvPr/>
          </p:nvCxnSpPr>
          <p:spPr>
            <a:xfrm>
              <a:off x="4426630" y="5998768"/>
              <a:ext cx="189035" cy="2435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76" idx="6"/>
              <a:endCxn id="77" idx="3"/>
            </p:cNvCxnSpPr>
            <p:nvPr/>
          </p:nvCxnSpPr>
          <p:spPr>
            <a:xfrm flipV="1">
              <a:off x="4437138" y="5850205"/>
              <a:ext cx="124839" cy="12319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77" idx="4"/>
              <a:endCxn id="88" idx="1"/>
            </p:cNvCxnSpPr>
            <p:nvPr/>
          </p:nvCxnSpPr>
          <p:spPr>
            <a:xfrm>
              <a:off x="4587347" y="5860713"/>
              <a:ext cx="38826" cy="13704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77" idx="6"/>
              <a:endCxn id="87" idx="2"/>
            </p:cNvCxnSpPr>
            <p:nvPr/>
          </p:nvCxnSpPr>
          <p:spPr>
            <a:xfrm>
              <a:off x="4623224" y="5824836"/>
              <a:ext cx="65538" cy="1873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78" idx="6"/>
              <a:endCxn id="77" idx="2"/>
            </p:cNvCxnSpPr>
            <p:nvPr/>
          </p:nvCxnSpPr>
          <p:spPr>
            <a:xfrm flipV="1">
              <a:off x="4480800" y="5824836"/>
              <a:ext cx="70669" cy="1342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52" idx="6"/>
              <a:endCxn id="77" idx="1"/>
            </p:cNvCxnSpPr>
            <p:nvPr/>
          </p:nvCxnSpPr>
          <p:spPr>
            <a:xfrm>
              <a:off x="4353640" y="5656460"/>
              <a:ext cx="208337" cy="14300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79" idx="4"/>
              <a:endCxn id="77" idx="0"/>
            </p:cNvCxnSpPr>
            <p:nvPr/>
          </p:nvCxnSpPr>
          <p:spPr>
            <a:xfrm flipH="1">
              <a:off x="4587347" y="5682623"/>
              <a:ext cx="6115" cy="10633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79" idx="2"/>
              <a:endCxn id="52" idx="6"/>
            </p:cNvCxnSpPr>
            <p:nvPr/>
          </p:nvCxnSpPr>
          <p:spPr>
            <a:xfrm flipH="1">
              <a:off x="4353640" y="5646746"/>
              <a:ext cx="203944" cy="971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79" idx="5"/>
              <a:endCxn id="87" idx="1"/>
            </p:cNvCxnSpPr>
            <p:nvPr/>
          </p:nvCxnSpPr>
          <p:spPr>
            <a:xfrm>
              <a:off x="4618831" y="5672115"/>
              <a:ext cx="80439" cy="14608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86" idx="4"/>
              <a:endCxn id="87" idx="7"/>
            </p:cNvCxnSpPr>
            <p:nvPr/>
          </p:nvCxnSpPr>
          <p:spPr>
            <a:xfrm flipH="1">
              <a:off x="4750009" y="5675156"/>
              <a:ext cx="5777" cy="14304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85" idx="5"/>
              <a:endCxn id="86" idx="0"/>
            </p:cNvCxnSpPr>
            <p:nvPr/>
          </p:nvCxnSpPr>
          <p:spPr>
            <a:xfrm>
              <a:off x="4721275" y="5493463"/>
              <a:ext cx="34511" cy="10993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86" idx="2"/>
              <a:endCxn id="79" idx="6"/>
            </p:cNvCxnSpPr>
            <p:nvPr/>
          </p:nvCxnSpPr>
          <p:spPr>
            <a:xfrm flipH="1">
              <a:off x="4629339" y="5639279"/>
              <a:ext cx="90569" cy="746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85" idx="3"/>
              <a:endCxn id="79" idx="7"/>
            </p:cNvCxnSpPr>
            <p:nvPr/>
          </p:nvCxnSpPr>
          <p:spPr>
            <a:xfrm flipH="1">
              <a:off x="4618831" y="5493463"/>
              <a:ext cx="51705" cy="12791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80" idx="5"/>
              <a:endCxn id="79" idx="1"/>
            </p:cNvCxnSpPr>
            <p:nvPr/>
          </p:nvCxnSpPr>
          <p:spPr>
            <a:xfrm>
              <a:off x="4468384" y="5550242"/>
              <a:ext cx="99708" cy="7113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80" idx="3"/>
              <a:endCxn id="52" idx="7"/>
            </p:cNvCxnSpPr>
            <p:nvPr/>
          </p:nvCxnSpPr>
          <p:spPr>
            <a:xfrm flipH="1">
              <a:off x="4343132" y="5550242"/>
              <a:ext cx="74513" cy="8084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80" idx="6"/>
              <a:endCxn id="85" idx="2"/>
            </p:cNvCxnSpPr>
            <p:nvPr/>
          </p:nvCxnSpPr>
          <p:spPr>
            <a:xfrm flipV="1">
              <a:off x="4478892" y="5468094"/>
              <a:ext cx="181136" cy="5677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84" idx="5"/>
              <a:endCxn id="85" idx="0"/>
            </p:cNvCxnSpPr>
            <p:nvPr/>
          </p:nvCxnSpPr>
          <p:spPr>
            <a:xfrm>
              <a:off x="4613738" y="5322325"/>
              <a:ext cx="82168" cy="10989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83" idx="5"/>
              <a:endCxn id="84" idx="1"/>
            </p:cNvCxnSpPr>
            <p:nvPr/>
          </p:nvCxnSpPr>
          <p:spPr>
            <a:xfrm>
              <a:off x="4445495" y="5203520"/>
              <a:ext cx="117504" cy="6806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81" idx="6"/>
              <a:endCxn id="85" idx="1"/>
            </p:cNvCxnSpPr>
            <p:nvPr/>
          </p:nvCxnSpPr>
          <p:spPr>
            <a:xfrm>
              <a:off x="4478892" y="5322261"/>
              <a:ext cx="191644" cy="12046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81" idx="4"/>
              <a:endCxn id="80" idx="0"/>
            </p:cNvCxnSpPr>
            <p:nvPr/>
          </p:nvCxnSpPr>
          <p:spPr>
            <a:xfrm>
              <a:off x="4443015" y="5358138"/>
              <a:ext cx="0" cy="13085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51" idx="6"/>
              <a:endCxn id="80" idx="2"/>
            </p:cNvCxnSpPr>
            <p:nvPr/>
          </p:nvCxnSpPr>
          <p:spPr>
            <a:xfrm>
              <a:off x="4279504" y="5510093"/>
              <a:ext cx="127633" cy="1478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82" idx="5"/>
              <a:endCxn id="80" idx="1"/>
            </p:cNvCxnSpPr>
            <p:nvPr/>
          </p:nvCxnSpPr>
          <p:spPr>
            <a:xfrm>
              <a:off x="4348724" y="5394080"/>
              <a:ext cx="68921" cy="10542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82" idx="3"/>
              <a:endCxn id="51" idx="0"/>
            </p:cNvCxnSpPr>
            <p:nvPr/>
          </p:nvCxnSpPr>
          <p:spPr>
            <a:xfrm flipH="1">
              <a:off x="4243627" y="5394080"/>
              <a:ext cx="54358" cy="8013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82" idx="7"/>
              <a:endCxn id="81" idx="2"/>
            </p:cNvCxnSpPr>
            <p:nvPr/>
          </p:nvCxnSpPr>
          <p:spPr>
            <a:xfrm flipV="1">
              <a:off x="4348724" y="5322261"/>
              <a:ext cx="58413" cy="2108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81" idx="6"/>
              <a:endCxn id="84" idx="2"/>
            </p:cNvCxnSpPr>
            <p:nvPr/>
          </p:nvCxnSpPr>
          <p:spPr>
            <a:xfrm flipV="1">
              <a:off x="4478892" y="5296956"/>
              <a:ext cx="73599" cy="2530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81" idx="0"/>
              <a:endCxn id="83" idx="4"/>
            </p:cNvCxnSpPr>
            <p:nvPr/>
          </p:nvCxnSpPr>
          <p:spPr>
            <a:xfrm flipH="1" flipV="1">
              <a:off x="4420126" y="5214028"/>
              <a:ext cx="22889" cy="7235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82" idx="1"/>
              <a:endCxn id="48" idx="3"/>
            </p:cNvCxnSpPr>
            <p:nvPr/>
          </p:nvCxnSpPr>
          <p:spPr>
            <a:xfrm flipH="1" flipV="1">
              <a:off x="4290966" y="5226698"/>
              <a:ext cx="7019" cy="11664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48" idx="5"/>
              <a:endCxn id="81" idx="1"/>
            </p:cNvCxnSpPr>
            <p:nvPr/>
          </p:nvCxnSpPr>
          <p:spPr>
            <a:xfrm>
              <a:off x="4341705" y="5226698"/>
              <a:ext cx="75940" cy="7019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stCxn id="48" idx="7"/>
              <a:endCxn id="83" idx="2"/>
            </p:cNvCxnSpPr>
            <p:nvPr/>
          </p:nvCxnSpPr>
          <p:spPr>
            <a:xfrm>
              <a:off x="4341705" y="5175959"/>
              <a:ext cx="42543" cy="219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47" idx="6"/>
              <a:endCxn id="83" idx="1"/>
            </p:cNvCxnSpPr>
            <p:nvPr/>
          </p:nvCxnSpPr>
          <p:spPr>
            <a:xfrm>
              <a:off x="4181992" y="5087498"/>
              <a:ext cx="212764" cy="6528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47" idx="4"/>
              <a:endCxn id="48" idx="2"/>
            </p:cNvCxnSpPr>
            <p:nvPr/>
          </p:nvCxnSpPr>
          <p:spPr>
            <a:xfrm>
              <a:off x="4146115" y="5123375"/>
              <a:ext cx="134343" cy="7795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47" idx="4"/>
              <a:endCxn id="49" idx="7"/>
            </p:cNvCxnSpPr>
            <p:nvPr/>
          </p:nvCxnSpPr>
          <p:spPr>
            <a:xfrm flipH="1">
              <a:off x="4089418" y="5123375"/>
              <a:ext cx="56697" cy="11400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49" idx="6"/>
              <a:endCxn id="48" idx="3"/>
            </p:cNvCxnSpPr>
            <p:nvPr/>
          </p:nvCxnSpPr>
          <p:spPr>
            <a:xfrm flipV="1">
              <a:off x="4099926" y="5226698"/>
              <a:ext cx="191040" cy="3605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49" idx="5"/>
              <a:endCxn id="50" idx="1"/>
            </p:cNvCxnSpPr>
            <p:nvPr/>
          </p:nvCxnSpPr>
          <p:spPr>
            <a:xfrm>
              <a:off x="4089418" y="5288117"/>
              <a:ext cx="34918" cy="5522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50" idx="7"/>
              <a:endCxn id="48" idx="3"/>
            </p:cNvCxnSpPr>
            <p:nvPr/>
          </p:nvCxnSpPr>
          <p:spPr>
            <a:xfrm flipV="1">
              <a:off x="4175075" y="5226698"/>
              <a:ext cx="115891" cy="11664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50" idx="6"/>
              <a:endCxn id="82" idx="2"/>
            </p:cNvCxnSpPr>
            <p:nvPr/>
          </p:nvCxnSpPr>
          <p:spPr>
            <a:xfrm>
              <a:off x="4185583" y="5368711"/>
              <a:ext cx="101894" cy="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stCxn id="50" idx="4"/>
              <a:endCxn id="51" idx="1"/>
            </p:cNvCxnSpPr>
            <p:nvPr/>
          </p:nvCxnSpPr>
          <p:spPr>
            <a:xfrm>
              <a:off x="4149706" y="5404588"/>
              <a:ext cx="68551" cy="8013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50" idx="2"/>
              <a:endCxn id="45" idx="6"/>
            </p:cNvCxnSpPr>
            <p:nvPr/>
          </p:nvCxnSpPr>
          <p:spPr>
            <a:xfrm flipH="1" flipV="1">
              <a:off x="3901143" y="5360461"/>
              <a:ext cx="212685" cy="825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45" idx="6"/>
              <a:endCxn id="49" idx="2"/>
            </p:cNvCxnSpPr>
            <p:nvPr/>
          </p:nvCxnSpPr>
          <p:spPr>
            <a:xfrm flipV="1">
              <a:off x="3901143" y="5262748"/>
              <a:ext cx="127028" cy="9771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44" idx="5"/>
              <a:endCxn id="49" idx="1"/>
            </p:cNvCxnSpPr>
            <p:nvPr/>
          </p:nvCxnSpPr>
          <p:spPr>
            <a:xfrm>
              <a:off x="3915561" y="5114256"/>
              <a:ext cx="123118" cy="12312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a:stCxn id="44" idx="6"/>
              <a:endCxn id="47" idx="2"/>
            </p:cNvCxnSpPr>
            <p:nvPr/>
          </p:nvCxnSpPr>
          <p:spPr>
            <a:xfrm flipV="1">
              <a:off x="3926069" y="5087498"/>
              <a:ext cx="184168" cy="138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44" idx="2"/>
              <a:endCxn id="42" idx="7"/>
            </p:cNvCxnSpPr>
            <p:nvPr/>
          </p:nvCxnSpPr>
          <p:spPr>
            <a:xfrm flipH="1">
              <a:off x="3648474" y="5088887"/>
              <a:ext cx="205840" cy="1928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46" idx="2"/>
              <a:endCxn id="42" idx="5"/>
            </p:cNvCxnSpPr>
            <p:nvPr/>
          </p:nvCxnSpPr>
          <p:spPr>
            <a:xfrm flipH="1" flipV="1">
              <a:off x="3648474" y="5158908"/>
              <a:ext cx="145036" cy="7829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46" idx="0"/>
              <a:endCxn id="44" idx="3"/>
            </p:cNvCxnSpPr>
            <p:nvPr/>
          </p:nvCxnSpPr>
          <p:spPr>
            <a:xfrm flipV="1">
              <a:off x="3829388" y="5114256"/>
              <a:ext cx="35434" cy="8707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stCxn id="49" idx="2"/>
              <a:endCxn id="46" idx="6"/>
            </p:cNvCxnSpPr>
            <p:nvPr/>
          </p:nvCxnSpPr>
          <p:spPr>
            <a:xfrm flipH="1" flipV="1">
              <a:off x="3865265" y="5237207"/>
              <a:ext cx="162906" cy="2554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45" idx="1"/>
              <a:endCxn id="46" idx="3"/>
            </p:cNvCxnSpPr>
            <p:nvPr/>
          </p:nvCxnSpPr>
          <p:spPr>
            <a:xfrm flipH="1" flipV="1">
              <a:off x="3804018" y="5262576"/>
              <a:ext cx="35878" cy="7251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stCxn id="45" idx="2"/>
              <a:endCxn id="43" idx="6"/>
            </p:cNvCxnSpPr>
            <p:nvPr/>
          </p:nvCxnSpPr>
          <p:spPr>
            <a:xfrm flipH="1">
              <a:off x="3684221" y="5360461"/>
              <a:ext cx="145167" cy="1746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46" idx="2"/>
              <a:endCxn id="43" idx="7"/>
            </p:cNvCxnSpPr>
            <p:nvPr/>
          </p:nvCxnSpPr>
          <p:spPr>
            <a:xfrm flipH="1">
              <a:off x="3673713" y="5237207"/>
              <a:ext cx="119797" cy="11534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40" idx="5"/>
              <a:endCxn id="43" idx="2"/>
            </p:cNvCxnSpPr>
            <p:nvPr/>
          </p:nvCxnSpPr>
          <p:spPr>
            <a:xfrm>
              <a:off x="3493343" y="5347631"/>
              <a:ext cx="119123" cy="3029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43" idx="2"/>
              <a:endCxn id="36" idx="7"/>
            </p:cNvCxnSpPr>
            <p:nvPr/>
          </p:nvCxnSpPr>
          <p:spPr>
            <a:xfrm flipH="1">
              <a:off x="3324432" y="5377926"/>
              <a:ext cx="288034" cy="10294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40" idx="3"/>
              <a:endCxn id="36" idx="7"/>
            </p:cNvCxnSpPr>
            <p:nvPr/>
          </p:nvCxnSpPr>
          <p:spPr>
            <a:xfrm flipH="1">
              <a:off x="3324432" y="5347631"/>
              <a:ext cx="118172" cy="13323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43" idx="0"/>
              <a:endCxn id="42" idx="4"/>
            </p:cNvCxnSpPr>
            <p:nvPr/>
          </p:nvCxnSpPr>
          <p:spPr>
            <a:xfrm flipH="1" flipV="1">
              <a:off x="3623105" y="5169416"/>
              <a:ext cx="25239" cy="17263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42" idx="3"/>
              <a:endCxn id="40" idx="7"/>
            </p:cNvCxnSpPr>
            <p:nvPr/>
          </p:nvCxnSpPr>
          <p:spPr>
            <a:xfrm flipH="1">
              <a:off x="3493343" y="5158908"/>
              <a:ext cx="104392" cy="13798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42" idx="2"/>
              <a:endCxn id="39" idx="7"/>
            </p:cNvCxnSpPr>
            <p:nvPr/>
          </p:nvCxnSpPr>
          <p:spPr>
            <a:xfrm flipH="1">
              <a:off x="3335384" y="5133539"/>
              <a:ext cx="251843" cy="10549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39" idx="6"/>
              <a:endCxn id="40" idx="2"/>
            </p:cNvCxnSpPr>
            <p:nvPr/>
          </p:nvCxnSpPr>
          <p:spPr>
            <a:xfrm>
              <a:off x="3345892" y="5264407"/>
              <a:ext cx="86204" cy="5785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39" idx="2"/>
              <a:endCxn id="38" idx="7"/>
            </p:cNvCxnSpPr>
            <p:nvPr/>
          </p:nvCxnSpPr>
          <p:spPr>
            <a:xfrm flipH="1">
              <a:off x="3172351" y="5264407"/>
              <a:ext cx="101786" cy="5924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stCxn id="38" idx="3"/>
              <a:endCxn id="12" idx="7"/>
            </p:cNvCxnSpPr>
            <p:nvPr/>
          </p:nvCxnSpPr>
          <p:spPr>
            <a:xfrm flipH="1">
              <a:off x="2877838" y="5374390"/>
              <a:ext cx="243774" cy="20824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36" idx="0"/>
              <a:endCxn id="39" idx="4"/>
            </p:cNvCxnSpPr>
            <p:nvPr/>
          </p:nvCxnSpPr>
          <p:spPr>
            <a:xfrm flipV="1">
              <a:off x="3299063" y="5300284"/>
              <a:ext cx="10952" cy="17007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38" idx="5"/>
              <a:endCxn id="36" idx="1"/>
            </p:cNvCxnSpPr>
            <p:nvPr/>
          </p:nvCxnSpPr>
          <p:spPr>
            <a:xfrm>
              <a:off x="3172351" y="5374390"/>
              <a:ext cx="101342" cy="10648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41" idx="6"/>
              <a:endCxn id="36" idx="2"/>
            </p:cNvCxnSpPr>
            <p:nvPr/>
          </p:nvCxnSpPr>
          <p:spPr>
            <a:xfrm flipV="1">
              <a:off x="3124500" y="5506240"/>
              <a:ext cx="138685" cy="1863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38" idx="3"/>
              <a:endCxn id="41" idx="0"/>
            </p:cNvCxnSpPr>
            <p:nvPr/>
          </p:nvCxnSpPr>
          <p:spPr>
            <a:xfrm flipH="1">
              <a:off x="3088623" y="5374390"/>
              <a:ext cx="32989" cy="11460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12" idx="7"/>
              <a:endCxn id="41" idx="2"/>
            </p:cNvCxnSpPr>
            <p:nvPr/>
          </p:nvCxnSpPr>
          <p:spPr>
            <a:xfrm flipV="1">
              <a:off x="2877838" y="5524874"/>
              <a:ext cx="174907" cy="5775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stCxn id="36" idx="3"/>
              <a:endCxn id="37" idx="7"/>
            </p:cNvCxnSpPr>
            <p:nvPr/>
          </p:nvCxnSpPr>
          <p:spPr>
            <a:xfrm flipH="1">
              <a:off x="3113993" y="5531609"/>
              <a:ext cx="159700" cy="10039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41" idx="4"/>
              <a:endCxn id="37" idx="0"/>
            </p:cNvCxnSpPr>
            <p:nvPr/>
          </p:nvCxnSpPr>
          <p:spPr>
            <a:xfrm>
              <a:off x="3088623" y="5560751"/>
              <a:ext cx="1" cy="6074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a:stCxn id="12" idx="6"/>
              <a:endCxn id="37" idx="2"/>
            </p:cNvCxnSpPr>
            <p:nvPr/>
          </p:nvCxnSpPr>
          <p:spPr>
            <a:xfrm>
              <a:off x="2888346" y="5608003"/>
              <a:ext cx="164400" cy="4936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a:stCxn id="37" idx="3"/>
              <a:endCxn id="35" idx="7"/>
            </p:cNvCxnSpPr>
            <p:nvPr/>
          </p:nvCxnSpPr>
          <p:spPr>
            <a:xfrm flipH="1">
              <a:off x="2949592" y="5682739"/>
              <a:ext cx="113662" cy="9409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55" idx="7"/>
              <a:endCxn id="37" idx="2"/>
            </p:cNvCxnSpPr>
            <p:nvPr/>
          </p:nvCxnSpPr>
          <p:spPr>
            <a:xfrm flipV="1">
              <a:off x="2836468" y="5657370"/>
              <a:ext cx="216278" cy="5527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a:stCxn id="12" idx="3"/>
              <a:endCxn id="55" idx="0"/>
            </p:cNvCxnSpPr>
            <p:nvPr/>
          </p:nvCxnSpPr>
          <p:spPr>
            <a:xfrm flipH="1">
              <a:off x="2811099" y="5633372"/>
              <a:ext cx="16000" cy="6876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a:stCxn id="35" idx="3"/>
              <a:endCxn id="29" idx="7"/>
            </p:cNvCxnSpPr>
            <p:nvPr/>
          </p:nvCxnSpPr>
          <p:spPr>
            <a:xfrm flipH="1">
              <a:off x="2836721" y="5827571"/>
              <a:ext cx="62132" cy="9843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a:stCxn id="32" idx="0"/>
              <a:endCxn id="29" idx="3"/>
            </p:cNvCxnSpPr>
            <p:nvPr/>
          </p:nvCxnSpPr>
          <p:spPr>
            <a:xfrm flipV="1">
              <a:off x="2602339" y="5976741"/>
              <a:ext cx="183643" cy="31079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stCxn id="32" idx="2"/>
              <a:endCxn id="33" idx="6"/>
            </p:cNvCxnSpPr>
            <p:nvPr/>
          </p:nvCxnSpPr>
          <p:spPr>
            <a:xfrm flipH="1" flipV="1">
              <a:off x="2439782" y="6323415"/>
              <a:ext cx="126679" cy="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stCxn id="30" idx="3"/>
              <a:endCxn id="33" idx="0"/>
            </p:cNvCxnSpPr>
            <p:nvPr/>
          </p:nvCxnSpPr>
          <p:spPr>
            <a:xfrm flipH="1">
              <a:off x="2403905" y="5899375"/>
              <a:ext cx="109407" cy="38816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25" idx="3"/>
              <a:endCxn id="30" idx="0"/>
            </p:cNvCxnSpPr>
            <p:nvPr/>
          </p:nvCxnSpPr>
          <p:spPr>
            <a:xfrm flipH="1">
              <a:off x="2538682" y="5610984"/>
              <a:ext cx="94647" cy="22714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24" idx="3"/>
              <a:endCxn id="25" idx="0"/>
            </p:cNvCxnSpPr>
            <p:nvPr/>
          </p:nvCxnSpPr>
          <p:spPr>
            <a:xfrm flipH="1">
              <a:off x="2658699" y="5362227"/>
              <a:ext cx="96645" cy="18751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3" idx="3"/>
              <a:endCxn id="24" idx="0"/>
            </p:cNvCxnSpPr>
            <p:nvPr/>
          </p:nvCxnSpPr>
          <p:spPr>
            <a:xfrm flipH="1">
              <a:off x="2780714" y="5165309"/>
              <a:ext cx="72644" cy="13567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15" idx="3"/>
              <a:endCxn id="23" idx="7"/>
            </p:cNvCxnSpPr>
            <p:nvPr/>
          </p:nvCxnSpPr>
          <p:spPr>
            <a:xfrm flipH="1">
              <a:off x="2904097" y="4866287"/>
              <a:ext cx="136362" cy="24828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14" idx="3"/>
              <a:endCxn id="15" idx="7"/>
            </p:cNvCxnSpPr>
            <p:nvPr/>
          </p:nvCxnSpPr>
          <p:spPr>
            <a:xfrm flipH="1">
              <a:off x="3091198" y="4528399"/>
              <a:ext cx="195640" cy="28714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8" idx="3"/>
              <a:endCxn id="14" idx="7"/>
            </p:cNvCxnSpPr>
            <p:nvPr/>
          </p:nvCxnSpPr>
          <p:spPr>
            <a:xfrm flipH="1">
              <a:off x="3337577" y="4236789"/>
              <a:ext cx="207452" cy="24087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6" idx="3"/>
              <a:endCxn id="8" idx="7"/>
            </p:cNvCxnSpPr>
            <p:nvPr/>
          </p:nvCxnSpPr>
          <p:spPr>
            <a:xfrm flipH="1">
              <a:off x="3595768" y="4040792"/>
              <a:ext cx="115251" cy="14525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9" idx="2"/>
              <a:endCxn id="6" idx="6"/>
            </p:cNvCxnSpPr>
            <p:nvPr/>
          </p:nvCxnSpPr>
          <p:spPr>
            <a:xfrm flipH="1" flipV="1">
              <a:off x="3772266" y="4015423"/>
              <a:ext cx="287909" cy="502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11" idx="2"/>
              <a:endCxn id="9" idx="6"/>
            </p:cNvCxnSpPr>
            <p:nvPr/>
          </p:nvCxnSpPr>
          <p:spPr>
            <a:xfrm flipH="1">
              <a:off x="4131930" y="4015423"/>
              <a:ext cx="425181" cy="502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10" idx="3"/>
              <a:endCxn id="7" idx="6"/>
            </p:cNvCxnSpPr>
            <p:nvPr/>
          </p:nvCxnSpPr>
          <p:spPr>
            <a:xfrm flipH="1">
              <a:off x="4099926" y="4112586"/>
              <a:ext cx="337025" cy="22668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11" idx="3"/>
              <a:endCxn id="10" idx="6"/>
            </p:cNvCxnSpPr>
            <p:nvPr/>
          </p:nvCxnSpPr>
          <p:spPr>
            <a:xfrm flipH="1">
              <a:off x="4498198" y="4040792"/>
              <a:ext cx="69421" cy="4642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7" idx="3"/>
              <a:endCxn id="13" idx="7"/>
            </p:cNvCxnSpPr>
            <p:nvPr/>
          </p:nvCxnSpPr>
          <p:spPr>
            <a:xfrm flipH="1">
              <a:off x="3548524" y="4364639"/>
              <a:ext cx="490155" cy="37683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13" idx="3"/>
              <a:endCxn id="21" idx="7"/>
            </p:cNvCxnSpPr>
            <p:nvPr/>
          </p:nvCxnSpPr>
          <p:spPr>
            <a:xfrm flipH="1">
              <a:off x="3295164" y="4792210"/>
              <a:ext cx="202621" cy="20499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16" idx="7"/>
              <a:endCxn id="21" idx="3"/>
            </p:cNvCxnSpPr>
            <p:nvPr/>
          </p:nvCxnSpPr>
          <p:spPr>
            <a:xfrm flipV="1">
              <a:off x="3091198" y="5047943"/>
              <a:ext cx="153227" cy="19179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16" idx="3"/>
              <a:endCxn id="27" idx="0"/>
            </p:cNvCxnSpPr>
            <p:nvPr/>
          </p:nvCxnSpPr>
          <p:spPr>
            <a:xfrm flipH="1">
              <a:off x="2994074" y="5290472"/>
              <a:ext cx="46385" cy="6998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27" idx="3"/>
              <a:endCxn id="12" idx="7"/>
            </p:cNvCxnSpPr>
            <p:nvPr/>
          </p:nvCxnSpPr>
          <p:spPr>
            <a:xfrm flipH="1">
              <a:off x="2877838" y="5421708"/>
              <a:ext cx="90866" cy="16092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10" idx="2"/>
              <a:endCxn id="9" idx="6"/>
            </p:cNvCxnSpPr>
            <p:nvPr/>
          </p:nvCxnSpPr>
          <p:spPr>
            <a:xfrm flipH="1" flipV="1">
              <a:off x="4131930" y="4020443"/>
              <a:ext cx="294513" cy="6677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9" idx="4"/>
              <a:endCxn id="7" idx="0"/>
            </p:cNvCxnSpPr>
            <p:nvPr/>
          </p:nvCxnSpPr>
          <p:spPr>
            <a:xfrm flipH="1">
              <a:off x="4064049" y="4056320"/>
              <a:ext cx="32004" cy="24707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18" idx="5"/>
              <a:endCxn id="7" idx="2"/>
            </p:cNvCxnSpPr>
            <p:nvPr/>
          </p:nvCxnSpPr>
          <p:spPr>
            <a:xfrm>
              <a:off x="3815224" y="4236789"/>
              <a:ext cx="212947" cy="10248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a:stCxn id="7" idx="2"/>
              <a:endCxn id="17" idx="6"/>
            </p:cNvCxnSpPr>
            <p:nvPr/>
          </p:nvCxnSpPr>
          <p:spPr>
            <a:xfrm flipH="1">
              <a:off x="3786108" y="4339270"/>
              <a:ext cx="242063" cy="8996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a:stCxn id="17" idx="3"/>
              <a:endCxn id="13" idx="7"/>
            </p:cNvCxnSpPr>
            <p:nvPr/>
          </p:nvCxnSpPr>
          <p:spPr>
            <a:xfrm flipH="1">
              <a:off x="3548524" y="4454601"/>
              <a:ext cx="176337" cy="28687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a:stCxn id="18" idx="3"/>
              <a:endCxn id="17" idx="0"/>
            </p:cNvCxnSpPr>
            <p:nvPr/>
          </p:nvCxnSpPr>
          <p:spPr>
            <a:xfrm flipH="1">
              <a:off x="3750231" y="4236789"/>
              <a:ext cx="14254" cy="15656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a:stCxn id="9" idx="2"/>
              <a:endCxn id="18" idx="7"/>
            </p:cNvCxnSpPr>
            <p:nvPr/>
          </p:nvCxnSpPr>
          <p:spPr>
            <a:xfrm flipH="1">
              <a:off x="3815224" y="4020443"/>
              <a:ext cx="244951" cy="16560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a:stCxn id="18" idx="1"/>
              <a:endCxn id="6" idx="4"/>
            </p:cNvCxnSpPr>
            <p:nvPr/>
          </p:nvCxnSpPr>
          <p:spPr>
            <a:xfrm flipH="1" flipV="1">
              <a:off x="3736389" y="4051300"/>
              <a:ext cx="28096" cy="13475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a:stCxn id="18" idx="2"/>
              <a:endCxn id="8" idx="6"/>
            </p:cNvCxnSpPr>
            <p:nvPr/>
          </p:nvCxnSpPr>
          <p:spPr>
            <a:xfrm flipH="1">
              <a:off x="3606276" y="4211420"/>
              <a:ext cx="147701" cy="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stCxn id="17" idx="1"/>
              <a:endCxn id="8" idx="5"/>
            </p:cNvCxnSpPr>
            <p:nvPr/>
          </p:nvCxnSpPr>
          <p:spPr>
            <a:xfrm flipH="1" flipV="1">
              <a:off x="3595768" y="4236789"/>
              <a:ext cx="129093" cy="16707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a:stCxn id="17" idx="2"/>
              <a:endCxn id="19" idx="7"/>
            </p:cNvCxnSpPr>
            <p:nvPr/>
          </p:nvCxnSpPr>
          <p:spPr>
            <a:xfrm flipH="1">
              <a:off x="3556017" y="4429232"/>
              <a:ext cx="158336" cy="8662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stCxn id="19" idx="0"/>
              <a:endCxn id="8" idx="3"/>
            </p:cNvCxnSpPr>
            <p:nvPr/>
          </p:nvCxnSpPr>
          <p:spPr>
            <a:xfrm flipV="1">
              <a:off x="3530648" y="4236789"/>
              <a:ext cx="14381" cy="26856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19" idx="2"/>
              <a:endCxn id="14" idx="6"/>
            </p:cNvCxnSpPr>
            <p:nvPr/>
          </p:nvCxnSpPr>
          <p:spPr>
            <a:xfrm flipH="1" flipV="1">
              <a:off x="3348085" y="4503030"/>
              <a:ext cx="146685" cy="3819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13" idx="0"/>
              <a:endCxn id="19" idx="4"/>
            </p:cNvCxnSpPr>
            <p:nvPr/>
          </p:nvCxnSpPr>
          <p:spPr>
            <a:xfrm flipV="1">
              <a:off x="3523155" y="4577106"/>
              <a:ext cx="7493" cy="15385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stCxn id="13" idx="1"/>
              <a:endCxn id="14" idx="5"/>
            </p:cNvCxnSpPr>
            <p:nvPr/>
          </p:nvCxnSpPr>
          <p:spPr>
            <a:xfrm flipH="1" flipV="1">
              <a:off x="3337577" y="4528399"/>
              <a:ext cx="160208" cy="21307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a:stCxn id="13" idx="2"/>
              <a:endCxn id="20" idx="6"/>
            </p:cNvCxnSpPr>
            <p:nvPr/>
          </p:nvCxnSpPr>
          <p:spPr>
            <a:xfrm flipH="1">
              <a:off x="3348084" y="4766841"/>
              <a:ext cx="139193" cy="232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14" idx="4"/>
              <a:endCxn id="20" idx="0"/>
            </p:cNvCxnSpPr>
            <p:nvPr/>
          </p:nvCxnSpPr>
          <p:spPr>
            <a:xfrm flipH="1">
              <a:off x="3312207" y="4538907"/>
              <a:ext cx="1" cy="19437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21" idx="0"/>
              <a:endCxn id="20" idx="4"/>
            </p:cNvCxnSpPr>
            <p:nvPr/>
          </p:nvCxnSpPr>
          <p:spPr>
            <a:xfrm flipV="1">
              <a:off x="3269795" y="4805040"/>
              <a:ext cx="42412" cy="18165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stCxn id="20" idx="2"/>
              <a:endCxn id="15" idx="6"/>
            </p:cNvCxnSpPr>
            <p:nvPr/>
          </p:nvCxnSpPr>
          <p:spPr>
            <a:xfrm flipH="1">
              <a:off x="3101706" y="4769163"/>
              <a:ext cx="174623" cy="7175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21" idx="1"/>
              <a:endCxn id="15" idx="5"/>
            </p:cNvCxnSpPr>
            <p:nvPr/>
          </p:nvCxnSpPr>
          <p:spPr>
            <a:xfrm flipH="1" flipV="1">
              <a:off x="3091198" y="4866287"/>
              <a:ext cx="153227" cy="13091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1" idx="2"/>
              <a:endCxn id="22" idx="6"/>
            </p:cNvCxnSpPr>
            <p:nvPr/>
          </p:nvCxnSpPr>
          <p:spPr>
            <a:xfrm flipH="1">
              <a:off x="3101706" y="5022574"/>
              <a:ext cx="132211" cy="3043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15" idx="4"/>
              <a:endCxn id="22" idx="0"/>
            </p:cNvCxnSpPr>
            <p:nvPr/>
          </p:nvCxnSpPr>
          <p:spPr>
            <a:xfrm>
              <a:off x="3065829" y="4876795"/>
              <a:ext cx="0" cy="14033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22" idx="3"/>
              <a:endCxn id="23" idx="6"/>
            </p:cNvCxnSpPr>
            <p:nvPr/>
          </p:nvCxnSpPr>
          <p:spPr>
            <a:xfrm flipH="1">
              <a:off x="2914605" y="5078379"/>
              <a:ext cx="125854" cy="6156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16" idx="0"/>
              <a:endCxn id="22" idx="4"/>
            </p:cNvCxnSpPr>
            <p:nvPr/>
          </p:nvCxnSpPr>
          <p:spPr>
            <a:xfrm flipV="1">
              <a:off x="3065829" y="5088887"/>
              <a:ext cx="0" cy="14033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16" idx="2"/>
              <a:endCxn id="24" idx="7"/>
            </p:cNvCxnSpPr>
            <p:nvPr/>
          </p:nvCxnSpPr>
          <p:spPr>
            <a:xfrm flipH="1">
              <a:off x="2806083" y="5265103"/>
              <a:ext cx="223868" cy="4638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a:stCxn id="16" idx="2"/>
              <a:endCxn id="23" idx="5"/>
            </p:cNvCxnSpPr>
            <p:nvPr/>
          </p:nvCxnSpPr>
          <p:spPr>
            <a:xfrm flipH="1" flipV="1">
              <a:off x="2904097" y="5165309"/>
              <a:ext cx="125854" cy="9979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a:stCxn id="16" idx="2"/>
              <a:endCxn id="26" idx="7"/>
            </p:cNvCxnSpPr>
            <p:nvPr/>
          </p:nvCxnSpPr>
          <p:spPr>
            <a:xfrm flipH="1">
              <a:off x="2877838" y="5265103"/>
              <a:ext cx="152113" cy="12333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a:stCxn id="26" idx="1"/>
              <a:endCxn id="24" idx="5"/>
            </p:cNvCxnSpPr>
            <p:nvPr/>
          </p:nvCxnSpPr>
          <p:spPr>
            <a:xfrm flipH="1" flipV="1">
              <a:off x="2806083" y="5362227"/>
              <a:ext cx="21016" cy="2620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6" idx="3"/>
              <a:endCxn id="25" idx="7"/>
            </p:cNvCxnSpPr>
            <p:nvPr/>
          </p:nvCxnSpPr>
          <p:spPr>
            <a:xfrm flipH="1">
              <a:off x="2684068" y="5439173"/>
              <a:ext cx="143031" cy="12107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27" idx="2"/>
              <a:endCxn id="26" idx="6"/>
            </p:cNvCxnSpPr>
            <p:nvPr/>
          </p:nvCxnSpPr>
          <p:spPr>
            <a:xfrm flipH="1">
              <a:off x="2888346" y="5396339"/>
              <a:ext cx="69850" cy="1746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26" idx="4"/>
              <a:endCxn id="12" idx="0"/>
            </p:cNvCxnSpPr>
            <p:nvPr/>
          </p:nvCxnSpPr>
          <p:spPr>
            <a:xfrm>
              <a:off x="2852469" y="5449681"/>
              <a:ext cx="0" cy="12244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34" idx="3"/>
              <a:endCxn id="33" idx="7"/>
            </p:cNvCxnSpPr>
            <p:nvPr/>
          </p:nvCxnSpPr>
          <p:spPr>
            <a:xfrm flipH="1">
              <a:off x="2429274" y="6215821"/>
              <a:ext cx="44922" cy="8222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stCxn id="32" idx="1"/>
              <a:endCxn id="34" idx="5"/>
            </p:cNvCxnSpPr>
            <p:nvPr/>
          </p:nvCxnSpPr>
          <p:spPr>
            <a:xfrm flipH="1" flipV="1">
              <a:off x="2524935" y="6215821"/>
              <a:ext cx="52034" cy="8222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31" idx="3"/>
              <a:endCxn id="34" idx="7"/>
            </p:cNvCxnSpPr>
            <p:nvPr/>
          </p:nvCxnSpPr>
          <p:spPr>
            <a:xfrm flipH="1">
              <a:off x="2524935" y="6089922"/>
              <a:ext cx="50607" cy="7516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31" idx="4"/>
              <a:endCxn id="32" idx="0"/>
            </p:cNvCxnSpPr>
            <p:nvPr/>
          </p:nvCxnSpPr>
          <p:spPr>
            <a:xfrm>
              <a:off x="2600912" y="6100430"/>
              <a:ext cx="1427" cy="18710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9" idx="3"/>
              <a:endCxn id="31" idx="7"/>
            </p:cNvCxnSpPr>
            <p:nvPr/>
          </p:nvCxnSpPr>
          <p:spPr>
            <a:xfrm flipH="1">
              <a:off x="2626281" y="5976741"/>
              <a:ext cx="159701" cy="6244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a:stCxn id="30" idx="4"/>
              <a:endCxn id="31" idx="0"/>
            </p:cNvCxnSpPr>
            <p:nvPr/>
          </p:nvCxnSpPr>
          <p:spPr>
            <a:xfrm>
              <a:off x="2538682" y="5909883"/>
              <a:ext cx="62230" cy="11879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30" idx="3"/>
              <a:endCxn id="34" idx="0"/>
            </p:cNvCxnSpPr>
            <p:nvPr/>
          </p:nvCxnSpPr>
          <p:spPr>
            <a:xfrm flipH="1">
              <a:off x="2499566" y="5899375"/>
              <a:ext cx="13746" cy="25519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a:stCxn id="28" idx="3"/>
              <a:endCxn id="30" idx="7"/>
            </p:cNvCxnSpPr>
            <p:nvPr/>
          </p:nvCxnSpPr>
          <p:spPr>
            <a:xfrm flipH="1">
              <a:off x="2564051" y="5795181"/>
              <a:ext cx="105155" cy="5345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a:stCxn id="28" idx="1"/>
              <a:endCxn id="25" idx="4"/>
            </p:cNvCxnSpPr>
            <p:nvPr/>
          </p:nvCxnSpPr>
          <p:spPr>
            <a:xfrm flipH="1" flipV="1">
              <a:off x="2658699" y="5621492"/>
              <a:ext cx="10507" cy="12295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a:stCxn id="12" idx="2"/>
              <a:endCxn id="25" idx="6"/>
            </p:cNvCxnSpPr>
            <p:nvPr/>
          </p:nvCxnSpPr>
          <p:spPr>
            <a:xfrm flipH="1" flipV="1">
              <a:off x="2694576" y="5585615"/>
              <a:ext cx="122015" cy="2238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a:stCxn id="12" idx="2"/>
              <a:endCxn id="28" idx="7"/>
            </p:cNvCxnSpPr>
            <p:nvPr/>
          </p:nvCxnSpPr>
          <p:spPr>
            <a:xfrm flipH="1">
              <a:off x="2719945" y="5608003"/>
              <a:ext cx="96646" cy="13643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a:stCxn id="55" idx="2"/>
              <a:endCxn id="28" idx="6"/>
            </p:cNvCxnSpPr>
            <p:nvPr/>
          </p:nvCxnSpPr>
          <p:spPr>
            <a:xfrm flipH="1">
              <a:off x="2730453" y="5738015"/>
              <a:ext cx="44768" cy="3179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a:stCxn id="35" idx="2"/>
              <a:endCxn id="55" idx="5"/>
            </p:cNvCxnSpPr>
            <p:nvPr/>
          </p:nvCxnSpPr>
          <p:spPr>
            <a:xfrm flipH="1" flipV="1">
              <a:off x="2836468" y="5763384"/>
              <a:ext cx="51877" cy="3881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a:stCxn id="29" idx="0"/>
              <a:endCxn id="55" idx="4"/>
            </p:cNvCxnSpPr>
            <p:nvPr/>
          </p:nvCxnSpPr>
          <p:spPr>
            <a:xfrm flipH="1" flipV="1">
              <a:off x="2811099" y="5773892"/>
              <a:ext cx="253" cy="14160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a:stCxn id="29" idx="2"/>
              <a:endCxn id="30" idx="6"/>
            </p:cNvCxnSpPr>
            <p:nvPr/>
          </p:nvCxnSpPr>
          <p:spPr>
            <a:xfrm flipH="1" flipV="1">
              <a:off x="2574559" y="5874006"/>
              <a:ext cx="200915" cy="7736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a:stCxn id="29" idx="1"/>
              <a:endCxn id="28" idx="5"/>
            </p:cNvCxnSpPr>
            <p:nvPr/>
          </p:nvCxnSpPr>
          <p:spPr>
            <a:xfrm flipH="1" flipV="1">
              <a:off x="2719945" y="5795181"/>
              <a:ext cx="66037" cy="13082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grpSp>
      <p:sp>
        <p:nvSpPr>
          <p:cNvPr id="286" name="TextBox 285">
            <a:extLst>
              <a:ext uri="{FF2B5EF4-FFF2-40B4-BE49-F238E27FC236}">
                <a16:creationId xmlns:a16="http://schemas.microsoft.com/office/drawing/2014/main" id="{9ED67E6D-F7A6-400C-BD15-4060CEBB5AD4}"/>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Tree>
    <p:extLst>
      <p:ext uri="{BB962C8B-B14F-4D97-AF65-F5344CB8AC3E}">
        <p14:creationId xmlns:p14="http://schemas.microsoft.com/office/powerpoint/2010/main" val="3782312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19341-7158-4AE8-9E07-35A823D7CBB9}"/>
              </a:ext>
            </a:extLst>
          </p:cNvPr>
          <p:cNvSpPr>
            <a:spLocks noGrp="1"/>
          </p:cNvSpPr>
          <p:nvPr>
            <p:ph type="title"/>
          </p:nvPr>
        </p:nvSpPr>
        <p:spPr/>
        <p:txBody>
          <a:bodyPr/>
          <a:lstStyle/>
          <a:p>
            <a:r>
              <a:rPr lang="en-NZ" dirty="0"/>
              <a:t>Demographics</a:t>
            </a:r>
          </a:p>
        </p:txBody>
      </p:sp>
      <p:sp>
        <p:nvSpPr>
          <p:cNvPr id="6" name="Slide Number Placeholder 5">
            <a:extLst>
              <a:ext uri="{FF2B5EF4-FFF2-40B4-BE49-F238E27FC236}">
                <a16:creationId xmlns:a16="http://schemas.microsoft.com/office/drawing/2014/main" id="{B98594D7-9D42-4216-BA3A-257D1A57BE6E}"/>
              </a:ext>
            </a:extLst>
          </p:cNvPr>
          <p:cNvSpPr>
            <a:spLocks noGrp="1"/>
          </p:cNvSpPr>
          <p:nvPr>
            <p:ph type="sldNum" sz="quarter" idx="4"/>
          </p:nvPr>
        </p:nvSpPr>
        <p:spPr/>
        <p:txBody>
          <a:bodyPr/>
          <a:lstStyle/>
          <a:p>
            <a:fld id="{4FAB73BC-B049-4115-A692-8D63A059BFB8}" type="slidenum">
              <a:rPr lang="en-US" smtClean="0"/>
              <a:pPr/>
              <a:t>10</a:t>
            </a:fld>
            <a:endParaRPr lang="en-US" dirty="0"/>
          </a:p>
        </p:txBody>
      </p:sp>
      <p:pic>
        <p:nvPicPr>
          <p:cNvPr id="10" name="Picture 9">
            <a:extLst>
              <a:ext uri="{FF2B5EF4-FFF2-40B4-BE49-F238E27FC236}">
                <a16:creationId xmlns:a16="http://schemas.microsoft.com/office/drawing/2014/main" id="{AD65B02D-C951-4E1D-9836-C825A29240AB}"/>
              </a:ext>
            </a:extLst>
          </p:cNvPr>
          <p:cNvPicPr>
            <a:picLocks noChangeAspect="1"/>
          </p:cNvPicPr>
          <p:nvPr/>
        </p:nvPicPr>
        <p:blipFill>
          <a:blip r:embed="rId2"/>
          <a:stretch>
            <a:fillRect/>
          </a:stretch>
        </p:blipFill>
        <p:spPr>
          <a:xfrm>
            <a:off x="609600" y="1679248"/>
            <a:ext cx="5201483" cy="3240000"/>
          </a:xfrm>
          <a:prstGeom prst="rect">
            <a:avLst/>
          </a:prstGeom>
        </p:spPr>
      </p:pic>
      <p:sp>
        <p:nvSpPr>
          <p:cNvPr id="12" name="TextBox 11">
            <a:extLst>
              <a:ext uri="{FF2B5EF4-FFF2-40B4-BE49-F238E27FC236}">
                <a16:creationId xmlns:a16="http://schemas.microsoft.com/office/drawing/2014/main" id="{8D9E17B5-A103-4EF4-B7AE-EA7161A61F51}"/>
              </a:ext>
            </a:extLst>
          </p:cNvPr>
          <p:cNvSpPr txBox="1"/>
          <p:nvPr/>
        </p:nvSpPr>
        <p:spPr>
          <a:xfrm>
            <a:off x="609598" y="1417638"/>
            <a:ext cx="2901756" cy="261610"/>
          </a:xfrm>
          <a:prstGeom prst="rect">
            <a:avLst/>
          </a:prstGeom>
          <a:noFill/>
        </p:spPr>
        <p:txBody>
          <a:bodyPr wrap="none" rtlCol="0">
            <a:spAutoFit/>
          </a:bodyPr>
          <a:lstStyle/>
          <a:p>
            <a:r>
              <a:rPr lang="en-NZ" sz="1100" b="1" dirty="0"/>
              <a:t>Number of Respondents by Age and Gender</a:t>
            </a:r>
          </a:p>
        </p:txBody>
      </p:sp>
      <p:sp>
        <p:nvSpPr>
          <p:cNvPr id="18" name="TextBox 17">
            <a:extLst>
              <a:ext uri="{FF2B5EF4-FFF2-40B4-BE49-F238E27FC236}">
                <a16:creationId xmlns:a16="http://schemas.microsoft.com/office/drawing/2014/main" id="{319DB055-2775-49E8-AADE-6DC527040F69}"/>
              </a:ext>
            </a:extLst>
          </p:cNvPr>
          <p:cNvSpPr txBox="1"/>
          <p:nvPr/>
        </p:nvSpPr>
        <p:spPr>
          <a:xfrm>
            <a:off x="6188024" y="1417638"/>
            <a:ext cx="3169457" cy="261610"/>
          </a:xfrm>
          <a:prstGeom prst="rect">
            <a:avLst/>
          </a:prstGeom>
          <a:noFill/>
        </p:spPr>
        <p:txBody>
          <a:bodyPr wrap="none" rtlCol="0">
            <a:spAutoFit/>
          </a:bodyPr>
          <a:lstStyle/>
          <a:p>
            <a:r>
              <a:rPr lang="en-NZ" sz="1100" b="1" dirty="0"/>
              <a:t>Proportion of Respondents by Organisation Size</a:t>
            </a:r>
          </a:p>
        </p:txBody>
      </p:sp>
      <p:sp>
        <p:nvSpPr>
          <p:cNvPr id="3" name="TextBox 2">
            <a:extLst>
              <a:ext uri="{FF2B5EF4-FFF2-40B4-BE49-F238E27FC236}">
                <a16:creationId xmlns:a16="http://schemas.microsoft.com/office/drawing/2014/main" id="{6B867B23-A162-451E-92D6-D01381DEBBC9}"/>
              </a:ext>
            </a:extLst>
          </p:cNvPr>
          <p:cNvSpPr txBox="1"/>
          <p:nvPr/>
        </p:nvSpPr>
        <p:spPr>
          <a:xfrm>
            <a:off x="609598" y="4901753"/>
            <a:ext cx="5201483" cy="1200329"/>
          </a:xfrm>
          <a:prstGeom prst="rect">
            <a:avLst/>
          </a:prstGeom>
          <a:noFill/>
        </p:spPr>
        <p:txBody>
          <a:bodyPr wrap="square" rtlCol="0">
            <a:spAutoFit/>
          </a:bodyPr>
          <a:lstStyle/>
          <a:p>
            <a:r>
              <a:rPr lang="en-NZ" sz="1200" dirty="0"/>
              <a:t>The respondents largely  conform to a health system norm of a significant gender bias towards a female workforce. The responses also conform to reported age trends which identifies a significant proportion of the workforce in older age groups. Of concern are the relatively low completion rates amongst young staff. This may be related to the roles they have and/or their engagement or interest in workforce development.</a:t>
            </a:r>
          </a:p>
        </p:txBody>
      </p:sp>
      <p:sp>
        <p:nvSpPr>
          <p:cNvPr id="19" name="TextBox 18">
            <a:extLst>
              <a:ext uri="{FF2B5EF4-FFF2-40B4-BE49-F238E27FC236}">
                <a16:creationId xmlns:a16="http://schemas.microsoft.com/office/drawing/2014/main" id="{5FAC4630-7F27-41C7-809B-B4AD04EFBDFD}"/>
              </a:ext>
            </a:extLst>
          </p:cNvPr>
          <p:cNvSpPr txBox="1"/>
          <p:nvPr/>
        </p:nvSpPr>
        <p:spPr>
          <a:xfrm>
            <a:off x="6188023" y="4919248"/>
            <a:ext cx="5394378" cy="646331"/>
          </a:xfrm>
          <a:prstGeom prst="rect">
            <a:avLst/>
          </a:prstGeom>
          <a:noFill/>
        </p:spPr>
        <p:txBody>
          <a:bodyPr wrap="square" rtlCol="0">
            <a:spAutoFit/>
          </a:bodyPr>
          <a:lstStyle/>
          <a:p>
            <a:r>
              <a:rPr lang="en-NZ" sz="1200" dirty="0"/>
              <a:t>There are a number of respondents from large organisations (363 from &gt;5,000), likely to represent DHBs along with fair representation from smaller organisations in the sector.</a:t>
            </a:r>
          </a:p>
        </p:txBody>
      </p:sp>
      <p:pic>
        <p:nvPicPr>
          <p:cNvPr id="5" name="Picture 4">
            <a:extLst>
              <a:ext uri="{FF2B5EF4-FFF2-40B4-BE49-F238E27FC236}">
                <a16:creationId xmlns:a16="http://schemas.microsoft.com/office/drawing/2014/main" id="{AA39A750-07F5-4ED2-9723-36DBF9603103}"/>
              </a:ext>
            </a:extLst>
          </p:cNvPr>
          <p:cNvPicPr>
            <a:picLocks noChangeAspect="1"/>
          </p:cNvPicPr>
          <p:nvPr/>
        </p:nvPicPr>
        <p:blipFill>
          <a:blip r:embed="rId3"/>
          <a:stretch>
            <a:fillRect/>
          </a:stretch>
        </p:blipFill>
        <p:spPr>
          <a:xfrm>
            <a:off x="6188024" y="1673200"/>
            <a:ext cx="5394376" cy="3240000"/>
          </a:xfrm>
          <a:prstGeom prst="rect">
            <a:avLst/>
          </a:prstGeom>
        </p:spPr>
      </p:pic>
      <p:sp>
        <p:nvSpPr>
          <p:cNvPr id="20" name="TextBox 19">
            <a:extLst>
              <a:ext uri="{FF2B5EF4-FFF2-40B4-BE49-F238E27FC236}">
                <a16:creationId xmlns:a16="http://schemas.microsoft.com/office/drawing/2014/main" id="{F330D3B6-1F2B-4C0B-BEE0-5A098B10C09A}"/>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
        <p:nvSpPr>
          <p:cNvPr id="21" name="Rectangle 20">
            <a:extLst>
              <a:ext uri="{FF2B5EF4-FFF2-40B4-BE49-F238E27FC236}">
                <a16:creationId xmlns:a16="http://schemas.microsoft.com/office/drawing/2014/main" id="{B4D0BDA0-B1FB-4B71-A394-3B1782B7A253}"/>
              </a:ext>
            </a:extLst>
          </p:cNvPr>
          <p:cNvSpPr/>
          <p:nvPr/>
        </p:nvSpPr>
        <p:spPr>
          <a:xfrm>
            <a:off x="11192719" y="5833641"/>
            <a:ext cx="999281" cy="1024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1750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90AB-7F6F-4C8B-89E3-EC3053882ECB}"/>
              </a:ext>
            </a:extLst>
          </p:cNvPr>
          <p:cNvSpPr>
            <a:spLocks noGrp="1"/>
          </p:cNvSpPr>
          <p:nvPr>
            <p:ph type="title"/>
          </p:nvPr>
        </p:nvSpPr>
        <p:spPr/>
        <p:txBody>
          <a:bodyPr/>
          <a:lstStyle/>
          <a:p>
            <a:r>
              <a:rPr lang="en-NZ" dirty="0"/>
              <a:t>Demographics</a:t>
            </a:r>
          </a:p>
        </p:txBody>
      </p:sp>
      <p:pic>
        <p:nvPicPr>
          <p:cNvPr id="5" name="Picture 4">
            <a:extLst>
              <a:ext uri="{FF2B5EF4-FFF2-40B4-BE49-F238E27FC236}">
                <a16:creationId xmlns:a16="http://schemas.microsoft.com/office/drawing/2014/main" id="{3005FB13-0340-497F-8151-88D6438C8776}"/>
              </a:ext>
            </a:extLst>
          </p:cNvPr>
          <p:cNvPicPr>
            <a:picLocks noChangeAspect="1"/>
          </p:cNvPicPr>
          <p:nvPr/>
        </p:nvPicPr>
        <p:blipFill>
          <a:blip r:embed="rId2"/>
          <a:stretch>
            <a:fillRect/>
          </a:stretch>
        </p:blipFill>
        <p:spPr>
          <a:xfrm>
            <a:off x="6375451" y="1679248"/>
            <a:ext cx="5206949" cy="3240000"/>
          </a:xfrm>
          <a:prstGeom prst="rect">
            <a:avLst/>
          </a:prstGeom>
        </p:spPr>
      </p:pic>
      <p:sp>
        <p:nvSpPr>
          <p:cNvPr id="6" name="TextBox 5">
            <a:extLst>
              <a:ext uri="{FF2B5EF4-FFF2-40B4-BE49-F238E27FC236}">
                <a16:creationId xmlns:a16="http://schemas.microsoft.com/office/drawing/2014/main" id="{58D4220C-31C3-4766-B92A-E1D5224989AB}"/>
              </a:ext>
            </a:extLst>
          </p:cNvPr>
          <p:cNvSpPr txBox="1"/>
          <p:nvPr/>
        </p:nvSpPr>
        <p:spPr>
          <a:xfrm>
            <a:off x="6375451" y="1417638"/>
            <a:ext cx="5144357" cy="261610"/>
          </a:xfrm>
          <a:prstGeom prst="rect">
            <a:avLst/>
          </a:prstGeom>
          <a:noFill/>
        </p:spPr>
        <p:txBody>
          <a:bodyPr wrap="none" rtlCol="0">
            <a:spAutoFit/>
          </a:bodyPr>
          <a:lstStyle/>
          <a:p>
            <a:r>
              <a:rPr lang="en-NZ" sz="1100" b="1" dirty="0"/>
              <a:t>Proportion of Female Respondents by age and whether they are in a Digital Role</a:t>
            </a:r>
          </a:p>
        </p:txBody>
      </p:sp>
      <p:sp>
        <p:nvSpPr>
          <p:cNvPr id="9" name="TextBox 8">
            <a:extLst>
              <a:ext uri="{FF2B5EF4-FFF2-40B4-BE49-F238E27FC236}">
                <a16:creationId xmlns:a16="http://schemas.microsoft.com/office/drawing/2014/main" id="{31687518-AB96-4E53-9C9C-2A380A06A5AF}"/>
              </a:ext>
            </a:extLst>
          </p:cNvPr>
          <p:cNvSpPr txBox="1"/>
          <p:nvPr/>
        </p:nvSpPr>
        <p:spPr>
          <a:xfrm>
            <a:off x="609601" y="1417638"/>
            <a:ext cx="3392275" cy="261610"/>
          </a:xfrm>
          <a:prstGeom prst="rect">
            <a:avLst/>
          </a:prstGeom>
          <a:noFill/>
        </p:spPr>
        <p:txBody>
          <a:bodyPr wrap="none" rtlCol="0">
            <a:spAutoFit/>
          </a:bodyPr>
          <a:lstStyle/>
          <a:p>
            <a:r>
              <a:rPr lang="en-NZ" sz="1100" b="1" dirty="0"/>
              <a:t>Proportion of Respondents by Highest Qualification</a:t>
            </a:r>
          </a:p>
        </p:txBody>
      </p:sp>
      <p:sp>
        <p:nvSpPr>
          <p:cNvPr id="10" name="TextBox 9">
            <a:extLst>
              <a:ext uri="{FF2B5EF4-FFF2-40B4-BE49-F238E27FC236}">
                <a16:creationId xmlns:a16="http://schemas.microsoft.com/office/drawing/2014/main" id="{A6F42514-6CF1-414E-9078-E32FEF0F3CD8}"/>
              </a:ext>
            </a:extLst>
          </p:cNvPr>
          <p:cNvSpPr txBox="1"/>
          <p:nvPr/>
        </p:nvSpPr>
        <p:spPr>
          <a:xfrm>
            <a:off x="609598" y="4901753"/>
            <a:ext cx="5201483" cy="830997"/>
          </a:xfrm>
          <a:prstGeom prst="rect">
            <a:avLst/>
          </a:prstGeom>
          <a:noFill/>
        </p:spPr>
        <p:txBody>
          <a:bodyPr wrap="square" rtlCol="0">
            <a:spAutoFit/>
          </a:bodyPr>
          <a:lstStyle/>
          <a:p>
            <a:r>
              <a:rPr lang="en-NZ" sz="1200" dirty="0"/>
              <a:t>The respondents include many different levels of formal academic achievement. There are few respondents (</a:t>
            </a:r>
            <a:r>
              <a:rPr lang="en-NZ" sz="1200" b="1" dirty="0"/>
              <a:t>23</a:t>
            </a:r>
            <a:r>
              <a:rPr lang="en-NZ" sz="1200" dirty="0"/>
              <a:t>) where their highest academic achievement is secondary school. This may suggest a bias to more well educated employees in the health sector, over estimating average literacy.</a:t>
            </a:r>
          </a:p>
        </p:txBody>
      </p:sp>
      <p:sp>
        <p:nvSpPr>
          <p:cNvPr id="11" name="TextBox 10">
            <a:extLst>
              <a:ext uri="{FF2B5EF4-FFF2-40B4-BE49-F238E27FC236}">
                <a16:creationId xmlns:a16="http://schemas.microsoft.com/office/drawing/2014/main" id="{64AB283D-5C2B-4C86-BD9B-8A30318A2A17}"/>
              </a:ext>
            </a:extLst>
          </p:cNvPr>
          <p:cNvSpPr txBox="1"/>
          <p:nvPr/>
        </p:nvSpPr>
        <p:spPr>
          <a:xfrm>
            <a:off x="6380917" y="4919248"/>
            <a:ext cx="5201483" cy="646331"/>
          </a:xfrm>
          <a:prstGeom prst="rect">
            <a:avLst/>
          </a:prstGeom>
          <a:noFill/>
        </p:spPr>
        <p:txBody>
          <a:bodyPr wrap="square" rtlCol="0">
            <a:spAutoFit/>
          </a:bodyPr>
          <a:lstStyle/>
          <a:p>
            <a:r>
              <a:rPr lang="en-NZ" sz="1200" dirty="0"/>
              <a:t>The proportion of male respondents grows in the older age groups. It isn’t clear at this level of analysis whether this is related to the gender bias in data and digital roles (tends more male).</a:t>
            </a:r>
          </a:p>
        </p:txBody>
      </p:sp>
      <p:pic>
        <p:nvPicPr>
          <p:cNvPr id="13" name="Picture 12">
            <a:extLst>
              <a:ext uri="{FF2B5EF4-FFF2-40B4-BE49-F238E27FC236}">
                <a16:creationId xmlns:a16="http://schemas.microsoft.com/office/drawing/2014/main" id="{5BDC3604-BEAF-4115-9207-42814F65741D}"/>
              </a:ext>
            </a:extLst>
          </p:cNvPr>
          <p:cNvPicPr>
            <a:picLocks noChangeAspect="1"/>
          </p:cNvPicPr>
          <p:nvPr/>
        </p:nvPicPr>
        <p:blipFill>
          <a:blip r:embed="rId3"/>
          <a:stretch>
            <a:fillRect/>
          </a:stretch>
        </p:blipFill>
        <p:spPr>
          <a:xfrm>
            <a:off x="609598" y="1679249"/>
            <a:ext cx="5379410" cy="3240000"/>
          </a:xfrm>
          <a:prstGeom prst="rect">
            <a:avLst/>
          </a:prstGeom>
        </p:spPr>
      </p:pic>
      <p:sp>
        <p:nvSpPr>
          <p:cNvPr id="14" name="TextBox 13">
            <a:extLst>
              <a:ext uri="{FF2B5EF4-FFF2-40B4-BE49-F238E27FC236}">
                <a16:creationId xmlns:a16="http://schemas.microsoft.com/office/drawing/2014/main" id="{410481C4-0FD0-4FA4-AF6E-8893E1914193}"/>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
        <p:nvSpPr>
          <p:cNvPr id="15" name="Slide Number Placeholder 14">
            <a:extLst>
              <a:ext uri="{FF2B5EF4-FFF2-40B4-BE49-F238E27FC236}">
                <a16:creationId xmlns:a16="http://schemas.microsoft.com/office/drawing/2014/main" id="{AC4ED3B8-5A67-4EC7-8E2C-B43D2E243B83}"/>
              </a:ext>
            </a:extLst>
          </p:cNvPr>
          <p:cNvSpPr>
            <a:spLocks noGrp="1"/>
          </p:cNvSpPr>
          <p:nvPr>
            <p:ph type="sldNum" sz="quarter" idx="4"/>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1036138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07A7-FE68-4F0F-A379-0E349C6AD788}"/>
              </a:ext>
            </a:extLst>
          </p:cNvPr>
          <p:cNvSpPr>
            <a:spLocks noGrp="1"/>
          </p:cNvSpPr>
          <p:nvPr>
            <p:ph type="title"/>
          </p:nvPr>
        </p:nvSpPr>
        <p:spPr/>
        <p:txBody>
          <a:bodyPr/>
          <a:lstStyle/>
          <a:p>
            <a:r>
              <a:rPr lang="en-NZ" dirty="0"/>
              <a:t>Sample Bias</a:t>
            </a:r>
          </a:p>
        </p:txBody>
      </p:sp>
      <p:sp>
        <p:nvSpPr>
          <p:cNvPr id="3" name="Slide Number Placeholder 2">
            <a:extLst>
              <a:ext uri="{FF2B5EF4-FFF2-40B4-BE49-F238E27FC236}">
                <a16:creationId xmlns:a16="http://schemas.microsoft.com/office/drawing/2014/main" id="{DCC52681-66AF-4ACD-8CCE-777C463AD6E6}"/>
              </a:ext>
            </a:extLst>
          </p:cNvPr>
          <p:cNvSpPr>
            <a:spLocks noGrp="1"/>
          </p:cNvSpPr>
          <p:nvPr>
            <p:ph type="sldNum" sz="quarter" idx="4"/>
          </p:nvPr>
        </p:nvSpPr>
        <p:spPr/>
        <p:txBody>
          <a:bodyPr/>
          <a:lstStyle/>
          <a:p>
            <a:fld id="{4FAB73BC-B049-4115-A692-8D63A059BFB8}" type="slidenum">
              <a:rPr lang="en-US" smtClean="0"/>
              <a:pPr/>
              <a:t>12</a:t>
            </a:fld>
            <a:endParaRPr lang="en-US" dirty="0"/>
          </a:p>
        </p:txBody>
      </p:sp>
      <p:pic>
        <p:nvPicPr>
          <p:cNvPr id="5" name="Picture 4">
            <a:extLst>
              <a:ext uri="{FF2B5EF4-FFF2-40B4-BE49-F238E27FC236}">
                <a16:creationId xmlns:a16="http://schemas.microsoft.com/office/drawing/2014/main" id="{2B321CC2-8A31-43B6-80A7-0588EC844E31}"/>
              </a:ext>
            </a:extLst>
          </p:cNvPr>
          <p:cNvPicPr>
            <a:picLocks noChangeAspect="1"/>
          </p:cNvPicPr>
          <p:nvPr/>
        </p:nvPicPr>
        <p:blipFill>
          <a:blip r:embed="rId2"/>
          <a:stretch>
            <a:fillRect/>
          </a:stretch>
        </p:blipFill>
        <p:spPr>
          <a:xfrm>
            <a:off x="6372130" y="2233430"/>
            <a:ext cx="5210270" cy="3240000"/>
          </a:xfrm>
          <a:prstGeom prst="rect">
            <a:avLst/>
          </a:prstGeom>
        </p:spPr>
      </p:pic>
      <p:pic>
        <p:nvPicPr>
          <p:cNvPr id="6" name="Picture 5">
            <a:extLst>
              <a:ext uri="{FF2B5EF4-FFF2-40B4-BE49-F238E27FC236}">
                <a16:creationId xmlns:a16="http://schemas.microsoft.com/office/drawing/2014/main" id="{99D008F9-7621-48D1-9EC3-00642CA8AAB4}"/>
              </a:ext>
            </a:extLst>
          </p:cNvPr>
          <p:cNvPicPr>
            <a:picLocks noChangeAspect="1"/>
          </p:cNvPicPr>
          <p:nvPr/>
        </p:nvPicPr>
        <p:blipFill>
          <a:blip r:embed="rId3"/>
          <a:stretch>
            <a:fillRect/>
          </a:stretch>
        </p:blipFill>
        <p:spPr>
          <a:xfrm>
            <a:off x="609598" y="2233430"/>
            <a:ext cx="5215745" cy="3240000"/>
          </a:xfrm>
          <a:prstGeom prst="rect">
            <a:avLst/>
          </a:prstGeom>
        </p:spPr>
      </p:pic>
      <p:sp>
        <p:nvSpPr>
          <p:cNvPr id="7" name="TextBox 6">
            <a:extLst>
              <a:ext uri="{FF2B5EF4-FFF2-40B4-BE49-F238E27FC236}">
                <a16:creationId xmlns:a16="http://schemas.microsoft.com/office/drawing/2014/main" id="{1D6940CE-176E-4E98-9FE6-8BFC5308159E}"/>
              </a:ext>
            </a:extLst>
          </p:cNvPr>
          <p:cNvSpPr txBox="1"/>
          <p:nvPr/>
        </p:nvSpPr>
        <p:spPr>
          <a:xfrm>
            <a:off x="6375451" y="1971820"/>
            <a:ext cx="5017720" cy="261610"/>
          </a:xfrm>
          <a:prstGeom prst="rect">
            <a:avLst/>
          </a:prstGeom>
          <a:noFill/>
        </p:spPr>
        <p:txBody>
          <a:bodyPr wrap="none" rtlCol="0">
            <a:spAutoFit/>
          </a:bodyPr>
          <a:lstStyle/>
          <a:p>
            <a:r>
              <a:rPr lang="en-NZ" sz="1100" b="1" dirty="0"/>
              <a:t>Proportion of Female Respondents by age group compared to DHB Population</a:t>
            </a:r>
          </a:p>
        </p:txBody>
      </p:sp>
      <p:sp>
        <p:nvSpPr>
          <p:cNvPr id="8" name="TextBox 7">
            <a:extLst>
              <a:ext uri="{FF2B5EF4-FFF2-40B4-BE49-F238E27FC236}">
                <a16:creationId xmlns:a16="http://schemas.microsoft.com/office/drawing/2014/main" id="{20B7ABBA-D851-4844-882D-BF1A8BC9CDD3}"/>
              </a:ext>
            </a:extLst>
          </p:cNvPr>
          <p:cNvSpPr txBox="1"/>
          <p:nvPr/>
        </p:nvSpPr>
        <p:spPr>
          <a:xfrm>
            <a:off x="609601" y="1971820"/>
            <a:ext cx="4525598" cy="261610"/>
          </a:xfrm>
          <a:prstGeom prst="rect">
            <a:avLst/>
          </a:prstGeom>
          <a:noFill/>
        </p:spPr>
        <p:txBody>
          <a:bodyPr wrap="none" rtlCol="0">
            <a:spAutoFit/>
          </a:bodyPr>
          <a:lstStyle/>
          <a:p>
            <a:r>
              <a:rPr lang="en-NZ" sz="1100" b="1" dirty="0"/>
              <a:t>Proportion of Respondents by Age Group compared to DHB Population</a:t>
            </a:r>
          </a:p>
        </p:txBody>
      </p:sp>
      <p:sp>
        <p:nvSpPr>
          <p:cNvPr id="9" name="TextBox 8">
            <a:extLst>
              <a:ext uri="{FF2B5EF4-FFF2-40B4-BE49-F238E27FC236}">
                <a16:creationId xmlns:a16="http://schemas.microsoft.com/office/drawing/2014/main" id="{A70BA396-14C5-422D-B812-EA6645A29CAC}"/>
              </a:ext>
            </a:extLst>
          </p:cNvPr>
          <p:cNvSpPr txBox="1"/>
          <p:nvPr/>
        </p:nvSpPr>
        <p:spPr>
          <a:xfrm>
            <a:off x="609598" y="5455935"/>
            <a:ext cx="5201483" cy="646331"/>
          </a:xfrm>
          <a:prstGeom prst="rect">
            <a:avLst/>
          </a:prstGeom>
          <a:noFill/>
        </p:spPr>
        <p:txBody>
          <a:bodyPr wrap="square" rtlCol="0">
            <a:spAutoFit/>
          </a:bodyPr>
          <a:lstStyle/>
          <a:p>
            <a:r>
              <a:rPr lang="en-NZ" sz="1200" dirty="0"/>
              <a:t>There are significantly more respondents who identified in older age-categories. This may be due to the method of sharing the survey. Further work to share this with the younger workforce should be considered in the future.</a:t>
            </a:r>
          </a:p>
        </p:txBody>
      </p:sp>
      <p:sp>
        <p:nvSpPr>
          <p:cNvPr id="10" name="TextBox 9">
            <a:extLst>
              <a:ext uri="{FF2B5EF4-FFF2-40B4-BE49-F238E27FC236}">
                <a16:creationId xmlns:a16="http://schemas.microsoft.com/office/drawing/2014/main" id="{FB93A813-1EE5-4856-95AA-205EE960A1A7}"/>
              </a:ext>
            </a:extLst>
          </p:cNvPr>
          <p:cNvSpPr txBox="1"/>
          <p:nvPr/>
        </p:nvSpPr>
        <p:spPr>
          <a:xfrm>
            <a:off x="6380917" y="5473430"/>
            <a:ext cx="5201483" cy="461665"/>
          </a:xfrm>
          <a:prstGeom prst="rect">
            <a:avLst/>
          </a:prstGeom>
          <a:noFill/>
        </p:spPr>
        <p:txBody>
          <a:bodyPr wrap="square" rtlCol="0">
            <a:spAutoFit/>
          </a:bodyPr>
          <a:lstStyle/>
          <a:p>
            <a:r>
              <a:rPr lang="en-NZ" sz="1200" dirty="0"/>
              <a:t>The proportion of female respondents from DHBs is lower than the expected population.</a:t>
            </a:r>
          </a:p>
        </p:txBody>
      </p:sp>
      <p:sp>
        <p:nvSpPr>
          <p:cNvPr id="11" name="TextBox 10">
            <a:extLst>
              <a:ext uri="{FF2B5EF4-FFF2-40B4-BE49-F238E27FC236}">
                <a16:creationId xmlns:a16="http://schemas.microsoft.com/office/drawing/2014/main" id="{03C06902-5515-41CF-9276-42745C966237}"/>
              </a:ext>
            </a:extLst>
          </p:cNvPr>
          <p:cNvSpPr txBox="1"/>
          <p:nvPr/>
        </p:nvSpPr>
        <p:spPr>
          <a:xfrm>
            <a:off x="609597" y="1384570"/>
            <a:ext cx="10972800" cy="461665"/>
          </a:xfrm>
          <a:prstGeom prst="rect">
            <a:avLst/>
          </a:prstGeom>
          <a:noFill/>
        </p:spPr>
        <p:txBody>
          <a:bodyPr wrap="square" rtlCol="0">
            <a:spAutoFit/>
          </a:bodyPr>
          <a:lstStyle/>
          <a:p>
            <a:r>
              <a:rPr lang="en-NZ" sz="1200" dirty="0"/>
              <a:t>In order to assess the potential selection bias in the sample, a comparison between DHB respondents and the DHB population was undertaken. This comparison is demonstrated below. These differences suggest while the samples are not entirely similar they are somewhat representative.</a:t>
            </a:r>
          </a:p>
        </p:txBody>
      </p:sp>
      <p:sp>
        <p:nvSpPr>
          <p:cNvPr id="12" name="TextBox 11">
            <a:extLst>
              <a:ext uri="{FF2B5EF4-FFF2-40B4-BE49-F238E27FC236}">
                <a16:creationId xmlns:a16="http://schemas.microsoft.com/office/drawing/2014/main" id="{9545ED0B-461D-4DFB-98FF-0BEAAB180CF4}"/>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
        <p:nvSpPr>
          <p:cNvPr id="13" name="Rectangle 12">
            <a:extLst>
              <a:ext uri="{FF2B5EF4-FFF2-40B4-BE49-F238E27FC236}">
                <a16:creationId xmlns:a16="http://schemas.microsoft.com/office/drawing/2014/main" id="{6E05CA58-174B-4768-B4F8-18239826FCB7}"/>
              </a:ext>
            </a:extLst>
          </p:cNvPr>
          <p:cNvSpPr/>
          <p:nvPr/>
        </p:nvSpPr>
        <p:spPr>
          <a:xfrm>
            <a:off x="11192719" y="5833641"/>
            <a:ext cx="999281" cy="1024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956727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96F1C3-B551-453B-AFA2-95B732EE062D}"/>
              </a:ext>
            </a:extLst>
          </p:cNvPr>
          <p:cNvSpPr>
            <a:spLocks noGrp="1"/>
          </p:cNvSpPr>
          <p:nvPr>
            <p:ph type="title"/>
          </p:nvPr>
        </p:nvSpPr>
        <p:spPr/>
        <p:txBody>
          <a:bodyPr/>
          <a:lstStyle/>
          <a:p>
            <a:r>
              <a:rPr lang="en-NZ" dirty="0"/>
              <a:t>Workforce Literacy</a:t>
            </a:r>
          </a:p>
        </p:txBody>
      </p:sp>
      <p:sp>
        <p:nvSpPr>
          <p:cNvPr id="5" name="TextBox 4">
            <a:extLst>
              <a:ext uri="{FF2B5EF4-FFF2-40B4-BE49-F238E27FC236}">
                <a16:creationId xmlns:a16="http://schemas.microsoft.com/office/drawing/2014/main" id="{98F0D670-8C41-4640-9186-8121033342DD}"/>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Tree>
    <p:extLst>
      <p:ext uri="{BB962C8B-B14F-4D97-AF65-F5344CB8AC3E}">
        <p14:creationId xmlns:p14="http://schemas.microsoft.com/office/powerpoint/2010/main" val="2352013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F4A0-3727-4D64-9DEA-F6975B09ADC7}"/>
              </a:ext>
            </a:extLst>
          </p:cNvPr>
          <p:cNvSpPr>
            <a:spLocks noGrp="1"/>
          </p:cNvSpPr>
          <p:nvPr>
            <p:ph type="title"/>
          </p:nvPr>
        </p:nvSpPr>
        <p:spPr/>
        <p:txBody>
          <a:bodyPr/>
          <a:lstStyle/>
          <a:p>
            <a:r>
              <a:rPr lang="en-NZ" dirty="0"/>
              <a:t>Literacy of the Workforce</a:t>
            </a:r>
          </a:p>
        </p:txBody>
      </p:sp>
      <p:sp>
        <p:nvSpPr>
          <p:cNvPr id="13" name="Text Placeholder 12">
            <a:extLst>
              <a:ext uri="{FF2B5EF4-FFF2-40B4-BE49-F238E27FC236}">
                <a16:creationId xmlns:a16="http://schemas.microsoft.com/office/drawing/2014/main" id="{C1FB4F9C-4EC8-4F63-B78A-764E037377CA}"/>
              </a:ext>
            </a:extLst>
          </p:cNvPr>
          <p:cNvSpPr>
            <a:spLocks noGrp="1"/>
          </p:cNvSpPr>
          <p:nvPr>
            <p:ph type="body" sz="quarter" idx="10"/>
          </p:nvPr>
        </p:nvSpPr>
        <p:spPr>
          <a:xfrm>
            <a:off x="609601" y="1679248"/>
            <a:ext cx="5318760" cy="3426691"/>
          </a:xfrm>
        </p:spPr>
        <p:txBody>
          <a:bodyPr>
            <a:noAutofit/>
          </a:bodyPr>
          <a:lstStyle/>
          <a:p>
            <a:pPr marL="0" indent="0">
              <a:buNone/>
            </a:pPr>
            <a:r>
              <a:rPr lang="en-NZ" sz="1200" dirty="0"/>
              <a:t>As described in the methodology, respondents were asked to self-assess their literacy with regard to six domains, these are:</a:t>
            </a:r>
          </a:p>
          <a:p>
            <a:pPr>
              <a:buFont typeface="Arial" panose="020B0604020202020204" pitchFamily="34" charset="0"/>
              <a:buAutoNum type="arabicPeriod"/>
            </a:pPr>
            <a:r>
              <a:rPr lang="en-US" sz="1200" dirty="0"/>
              <a:t>Information, data and content literacies</a:t>
            </a:r>
          </a:p>
          <a:p>
            <a:pPr>
              <a:buFont typeface="Arial" panose="020B0604020202020204" pitchFamily="34" charset="0"/>
              <a:buAutoNum type="arabicPeriod"/>
            </a:pPr>
            <a:r>
              <a:rPr lang="en-US" sz="1200" dirty="0"/>
              <a:t>Teaching, learning and self-development</a:t>
            </a:r>
          </a:p>
          <a:p>
            <a:pPr>
              <a:buAutoNum type="arabicPeriod"/>
            </a:pPr>
            <a:r>
              <a:rPr lang="en-US" sz="1200" dirty="0"/>
              <a:t>Communication, collaboration and participation </a:t>
            </a:r>
          </a:p>
          <a:p>
            <a:pPr>
              <a:buAutoNum type="arabicPeriod"/>
            </a:pPr>
            <a:r>
              <a:rPr lang="en-US" sz="1200" dirty="0"/>
              <a:t>Technical proficiency</a:t>
            </a:r>
          </a:p>
          <a:p>
            <a:pPr>
              <a:buAutoNum type="arabicPeriod"/>
            </a:pPr>
            <a:r>
              <a:rPr lang="en-US" sz="1200" dirty="0"/>
              <a:t>Digital Identity, wellbeing, safety and security</a:t>
            </a:r>
          </a:p>
          <a:p>
            <a:pPr>
              <a:buFont typeface="Arial" panose="020B0604020202020204" pitchFamily="34" charset="0"/>
              <a:buAutoNum type="arabicPeriod"/>
            </a:pPr>
            <a:r>
              <a:rPr lang="en-US" sz="1200" dirty="0"/>
              <a:t>Creation, innovation and research</a:t>
            </a:r>
          </a:p>
          <a:p>
            <a:pPr marL="0" indent="0">
              <a:buNone/>
            </a:pPr>
            <a:r>
              <a:rPr lang="en-US" sz="1200" dirty="0"/>
              <a:t>Respondents were provided some information about the domain and it’s meaning and were asked to score themselves using a Likert scale with 7 points described in this way:</a:t>
            </a:r>
          </a:p>
          <a:p>
            <a:pPr marL="0" indent="0">
              <a:buNone/>
            </a:pPr>
            <a:r>
              <a:rPr lang="en-US" sz="1200" dirty="0"/>
              <a:t>1. Novice </a:t>
            </a:r>
            <a:r>
              <a:rPr lang="en-NZ" sz="1200" dirty="0"/>
              <a:t>(I don’t know about this and it scares me) to</a:t>
            </a:r>
          </a:p>
          <a:p>
            <a:pPr marL="0" indent="0">
              <a:buNone/>
            </a:pPr>
            <a:r>
              <a:rPr lang="en-NZ" sz="1200" dirty="0"/>
              <a:t>7. Expert (I’m an expert, others recognise this and seek my guidance or I support others to build skills and knowledge)</a:t>
            </a:r>
          </a:p>
        </p:txBody>
      </p:sp>
      <p:sp>
        <p:nvSpPr>
          <p:cNvPr id="18" name="Slide Number Placeholder 17">
            <a:extLst>
              <a:ext uri="{FF2B5EF4-FFF2-40B4-BE49-F238E27FC236}">
                <a16:creationId xmlns:a16="http://schemas.microsoft.com/office/drawing/2014/main" id="{B29B23B9-69FD-4A64-A572-3319126361AB}"/>
              </a:ext>
            </a:extLst>
          </p:cNvPr>
          <p:cNvSpPr>
            <a:spLocks noGrp="1"/>
          </p:cNvSpPr>
          <p:nvPr>
            <p:ph type="sldNum" sz="quarter" idx="4"/>
          </p:nvPr>
        </p:nvSpPr>
        <p:spPr/>
        <p:txBody>
          <a:bodyPr/>
          <a:lstStyle/>
          <a:p>
            <a:fld id="{4FAB73BC-B049-4115-A692-8D63A059BFB8}" type="slidenum">
              <a:rPr lang="en-US" smtClean="0"/>
              <a:pPr/>
              <a:t>14</a:t>
            </a:fld>
            <a:endParaRPr lang="en-US" dirty="0"/>
          </a:p>
        </p:txBody>
      </p:sp>
      <p:pic>
        <p:nvPicPr>
          <p:cNvPr id="12" name="Picture 11">
            <a:extLst>
              <a:ext uri="{FF2B5EF4-FFF2-40B4-BE49-F238E27FC236}">
                <a16:creationId xmlns:a16="http://schemas.microsoft.com/office/drawing/2014/main" id="{293552F7-9593-4CB9-A3A5-451B436C9F79}"/>
              </a:ext>
            </a:extLst>
          </p:cNvPr>
          <p:cNvPicPr>
            <a:picLocks noChangeAspect="1"/>
          </p:cNvPicPr>
          <p:nvPr/>
        </p:nvPicPr>
        <p:blipFill>
          <a:blip r:embed="rId2"/>
          <a:stretch>
            <a:fillRect/>
          </a:stretch>
        </p:blipFill>
        <p:spPr>
          <a:xfrm>
            <a:off x="6188364" y="1679248"/>
            <a:ext cx="5394036" cy="3350754"/>
          </a:xfrm>
          <a:prstGeom prst="rect">
            <a:avLst/>
          </a:prstGeom>
        </p:spPr>
      </p:pic>
      <p:sp>
        <p:nvSpPr>
          <p:cNvPr id="14" name="TextBox 13">
            <a:extLst>
              <a:ext uri="{FF2B5EF4-FFF2-40B4-BE49-F238E27FC236}">
                <a16:creationId xmlns:a16="http://schemas.microsoft.com/office/drawing/2014/main" id="{E3854440-F895-4F88-ADB8-EE26CB62758F}"/>
              </a:ext>
            </a:extLst>
          </p:cNvPr>
          <p:cNvSpPr txBox="1"/>
          <p:nvPr/>
        </p:nvSpPr>
        <p:spPr>
          <a:xfrm>
            <a:off x="6375451" y="1417638"/>
            <a:ext cx="4027064" cy="261610"/>
          </a:xfrm>
          <a:prstGeom prst="rect">
            <a:avLst/>
          </a:prstGeom>
          <a:noFill/>
        </p:spPr>
        <p:txBody>
          <a:bodyPr wrap="none" rtlCol="0">
            <a:spAutoFit/>
          </a:bodyPr>
          <a:lstStyle/>
          <a:p>
            <a:r>
              <a:rPr lang="en-NZ" sz="1100" b="1" dirty="0"/>
              <a:t>Mean, Median and 99% Confidence for all Six Literacy Domains</a:t>
            </a:r>
          </a:p>
        </p:txBody>
      </p:sp>
      <p:sp>
        <p:nvSpPr>
          <p:cNvPr id="15" name="Text Placeholder 12">
            <a:extLst>
              <a:ext uri="{FF2B5EF4-FFF2-40B4-BE49-F238E27FC236}">
                <a16:creationId xmlns:a16="http://schemas.microsoft.com/office/drawing/2014/main" id="{BF85CD94-2ABC-4E90-8343-2D5F7BCF457E}"/>
              </a:ext>
            </a:extLst>
          </p:cNvPr>
          <p:cNvSpPr txBox="1">
            <a:spLocks/>
          </p:cNvSpPr>
          <p:nvPr/>
        </p:nvSpPr>
        <p:spPr>
          <a:xfrm>
            <a:off x="6188364" y="5030002"/>
            <a:ext cx="5394036" cy="6072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1200" dirty="0"/>
              <a:t>Of interest is the low scores that are seen in Domain 6. This is consistent with the experience of the Health Research Council and findings from the Health Research Strategy.</a:t>
            </a:r>
          </a:p>
        </p:txBody>
      </p:sp>
      <p:sp>
        <p:nvSpPr>
          <p:cNvPr id="16" name="TextBox 15">
            <a:extLst>
              <a:ext uri="{FF2B5EF4-FFF2-40B4-BE49-F238E27FC236}">
                <a16:creationId xmlns:a16="http://schemas.microsoft.com/office/drawing/2014/main" id="{E487C5D1-FC3E-41B7-AAF6-2A9B7C01F65E}"/>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
        <p:nvSpPr>
          <p:cNvPr id="17" name="Rectangle 16">
            <a:extLst>
              <a:ext uri="{FF2B5EF4-FFF2-40B4-BE49-F238E27FC236}">
                <a16:creationId xmlns:a16="http://schemas.microsoft.com/office/drawing/2014/main" id="{2862E960-9C02-4897-A173-FFC72B4FC735}"/>
              </a:ext>
            </a:extLst>
          </p:cNvPr>
          <p:cNvSpPr/>
          <p:nvPr/>
        </p:nvSpPr>
        <p:spPr>
          <a:xfrm>
            <a:off x="11192719" y="5833641"/>
            <a:ext cx="999281" cy="1024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178409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F4A0-3727-4D64-9DEA-F6975B09ADC7}"/>
              </a:ext>
            </a:extLst>
          </p:cNvPr>
          <p:cNvSpPr>
            <a:spLocks noGrp="1"/>
          </p:cNvSpPr>
          <p:nvPr>
            <p:ph type="title"/>
          </p:nvPr>
        </p:nvSpPr>
        <p:spPr/>
        <p:txBody>
          <a:bodyPr/>
          <a:lstStyle/>
          <a:p>
            <a:r>
              <a:rPr lang="en-NZ" dirty="0"/>
              <a:t>Literacy of the Workforce</a:t>
            </a:r>
          </a:p>
        </p:txBody>
      </p:sp>
      <p:pic>
        <p:nvPicPr>
          <p:cNvPr id="4" name="Picture 3">
            <a:extLst>
              <a:ext uri="{FF2B5EF4-FFF2-40B4-BE49-F238E27FC236}">
                <a16:creationId xmlns:a16="http://schemas.microsoft.com/office/drawing/2014/main" id="{2A439D2F-5FF7-41FC-8B39-E7315211AD49}"/>
              </a:ext>
            </a:extLst>
          </p:cNvPr>
          <p:cNvPicPr>
            <a:picLocks noChangeAspect="1"/>
          </p:cNvPicPr>
          <p:nvPr/>
        </p:nvPicPr>
        <p:blipFill>
          <a:blip r:embed="rId2"/>
          <a:stretch>
            <a:fillRect/>
          </a:stretch>
        </p:blipFill>
        <p:spPr>
          <a:xfrm>
            <a:off x="6366657" y="2678489"/>
            <a:ext cx="5201484" cy="3240000"/>
          </a:xfrm>
          <a:prstGeom prst="rect">
            <a:avLst/>
          </a:prstGeom>
        </p:spPr>
      </p:pic>
      <p:pic>
        <p:nvPicPr>
          <p:cNvPr id="7" name="Picture 6">
            <a:extLst>
              <a:ext uri="{FF2B5EF4-FFF2-40B4-BE49-F238E27FC236}">
                <a16:creationId xmlns:a16="http://schemas.microsoft.com/office/drawing/2014/main" id="{ECA7CE6F-F652-4FC4-99C9-AADE1A5E980C}"/>
              </a:ext>
            </a:extLst>
          </p:cNvPr>
          <p:cNvPicPr>
            <a:picLocks noChangeAspect="1"/>
          </p:cNvPicPr>
          <p:nvPr/>
        </p:nvPicPr>
        <p:blipFill>
          <a:blip r:embed="rId3"/>
          <a:stretch>
            <a:fillRect/>
          </a:stretch>
        </p:blipFill>
        <p:spPr>
          <a:xfrm>
            <a:off x="609600" y="2678489"/>
            <a:ext cx="5215745" cy="3240000"/>
          </a:xfrm>
          <a:prstGeom prst="rect">
            <a:avLst/>
          </a:prstGeom>
        </p:spPr>
      </p:pic>
      <p:sp>
        <p:nvSpPr>
          <p:cNvPr id="8" name="TextBox 7">
            <a:extLst>
              <a:ext uri="{FF2B5EF4-FFF2-40B4-BE49-F238E27FC236}">
                <a16:creationId xmlns:a16="http://schemas.microsoft.com/office/drawing/2014/main" id="{A46A97AE-180F-4DF9-AE7A-F839DCF17EFA}"/>
              </a:ext>
            </a:extLst>
          </p:cNvPr>
          <p:cNvSpPr txBox="1"/>
          <p:nvPr/>
        </p:nvSpPr>
        <p:spPr>
          <a:xfrm>
            <a:off x="6375451" y="2416879"/>
            <a:ext cx="3924472" cy="261610"/>
          </a:xfrm>
          <a:prstGeom prst="rect">
            <a:avLst/>
          </a:prstGeom>
          <a:noFill/>
        </p:spPr>
        <p:txBody>
          <a:bodyPr wrap="none" rtlCol="0">
            <a:spAutoFit/>
          </a:bodyPr>
          <a:lstStyle/>
          <a:p>
            <a:r>
              <a:rPr lang="en-NZ" sz="1100" b="1" dirty="0"/>
              <a:t>Overall Literacy Score Distribution as Linear representation</a:t>
            </a:r>
          </a:p>
        </p:txBody>
      </p:sp>
      <p:sp>
        <p:nvSpPr>
          <p:cNvPr id="9" name="TextBox 8">
            <a:extLst>
              <a:ext uri="{FF2B5EF4-FFF2-40B4-BE49-F238E27FC236}">
                <a16:creationId xmlns:a16="http://schemas.microsoft.com/office/drawing/2014/main" id="{220527DA-C0FC-494E-AC6A-00A3B0F6F1E6}"/>
              </a:ext>
            </a:extLst>
          </p:cNvPr>
          <p:cNvSpPr txBox="1"/>
          <p:nvPr/>
        </p:nvSpPr>
        <p:spPr>
          <a:xfrm>
            <a:off x="579876" y="2416879"/>
            <a:ext cx="4169731" cy="261610"/>
          </a:xfrm>
          <a:prstGeom prst="rect">
            <a:avLst/>
          </a:prstGeom>
          <a:noFill/>
        </p:spPr>
        <p:txBody>
          <a:bodyPr wrap="none" rtlCol="0">
            <a:spAutoFit/>
          </a:bodyPr>
          <a:lstStyle/>
          <a:p>
            <a:r>
              <a:rPr lang="en-NZ" sz="1100" b="1" dirty="0"/>
              <a:t>Overall Literacy Score Distribution and Cumulative Distribution.</a:t>
            </a:r>
          </a:p>
        </p:txBody>
      </p:sp>
      <p:sp>
        <p:nvSpPr>
          <p:cNvPr id="10" name="TextBox 9">
            <a:extLst>
              <a:ext uri="{FF2B5EF4-FFF2-40B4-BE49-F238E27FC236}">
                <a16:creationId xmlns:a16="http://schemas.microsoft.com/office/drawing/2014/main" id="{E7A21E90-7A2B-41E5-9862-EA3B5D763876}"/>
              </a:ext>
            </a:extLst>
          </p:cNvPr>
          <p:cNvSpPr txBox="1"/>
          <p:nvPr/>
        </p:nvSpPr>
        <p:spPr>
          <a:xfrm>
            <a:off x="609597" y="1384570"/>
            <a:ext cx="10972800" cy="646331"/>
          </a:xfrm>
          <a:prstGeom prst="rect">
            <a:avLst/>
          </a:prstGeom>
          <a:noFill/>
        </p:spPr>
        <p:txBody>
          <a:bodyPr wrap="square" rtlCol="0">
            <a:spAutoFit/>
          </a:bodyPr>
          <a:lstStyle/>
          <a:p>
            <a:r>
              <a:rPr lang="en-NZ" sz="1200" dirty="0"/>
              <a:t>The literacy scores have been assessed as they conform to a normal distribution. Visually in the left-hand chart, with the S-curve and the distribution of scores these appear to be largely normal. In the normalised linear representation, normality is represented by the R2 value. It suggests that the distribution is weighted towards lower scores.</a:t>
            </a:r>
          </a:p>
        </p:txBody>
      </p:sp>
      <p:sp>
        <p:nvSpPr>
          <p:cNvPr id="11" name="TextBox 10">
            <a:extLst>
              <a:ext uri="{FF2B5EF4-FFF2-40B4-BE49-F238E27FC236}">
                <a16:creationId xmlns:a16="http://schemas.microsoft.com/office/drawing/2014/main" id="{D7548EC7-94C7-4106-84D6-32B7DBED2BAF}"/>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
        <p:nvSpPr>
          <p:cNvPr id="12" name="Slide Number Placeholder 11">
            <a:extLst>
              <a:ext uri="{FF2B5EF4-FFF2-40B4-BE49-F238E27FC236}">
                <a16:creationId xmlns:a16="http://schemas.microsoft.com/office/drawing/2014/main" id="{B5C55EDF-C7F4-4035-AD5E-66CB0A3DAFEF}"/>
              </a:ext>
            </a:extLst>
          </p:cNvPr>
          <p:cNvSpPr>
            <a:spLocks noGrp="1"/>
          </p:cNvSpPr>
          <p:nvPr>
            <p:ph type="sldNum" sz="quarter" idx="4"/>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2991513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CD95-470D-4F1C-8D55-3EEB19993DF4}"/>
              </a:ext>
            </a:extLst>
          </p:cNvPr>
          <p:cNvSpPr>
            <a:spLocks noGrp="1"/>
          </p:cNvSpPr>
          <p:nvPr>
            <p:ph type="title"/>
          </p:nvPr>
        </p:nvSpPr>
        <p:spPr/>
        <p:txBody>
          <a:bodyPr/>
          <a:lstStyle/>
          <a:p>
            <a:r>
              <a:rPr lang="en-NZ" dirty="0"/>
              <a:t>Literacy of the Workforce</a:t>
            </a:r>
          </a:p>
        </p:txBody>
      </p:sp>
      <p:sp>
        <p:nvSpPr>
          <p:cNvPr id="18" name="Slide Number Placeholder 17">
            <a:extLst>
              <a:ext uri="{FF2B5EF4-FFF2-40B4-BE49-F238E27FC236}">
                <a16:creationId xmlns:a16="http://schemas.microsoft.com/office/drawing/2014/main" id="{37C6C413-C0F9-4AC4-9D2A-252755337B9D}"/>
              </a:ext>
            </a:extLst>
          </p:cNvPr>
          <p:cNvSpPr>
            <a:spLocks noGrp="1"/>
          </p:cNvSpPr>
          <p:nvPr>
            <p:ph type="sldNum" sz="quarter" idx="4"/>
          </p:nvPr>
        </p:nvSpPr>
        <p:spPr/>
        <p:txBody>
          <a:bodyPr/>
          <a:lstStyle/>
          <a:p>
            <a:fld id="{4FAB73BC-B049-4115-A692-8D63A059BFB8}" type="slidenum">
              <a:rPr lang="en-US" smtClean="0"/>
              <a:pPr/>
              <a:t>16</a:t>
            </a:fld>
            <a:endParaRPr lang="en-US" dirty="0"/>
          </a:p>
        </p:txBody>
      </p:sp>
      <p:pic>
        <p:nvPicPr>
          <p:cNvPr id="4" name="Picture 3">
            <a:extLst>
              <a:ext uri="{FF2B5EF4-FFF2-40B4-BE49-F238E27FC236}">
                <a16:creationId xmlns:a16="http://schemas.microsoft.com/office/drawing/2014/main" id="{AD30B0FC-1DBC-4901-BE67-126A20907F1E}"/>
              </a:ext>
            </a:extLst>
          </p:cNvPr>
          <p:cNvPicPr>
            <a:picLocks noChangeAspect="1"/>
          </p:cNvPicPr>
          <p:nvPr/>
        </p:nvPicPr>
        <p:blipFill>
          <a:blip r:embed="rId2"/>
          <a:stretch>
            <a:fillRect/>
          </a:stretch>
        </p:blipFill>
        <p:spPr>
          <a:xfrm>
            <a:off x="609601" y="1687997"/>
            <a:ext cx="5206949" cy="3240000"/>
          </a:xfrm>
          <a:prstGeom prst="rect">
            <a:avLst/>
          </a:prstGeom>
        </p:spPr>
      </p:pic>
      <p:pic>
        <p:nvPicPr>
          <p:cNvPr id="5" name="Picture 4">
            <a:extLst>
              <a:ext uri="{FF2B5EF4-FFF2-40B4-BE49-F238E27FC236}">
                <a16:creationId xmlns:a16="http://schemas.microsoft.com/office/drawing/2014/main" id="{4770F0F3-2945-4166-B4DC-48868EFDBB6E}"/>
              </a:ext>
            </a:extLst>
          </p:cNvPr>
          <p:cNvPicPr>
            <a:picLocks noChangeAspect="1"/>
          </p:cNvPicPr>
          <p:nvPr/>
        </p:nvPicPr>
        <p:blipFill>
          <a:blip r:embed="rId3"/>
          <a:stretch>
            <a:fillRect/>
          </a:stretch>
        </p:blipFill>
        <p:spPr>
          <a:xfrm>
            <a:off x="6375451" y="1687995"/>
            <a:ext cx="5206948" cy="3240000"/>
          </a:xfrm>
          <a:prstGeom prst="rect">
            <a:avLst/>
          </a:prstGeom>
        </p:spPr>
      </p:pic>
      <p:sp>
        <p:nvSpPr>
          <p:cNvPr id="9" name="TextBox 8">
            <a:extLst>
              <a:ext uri="{FF2B5EF4-FFF2-40B4-BE49-F238E27FC236}">
                <a16:creationId xmlns:a16="http://schemas.microsoft.com/office/drawing/2014/main" id="{1A93CA64-E3C0-41BA-AF5D-D39462242501}"/>
              </a:ext>
            </a:extLst>
          </p:cNvPr>
          <p:cNvSpPr txBox="1"/>
          <p:nvPr/>
        </p:nvSpPr>
        <p:spPr>
          <a:xfrm>
            <a:off x="6375451" y="1426385"/>
            <a:ext cx="4411785" cy="261610"/>
          </a:xfrm>
          <a:prstGeom prst="rect">
            <a:avLst/>
          </a:prstGeom>
          <a:noFill/>
        </p:spPr>
        <p:txBody>
          <a:bodyPr wrap="none" rtlCol="0">
            <a:spAutoFit/>
          </a:bodyPr>
          <a:lstStyle/>
          <a:p>
            <a:r>
              <a:rPr lang="en-NZ" sz="1100" b="1" dirty="0"/>
              <a:t>Overall Literacy Mean, Median and Confidence by Organisation Type</a:t>
            </a:r>
          </a:p>
        </p:txBody>
      </p:sp>
      <p:sp>
        <p:nvSpPr>
          <p:cNvPr id="10" name="TextBox 9">
            <a:extLst>
              <a:ext uri="{FF2B5EF4-FFF2-40B4-BE49-F238E27FC236}">
                <a16:creationId xmlns:a16="http://schemas.microsoft.com/office/drawing/2014/main" id="{FDEF7EAF-60BE-4368-AC90-81BAA4548808}"/>
              </a:ext>
            </a:extLst>
          </p:cNvPr>
          <p:cNvSpPr txBox="1"/>
          <p:nvPr/>
        </p:nvSpPr>
        <p:spPr>
          <a:xfrm>
            <a:off x="579876" y="1426385"/>
            <a:ext cx="3911648" cy="261610"/>
          </a:xfrm>
          <a:prstGeom prst="rect">
            <a:avLst/>
          </a:prstGeom>
          <a:noFill/>
        </p:spPr>
        <p:txBody>
          <a:bodyPr wrap="none" rtlCol="0">
            <a:spAutoFit/>
          </a:bodyPr>
          <a:lstStyle/>
          <a:p>
            <a:r>
              <a:rPr lang="en-NZ" sz="1100" b="1" dirty="0"/>
              <a:t>Overall Literacy Mean, Median and Confidence by Age Group</a:t>
            </a:r>
          </a:p>
        </p:txBody>
      </p:sp>
      <p:sp>
        <p:nvSpPr>
          <p:cNvPr id="13" name="TextBox 12">
            <a:extLst>
              <a:ext uri="{FF2B5EF4-FFF2-40B4-BE49-F238E27FC236}">
                <a16:creationId xmlns:a16="http://schemas.microsoft.com/office/drawing/2014/main" id="{027FB6E2-15B1-46A8-AB60-CC25D6507198}"/>
              </a:ext>
            </a:extLst>
          </p:cNvPr>
          <p:cNvSpPr txBox="1"/>
          <p:nvPr/>
        </p:nvSpPr>
        <p:spPr>
          <a:xfrm>
            <a:off x="609598" y="4901753"/>
            <a:ext cx="5201483" cy="1015663"/>
          </a:xfrm>
          <a:prstGeom prst="rect">
            <a:avLst/>
          </a:prstGeom>
          <a:noFill/>
        </p:spPr>
        <p:txBody>
          <a:bodyPr wrap="square" rtlCol="0">
            <a:spAutoFit/>
          </a:bodyPr>
          <a:lstStyle/>
          <a:p>
            <a:r>
              <a:rPr lang="en-NZ" sz="1200" dirty="0"/>
              <a:t>The wide confidence in the youngest and oldest age groups represent the small sample sizes. There is a general trend towards higher self-reported literacy in younger age groups, however these are not significant. It is worth considering that 20% of the workforce is in the 55-64 year age bracket, they may require targeting with any planned literacy development.</a:t>
            </a:r>
          </a:p>
        </p:txBody>
      </p:sp>
      <p:sp>
        <p:nvSpPr>
          <p:cNvPr id="14" name="TextBox 13">
            <a:extLst>
              <a:ext uri="{FF2B5EF4-FFF2-40B4-BE49-F238E27FC236}">
                <a16:creationId xmlns:a16="http://schemas.microsoft.com/office/drawing/2014/main" id="{F8D47B53-693F-489F-88A1-B4366F3A0BC0}"/>
              </a:ext>
            </a:extLst>
          </p:cNvPr>
          <p:cNvSpPr txBox="1"/>
          <p:nvPr/>
        </p:nvSpPr>
        <p:spPr>
          <a:xfrm>
            <a:off x="6380917" y="4919248"/>
            <a:ext cx="5201483" cy="830997"/>
          </a:xfrm>
          <a:prstGeom prst="rect">
            <a:avLst/>
          </a:prstGeom>
          <a:noFill/>
        </p:spPr>
        <p:txBody>
          <a:bodyPr wrap="square" rtlCol="0">
            <a:spAutoFit/>
          </a:bodyPr>
          <a:lstStyle/>
          <a:p>
            <a:r>
              <a:rPr lang="en-NZ" sz="1200" dirty="0"/>
              <a:t>There is somewhat lower literacy described in General Practice and in Community Health. This is surprising in General Practice given that the services delivered almost exclusively use Practice Management Systems. Further investigation of this group would be of interest.</a:t>
            </a:r>
          </a:p>
        </p:txBody>
      </p:sp>
      <p:sp>
        <p:nvSpPr>
          <p:cNvPr id="15" name="TextBox 14">
            <a:extLst>
              <a:ext uri="{FF2B5EF4-FFF2-40B4-BE49-F238E27FC236}">
                <a16:creationId xmlns:a16="http://schemas.microsoft.com/office/drawing/2014/main" id="{A9ADA886-E26B-46A6-8DFF-3B36CCA4FFBC}"/>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
        <p:nvSpPr>
          <p:cNvPr id="17" name="Rectangle 16">
            <a:extLst>
              <a:ext uri="{FF2B5EF4-FFF2-40B4-BE49-F238E27FC236}">
                <a16:creationId xmlns:a16="http://schemas.microsoft.com/office/drawing/2014/main" id="{0D11AC4A-2A13-468F-A40F-38A0ED4DA398}"/>
              </a:ext>
            </a:extLst>
          </p:cNvPr>
          <p:cNvSpPr/>
          <p:nvPr/>
        </p:nvSpPr>
        <p:spPr>
          <a:xfrm>
            <a:off x="11192719" y="5833641"/>
            <a:ext cx="999281" cy="1024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598195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CD95-470D-4F1C-8D55-3EEB19993DF4}"/>
              </a:ext>
            </a:extLst>
          </p:cNvPr>
          <p:cNvSpPr>
            <a:spLocks noGrp="1"/>
          </p:cNvSpPr>
          <p:nvPr>
            <p:ph type="title"/>
          </p:nvPr>
        </p:nvSpPr>
        <p:spPr/>
        <p:txBody>
          <a:bodyPr/>
          <a:lstStyle/>
          <a:p>
            <a:r>
              <a:rPr lang="en-NZ" dirty="0"/>
              <a:t>Literacy of the Workforce</a:t>
            </a:r>
          </a:p>
        </p:txBody>
      </p:sp>
      <p:pic>
        <p:nvPicPr>
          <p:cNvPr id="3" name="Picture 2">
            <a:extLst>
              <a:ext uri="{FF2B5EF4-FFF2-40B4-BE49-F238E27FC236}">
                <a16:creationId xmlns:a16="http://schemas.microsoft.com/office/drawing/2014/main" id="{60532B29-B28D-4E64-988C-B2EC2493089E}"/>
              </a:ext>
            </a:extLst>
          </p:cNvPr>
          <p:cNvPicPr>
            <a:picLocks noChangeAspect="1"/>
          </p:cNvPicPr>
          <p:nvPr/>
        </p:nvPicPr>
        <p:blipFill>
          <a:blip r:embed="rId2"/>
          <a:stretch>
            <a:fillRect/>
          </a:stretch>
        </p:blipFill>
        <p:spPr>
          <a:xfrm>
            <a:off x="6377464" y="1661753"/>
            <a:ext cx="5208387" cy="3240000"/>
          </a:xfrm>
          <a:prstGeom prst="rect">
            <a:avLst/>
          </a:prstGeom>
        </p:spPr>
      </p:pic>
      <p:pic>
        <p:nvPicPr>
          <p:cNvPr id="6" name="Picture 5">
            <a:extLst>
              <a:ext uri="{FF2B5EF4-FFF2-40B4-BE49-F238E27FC236}">
                <a16:creationId xmlns:a16="http://schemas.microsoft.com/office/drawing/2014/main" id="{8A8A7F12-4ABC-4300-BF75-D1F927A0FDE0}"/>
              </a:ext>
            </a:extLst>
          </p:cNvPr>
          <p:cNvPicPr>
            <a:picLocks noChangeAspect="1"/>
          </p:cNvPicPr>
          <p:nvPr/>
        </p:nvPicPr>
        <p:blipFill>
          <a:blip r:embed="rId3"/>
          <a:stretch>
            <a:fillRect/>
          </a:stretch>
        </p:blipFill>
        <p:spPr>
          <a:xfrm>
            <a:off x="609600" y="1661753"/>
            <a:ext cx="5201484" cy="3240000"/>
          </a:xfrm>
          <a:prstGeom prst="rect">
            <a:avLst/>
          </a:prstGeom>
        </p:spPr>
      </p:pic>
      <p:sp>
        <p:nvSpPr>
          <p:cNvPr id="7" name="TextBox 6">
            <a:extLst>
              <a:ext uri="{FF2B5EF4-FFF2-40B4-BE49-F238E27FC236}">
                <a16:creationId xmlns:a16="http://schemas.microsoft.com/office/drawing/2014/main" id="{DE84E64A-0A69-4908-8AB1-26E8E71303E5}"/>
              </a:ext>
            </a:extLst>
          </p:cNvPr>
          <p:cNvSpPr txBox="1"/>
          <p:nvPr/>
        </p:nvSpPr>
        <p:spPr>
          <a:xfrm>
            <a:off x="6375451" y="1426385"/>
            <a:ext cx="4692310" cy="261610"/>
          </a:xfrm>
          <a:prstGeom prst="rect">
            <a:avLst/>
          </a:prstGeom>
          <a:noFill/>
        </p:spPr>
        <p:txBody>
          <a:bodyPr wrap="none" rtlCol="0">
            <a:spAutoFit/>
          </a:bodyPr>
          <a:lstStyle/>
          <a:p>
            <a:r>
              <a:rPr lang="en-NZ" sz="1100" b="1" dirty="0"/>
              <a:t>Overall Literacy Mean, Median and Confidence by Professional Affiliation</a:t>
            </a:r>
          </a:p>
        </p:txBody>
      </p:sp>
      <p:sp>
        <p:nvSpPr>
          <p:cNvPr id="8" name="TextBox 7">
            <a:extLst>
              <a:ext uri="{FF2B5EF4-FFF2-40B4-BE49-F238E27FC236}">
                <a16:creationId xmlns:a16="http://schemas.microsoft.com/office/drawing/2014/main" id="{7E350FDC-6CAC-45D6-B75C-052D9B081ABC}"/>
              </a:ext>
            </a:extLst>
          </p:cNvPr>
          <p:cNvSpPr txBox="1"/>
          <p:nvPr/>
        </p:nvSpPr>
        <p:spPr>
          <a:xfrm>
            <a:off x="579876" y="1426385"/>
            <a:ext cx="4362092" cy="261610"/>
          </a:xfrm>
          <a:prstGeom prst="rect">
            <a:avLst/>
          </a:prstGeom>
          <a:noFill/>
        </p:spPr>
        <p:txBody>
          <a:bodyPr wrap="none" rtlCol="0">
            <a:spAutoFit/>
          </a:bodyPr>
          <a:lstStyle/>
          <a:p>
            <a:r>
              <a:rPr lang="en-NZ" sz="1100" b="1" dirty="0"/>
              <a:t>Overall Literacy Mean, Median and Confidence by Digital role or not</a:t>
            </a:r>
          </a:p>
        </p:txBody>
      </p:sp>
      <p:sp>
        <p:nvSpPr>
          <p:cNvPr id="9" name="TextBox 8">
            <a:extLst>
              <a:ext uri="{FF2B5EF4-FFF2-40B4-BE49-F238E27FC236}">
                <a16:creationId xmlns:a16="http://schemas.microsoft.com/office/drawing/2014/main" id="{4E16A42C-DD34-4CC0-A3EF-F52ECE32EB8E}"/>
              </a:ext>
            </a:extLst>
          </p:cNvPr>
          <p:cNvSpPr txBox="1"/>
          <p:nvPr/>
        </p:nvSpPr>
        <p:spPr>
          <a:xfrm>
            <a:off x="609598" y="4901753"/>
            <a:ext cx="5201483" cy="830997"/>
          </a:xfrm>
          <a:prstGeom prst="rect">
            <a:avLst/>
          </a:prstGeom>
          <a:noFill/>
        </p:spPr>
        <p:txBody>
          <a:bodyPr wrap="square" rtlCol="0">
            <a:spAutoFit/>
          </a:bodyPr>
          <a:lstStyle/>
          <a:p>
            <a:r>
              <a:rPr lang="en-NZ" sz="1200" dirty="0"/>
              <a:t>There is a significant difference between the self-reported literacy of those in a digital role and those in a non-digital role. It may be worth considering whether the most important group to target for literacy development are those in non-digital roles.</a:t>
            </a:r>
          </a:p>
        </p:txBody>
      </p:sp>
      <p:sp>
        <p:nvSpPr>
          <p:cNvPr id="10" name="TextBox 9">
            <a:extLst>
              <a:ext uri="{FF2B5EF4-FFF2-40B4-BE49-F238E27FC236}">
                <a16:creationId xmlns:a16="http://schemas.microsoft.com/office/drawing/2014/main" id="{5629CCFA-AA5D-448E-B99C-E1E3F690B643}"/>
              </a:ext>
            </a:extLst>
          </p:cNvPr>
          <p:cNvSpPr txBox="1"/>
          <p:nvPr/>
        </p:nvSpPr>
        <p:spPr>
          <a:xfrm>
            <a:off x="6380917" y="4919248"/>
            <a:ext cx="5201483" cy="646331"/>
          </a:xfrm>
          <a:prstGeom prst="rect">
            <a:avLst/>
          </a:prstGeom>
          <a:noFill/>
        </p:spPr>
        <p:txBody>
          <a:bodyPr wrap="square" rtlCol="0">
            <a:spAutoFit/>
          </a:bodyPr>
          <a:lstStyle/>
          <a:p>
            <a:r>
              <a:rPr lang="en-NZ" sz="1200" dirty="0"/>
              <a:t>There is a wide variety of literacy reported by professional group. It may be that the “None” represents a number of people who work in Digital roles that don’t have professional affiliation to the IT industry.</a:t>
            </a:r>
          </a:p>
        </p:txBody>
      </p:sp>
      <p:sp>
        <p:nvSpPr>
          <p:cNvPr id="11" name="TextBox 10">
            <a:extLst>
              <a:ext uri="{FF2B5EF4-FFF2-40B4-BE49-F238E27FC236}">
                <a16:creationId xmlns:a16="http://schemas.microsoft.com/office/drawing/2014/main" id="{D77E4AF3-8A45-4D45-A4B7-4E6C2B147925}"/>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
        <p:nvSpPr>
          <p:cNvPr id="12" name="Slide Number Placeholder 11">
            <a:extLst>
              <a:ext uri="{FF2B5EF4-FFF2-40B4-BE49-F238E27FC236}">
                <a16:creationId xmlns:a16="http://schemas.microsoft.com/office/drawing/2014/main" id="{22070564-DD78-447D-A0C5-F91EA9F06154}"/>
              </a:ext>
            </a:extLst>
          </p:cNvPr>
          <p:cNvSpPr>
            <a:spLocks noGrp="1"/>
          </p:cNvSpPr>
          <p:nvPr>
            <p:ph type="sldNum" sz="quarter" idx="4"/>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4224458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FED7-4329-42AB-B31E-6A71B89D1ED1}"/>
              </a:ext>
            </a:extLst>
          </p:cNvPr>
          <p:cNvSpPr>
            <a:spLocks noGrp="1"/>
          </p:cNvSpPr>
          <p:nvPr>
            <p:ph type="title"/>
          </p:nvPr>
        </p:nvSpPr>
        <p:spPr/>
        <p:txBody>
          <a:bodyPr/>
          <a:lstStyle/>
          <a:p>
            <a:r>
              <a:rPr lang="en-NZ" dirty="0"/>
              <a:t>Literacy of the Workforce</a:t>
            </a:r>
          </a:p>
        </p:txBody>
      </p:sp>
      <p:sp>
        <p:nvSpPr>
          <p:cNvPr id="11" name="Slide Number Placeholder 10">
            <a:extLst>
              <a:ext uri="{FF2B5EF4-FFF2-40B4-BE49-F238E27FC236}">
                <a16:creationId xmlns:a16="http://schemas.microsoft.com/office/drawing/2014/main" id="{A766077D-2E13-4119-B63F-AF5981258DD3}"/>
              </a:ext>
            </a:extLst>
          </p:cNvPr>
          <p:cNvSpPr>
            <a:spLocks noGrp="1"/>
          </p:cNvSpPr>
          <p:nvPr>
            <p:ph type="sldNum" sz="quarter" idx="4"/>
          </p:nvPr>
        </p:nvSpPr>
        <p:spPr/>
        <p:txBody>
          <a:bodyPr/>
          <a:lstStyle/>
          <a:p>
            <a:fld id="{4FAB73BC-B049-4115-A692-8D63A059BFB8}" type="slidenum">
              <a:rPr lang="en-US" smtClean="0"/>
              <a:pPr/>
              <a:t>18</a:t>
            </a:fld>
            <a:endParaRPr lang="en-US" dirty="0"/>
          </a:p>
        </p:txBody>
      </p:sp>
      <p:pic>
        <p:nvPicPr>
          <p:cNvPr id="3" name="Picture 2">
            <a:extLst>
              <a:ext uri="{FF2B5EF4-FFF2-40B4-BE49-F238E27FC236}">
                <a16:creationId xmlns:a16="http://schemas.microsoft.com/office/drawing/2014/main" id="{537CED15-FC5B-445A-955D-589181E5A940}"/>
              </a:ext>
            </a:extLst>
          </p:cNvPr>
          <p:cNvPicPr>
            <a:picLocks noChangeAspect="1"/>
          </p:cNvPicPr>
          <p:nvPr/>
        </p:nvPicPr>
        <p:blipFill>
          <a:blip r:embed="rId2"/>
          <a:stretch>
            <a:fillRect/>
          </a:stretch>
        </p:blipFill>
        <p:spPr>
          <a:xfrm>
            <a:off x="609598" y="1679248"/>
            <a:ext cx="5209266" cy="3240000"/>
          </a:xfrm>
          <a:prstGeom prst="rect">
            <a:avLst/>
          </a:prstGeom>
        </p:spPr>
      </p:pic>
      <p:pic>
        <p:nvPicPr>
          <p:cNvPr id="4" name="Picture 3">
            <a:extLst>
              <a:ext uri="{FF2B5EF4-FFF2-40B4-BE49-F238E27FC236}">
                <a16:creationId xmlns:a16="http://schemas.microsoft.com/office/drawing/2014/main" id="{42D366B1-53DC-423A-9CB2-F4674FA26108}"/>
              </a:ext>
            </a:extLst>
          </p:cNvPr>
          <p:cNvPicPr>
            <a:picLocks noChangeAspect="1"/>
          </p:cNvPicPr>
          <p:nvPr/>
        </p:nvPicPr>
        <p:blipFill>
          <a:blip r:embed="rId3"/>
          <a:stretch>
            <a:fillRect/>
          </a:stretch>
        </p:blipFill>
        <p:spPr>
          <a:xfrm>
            <a:off x="6373138" y="1679248"/>
            <a:ext cx="5209105" cy="3240000"/>
          </a:xfrm>
          <a:prstGeom prst="rect">
            <a:avLst/>
          </a:prstGeom>
        </p:spPr>
      </p:pic>
      <p:sp>
        <p:nvSpPr>
          <p:cNvPr id="5" name="TextBox 4">
            <a:extLst>
              <a:ext uri="{FF2B5EF4-FFF2-40B4-BE49-F238E27FC236}">
                <a16:creationId xmlns:a16="http://schemas.microsoft.com/office/drawing/2014/main" id="{4E0D5C16-5A75-4C21-8953-2F0491741FDB}"/>
              </a:ext>
            </a:extLst>
          </p:cNvPr>
          <p:cNvSpPr txBox="1"/>
          <p:nvPr/>
        </p:nvSpPr>
        <p:spPr>
          <a:xfrm>
            <a:off x="609598" y="4901753"/>
            <a:ext cx="5201483" cy="646331"/>
          </a:xfrm>
          <a:prstGeom prst="rect">
            <a:avLst/>
          </a:prstGeom>
          <a:noFill/>
        </p:spPr>
        <p:txBody>
          <a:bodyPr wrap="square" rtlCol="0">
            <a:spAutoFit/>
          </a:bodyPr>
          <a:lstStyle/>
          <a:p>
            <a:r>
              <a:rPr lang="en-NZ" sz="1200" dirty="0"/>
              <a:t>There are very few differences in self-reported literacy based on formal academic achievement. This may be related to the high numbers of respondents who highlighted that they used a self-taught approach.</a:t>
            </a:r>
          </a:p>
        </p:txBody>
      </p:sp>
      <p:sp>
        <p:nvSpPr>
          <p:cNvPr id="6" name="TextBox 5">
            <a:extLst>
              <a:ext uri="{FF2B5EF4-FFF2-40B4-BE49-F238E27FC236}">
                <a16:creationId xmlns:a16="http://schemas.microsoft.com/office/drawing/2014/main" id="{CA3F8351-2071-472B-A42E-EEB2AC8AC4E7}"/>
              </a:ext>
            </a:extLst>
          </p:cNvPr>
          <p:cNvSpPr txBox="1"/>
          <p:nvPr/>
        </p:nvSpPr>
        <p:spPr>
          <a:xfrm>
            <a:off x="6380917" y="4919248"/>
            <a:ext cx="5201483" cy="830997"/>
          </a:xfrm>
          <a:prstGeom prst="rect">
            <a:avLst/>
          </a:prstGeom>
          <a:noFill/>
        </p:spPr>
        <p:txBody>
          <a:bodyPr wrap="square" rtlCol="0">
            <a:spAutoFit/>
          </a:bodyPr>
          <a:lstStyle/>
          <a:p>
            <a:r>
              <a:rPr lang="en-NZ" sz="1200" dirty="0"/>
              <a:t>There are no real differences in self-reported literacy on the basis of organisation size, this is probably also related to the lack of training offered in organisations in data and digital (a relatively frequent comment) and the relative ease of access for everyone over the internet.</a:t>
            </a:r>
          </a:p>
        </p:txBody>
      </p:sp>
      <p:sp>
        <p:nvSpPr>
          <p:cNvPr id="7" name="TextBox 6">
            <a:extLst>
              <a:ext uri="{FF2B5EF4-FFF2-40B4-BE49-F238E27FC236}">
                <a16:creationId xmlns:a16="http://schemas.microsoft.com/office/drawing/2014/main" id="{D8EDCECC-FADA-4782-A316-5CE2E5AC4A72}"/>
              </a:ext>
            </a:extLst>
          </p:cNvPr>
          <p:cNvSpPr txBox="1"/>
          <p:nvPr/>
        </p:nvSpPr>
        <p:spPr>
          <a:xfrm>
            <a:off x="6380917" y="1426385"/>
            <a:ext cx="4474302" cy="261610"/>
          </a:xfrm>
          <a:prstGeom prst="rect">
            <a:avLst/>
          </a:prstGeom>
          <a:noFill/>
        </p:spPr>
        <p:txBody>
          <a:bodyPr wrap="none" rtlCol="0">
            <a:spAutoFit/>
          </a:bodyPr>
          <a:lstStyle/>
          <a:p>
            <a:r>
              <a:rPr lang="en-NZ" sz="1100" b="1" dirty="0"/>
              <a:t>Overall Literacy Mean, Median and Confidence by Organisational Size</a:t>
            </a:r>
          </a:p>
        </p:txBody>
      </p:sp>
      <p:sp>
        <p:nvSpPr>
          <p:cNvPr id="8" name="TextBox 7">
            <a:extLst>
              <a:ext uri="{FF2B5EF4-FFF2-40B4-BE49-F238E27FC236}">
                <a16:creationId xmlns:a16="http://schemas.microsoft.com/office/drawing/2014/main" id="{17147207-8A8C-4BAC-B46D-AE37480280DF}"/>
              </a:ext>
            </a:extLst>
          </p:cNvPr>
          <p:cNvSpPr txBox="1"/>
          <p:nvPr/>
        </p:nvSpPr>
        <p:spPr>
          <a:xfrm>
            <a:off x="609441" y="1426385"/>
            <a:ext cx="4362092" cy="261610"/>
          </a:xfrm>
          <a:prstGeom prst="rect">
            <a:avLst/>
          </a:prstGeom>
          <a:noFill/>
        </p:spPr>
        <p:txBody>
          <a:bodyPr wrap="none" rtlCol="0">
            <a:spAutoFit/>
          </a:bodyPr>
          <a:lstStyle/>
          <a:p>
            <a:r>
              <a:rPr lang="en-NZ" sz="1100" b="1" dirty="0"/>
              <a:t>Overall Literacy Mean, Median and Confidence by Digital role or not</a:t>
            </a:r>
          </a:p>
        </p:txBody>
      </p:sp>
      <p:sp>
        <p:nvSpPr>
          <p:cNvPr id="9" name="TextBox 8">
            <a:extLst>
              <a:ext uri="{FF2B5EF4-FFF2-40B4-BE49-F238E27FC236}">
                <a16:creationId xmlns:a16="http://schemas.microsoft.com/office/drawing/2014/main" id="{CCF9A38B-3A69-4B58-8420-42432B7EFB24}"/>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
        <p:nvSpPr>
          <p:cNvPr id="10" name="Rectangle 9">
            <a:extLst>
              <a:ext uri="{FF2B5EF4-FFF2-40B4-BE49-F238E27FC236}">
                <a16:creationId xmlns:a16="http://schemas.microsoft.com/office/drawing/2014/main" id="{1D4EB570-394F-4C66-9C34-E16737F901E8}"/>
              </a:ext>
            </a:extLst>
          </p:cNvPr>
          <p:cNvSpPr/>
          <p:nvPr/>
        </p:nvSpPr>
        <p:spPr>
          <a:xfrm>
            <a:off x="11192719" y="5833641"/>
            <a:ext cx="999281" cy="1024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32935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464428-E34A-4F3E-8101-D60A4887E8E6}"/>
              </a:ext>
            </a:extLst>
          </p:cNvPr>
          <p:cNvSpPr>
            <a:spLocks noGrp="1"/>
          </p:cNvSpPr>
          <p:nvPr>
            <p:ph type="title"/>
          </p:nvPr>
        </p:nvSpPr>
        <p:spPr/>
        <p:txBody>
          <a:bodyPr>
            <a:normAutofit fontScale="90000"/>
          </a:bodyPr>
          <a:lstStyle/>
          <a:p>
            <a:r>
              <a:rPr lang="en-NZ" dirty="0"/>
              <a:t>Learning Approaches and Opportunities</a:t>
            </a:r>
          </a:p>
        </p:txBody>
      </p:sp>
      <p:sp>
        <p:nvSpPr>
          <p:cNvPr id="4" name="TextBox 3">
            <a:extLst>
              <a:ext uri="{FF2B5EF4-FFF2-40B4-BE49-F238E27FC236}">
                <a16:creationId xmlns:a16="http://schemas.microsoft.com/office/drawing/2014/main" id="{317789F2-D79F-4EA0-AE42-77EC079167AA}"/>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Tree>
    <p:extLst>
      <p:ext uri="{BB962C8B-B14F-4D97-AF65-F5344CB8AC3E}">
        <p14:creationId xmlns:p14="http://schemas.microsoft.com/office/powerpoint/2010/main" val="236650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21E925-56E1-423C-BA1A-48F3DAFD7932}"/>
              </a:ext>
            </a:extLst>
          </p:cNvPr>
          <p:cNvSpPr/>
          <p:nvPr/>
        </p:nvSpPr>
        <p:spPr>
          <a:xfrm>
            <a:off x="11192719" y="5833641"/>
            <a:ext cx="999281" cy="1024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7" name="Table 6">
            <a:extLst>
              <a:ext uri="{FF2B5EF4-FFF2-40B4-BE49-F238E27FC236}">
                <a16:creationId xmlns:a16="http://schemas.microsoft.com/office/drawing/2014/main" id="{2613849A-A0A8-4A6C-B12F-A090758B4F6B}"/>
              </a:ext>
            </a:extLst>
          </p:cNvPr>
          <p:cNvGraphicFramePr>
            <a:graphicFrameLocks noGrp="1"/>
          </p:cNvGraphicFramePr>
          <p:nvPr>
            <p:extLst>
              <p:ext uri="{D42A27DB-BD31-4B8C-83A1-F6EECF244321}">
                <p14:modId xmlns:p14="http://schemas.microsoft.com/office/powerpoint/2010/main" val="194468104"/>
              </p:ext>
            </p:extLst>
          </p:nvPr>
        </p:nvGraphicFramePr>
        <p:xfrm>
          <a:off x="191625" y="5303240"/>
          <a:ext cx="5472000" cy="1371600"/>
        </p:xfrm>
        <a:graphic>
          <a:graphicData uri="http://schemas.openxmlformats.org/drawingml/2006/table">
            <a:tbl>
              <a:tblPr firstRow="1" bandRow="1">
                <a:tableStyleId>{5C22544A-7EE6-4342-B048-85BDC9FD1C3A}</a:tableStyleId>
              </a:tblPr>
              <a:tblGrid>
                <a:gridCol w="828000">
                  <a:extLst>
                    <a:ext uri="{9D8B030D-6E8A-4147-A177-3AD203B41FA5}">
                      <a16:colId xmlns:a16="http://schemas.microsoft.com/office/drawing/2014/main" val="176925637"/>
                    </a:ext>
                  </a:extLst>
                </a:gridCol>
                <a:gridCol w="756000">
                  <a:extLst>
                    <a:ext uri="{9D8B030D-6E8A-4147-A177-3AD203B41FA5}">
                      <a16:colId xmlns:a16="http://schemas.microsoft.com/office/drawing/2014/main" val="584694659"/>
                    </a:ext>
                  </a:extLst>
                </a:gridCol>
                <a:gridCol w="1260000">
                  <a:extLst>
                    <a:ext uri="{9D8B030D-6E8A-4147-A177-3AD203B41FA5}">
                      <a16:colId xmlns:a16="http://schemas.microsoft.com/office/drawing/2014/main" val="2851167464"/>
                    </a:ext>
                  </a:extLst>
                </a:gridCol>
                <a:gridCol w="2628000">
                  <a:extLst>
                    <a:ext uri="{9D8B030D-6E8A-4147-A177-3AD203B41FA5}">
                      <a16:colId xmlns:a16="http://schemas.microsoft.com/office/drawing/2014/main" val="2201702991"/>
                    </a:ext>
                  </a:extLst>
                </a:gridCol>
              </a:tblGrid>
              <a:tr h="0">
                <a:tc>
                  <a:txBody>
                    <a:bodyPr/>
                    <a:lstStyle/>
                    <a:p>
                      <a:r>
                        <a:rPr lang="en-NZ" sz="1200" dirty="0"/>
                        <a:t>Date</a:t>
                      </a:r>
                    </a:p>
                  </a:txBody>
                  <a:tcPr/>
                </a:tc>
                <a:tc>
                  <a:txBody>
                    <a:bodyPr/>
                    <a:lstStyle/>
                    <a:p>
                      <a:r>
                        <a:rPr lang="en-NZ" sz="1200" dirty="0"/>
                        <a:t>Version</a:t>
                      </a:r>
                    </a:p>
                  </a:txBody>
                  <a:tcPr/>
                </a:tc>
                <a:tc>
                  <a:txBody>
                    <a:bodyPr/>
                    <a:lstStyle/>
                    <a:p>
                      <a:r>
                        <a:rPr lang="en-NZ" sz="1200" dirty="0"/>
                        <a:t>Contributor</a:t>
                      </a:r>
                    </a:p>
                  </a:txBody>
                  <a:tcPr/>
                </a:tc>
                <a:tc>
                  <a:txBody>
                    <a:bodyPr/>
                    <a:lstStyle/>
                    <a:p>
                      <a:r>
                        <a:rPr lang="en-NZ" sz="1200" dirty="0"/>
                        <a:t>Changes</a:t>
                      </a:r>
                    </a:p>
                  </a:txBody>
                  <a:tcPr/>
                </a:tc>
                <a:extLst>
                  <a:ext uri="{0D108BD9-81ED-4DB2-BD59-A6C34878D82A}">
                    <a16:rowId xmlns:a16="http://schemas.microsoft.com/office/drawing/2014/main" val="784860505"/>
                  </a:ext>
                </a:extLst>
              </a:tr>
              <a:tr h="0">
                <a:tc>
                  <a:txBody>
                    <a:bodyPr/>
                    <a:lstStyle/>
                    <a:p>
                      <a:r>
                        <a:rPr lang="en-NZ" sz="1200" dirty="0"/>
                        <a:t>13/2/2020</a:t>
                      </a:r>
                    </a:p>
                  </a:txBody>
                  <a:tcPr/>
                </a:tc>
                <a:tc>
                  <a:txBody>
                    <a:bodyPr/>
                    <a:lstStyle/>
                    <a:p>
                      <a:r>
                        <a:rPr lang="en-NZ" sz="1200" dirty="0"/>
                        <a:t>1.0</a:t>
                      </a:r>
                    </a:p>
                  </a:txBody>
                  <a:tcPr/>
                </a:tc>
                <a:tc>
                  <a:txBody>
                    <a:bodyPr/>
                    <a:lstStyle/>
                    <a:p>
                      <a:r>
                        <a:rPr lang="en-NZ" sz="1200" dirty="0"/>
                        <a:t>Jon Herries</a:t>
                      </a:r>
                    </a:p>
                  </a:txBody>
                  <a:tcPr/>
                </a:tc>
                <a:tc>
                  <a:txBody>
                    <a:bodyPr/>
                    <a:lstStyle/>
                    <a:p>
                      <a:r>
                        <a:rPr lang="en-NZ" sz="1200" dirty="0"/>
                        <a:t>Initial Draft</a:t>
                      </a:r>
                    </a:p>
                  </a:txBody>
                  <a:tcPr/>
                </a:tc>
                <a:extLst>
                  <a:ext uri="{0D108BD9-81ED-4DB2-BD59-A6C34878D82A}">
                    <a16:rowId xmlns:a16="http://schemas.microsoft.com/office/drawing/2014/main" val="2859396397"/>
                  </a:ext>
                </a:extLst>
              </a:tr>
              <a:tr h="0">
                <a:tc>
                  <a:txBody>
                    <a:bodyPr/>
                    <a:lstStyle/>
                    <a:p>
                      <a:endParaRPr lang="en-NZ" sz="1200"/>
                    </a:p>
                  </a:txBody>
                  <a:tcPr/>
                </a:tc>
                <a:tc>
                  <a:txBody>
                    <a:bodyPr/>
                    <a:lstStyle/>
                    <a:p>
                      <a:endParaRPr lang="en-NZ" sz="1200" dirty="0"/>
                    </a:p>
                  </a:txBody>
                  <a:tcPr/>
                </a:tc>
                <a:tc>
                  <a:txBody>
                    <a:bodyPr/>
                    <a:lstStyle/>
                    <a:p>
                      <a:endParaRPr lang="en-NZ" sz="1200"/>
                    </a:p>
                  </a:txBody>
                  <a:tcPr/>
                </a:tc>
                <a:tc>
                  <a:txBody>
                    <a:bodyPr/>
                    <a:lstStyle/>
                    <a:p>
                      <a:endParaRPr lang="en-NZ" sz="1200"/>
                    </a:p>
                  </a:txBody>
                  <a:tcPr/>
                </a:tc>
                <a:extLst>
                  <a:ext uri="{0D108BD9-81ED-4DB2-BD59-A6C34878D82A}">
                    <a16:rowId xmlns:a16="http://schemas.microsoft.com/office/drawing/2014/main" val="3103805875"/>
                  </a:ext>
                </a:extLst>
              </a:tr>
              <a:tr h="0">
                <a:tc>
                  <a:txBody>
                    <a:bodyPr/>
                    <a:lstStyle/>
                    <a:p>
                      <a:endParaRPr lang="en-NZ" sz="1200"/>
                    </a:p>
                  </a:txBody>
                  <a:tcPr/>
                </a:tc>
                <a:tc>
                  <a:txBody>
                    <a:bodyPr/>
                    <a:lstStyle/>
                    <a:p>
                      <a:endParaRPr lang="en-NZ" sz="1200"/>
                    </a:p>
                  </a:txBody>
                  <a:tcPr/>
                </a:tc>
                <a:tc>
                  <a:txBody>
                    <a:bodyPr/>
                    <a:lstStyle/>
                    <a:p>
                      <a:endParaRPr lang="en-NZ" sz="1200" dirty="0"/>
                    </a:p>
                  </a:txBody>
                  <a:tcPr/>
                </a:tc>
                <a:tc>
                  <a:txBody>
                    <a:bodyPr/>
                    <a:lstStyle/>
                    <a:p>
                      <a:endParaRPr lang="en-NZ" sz="1200" dirty="0"/>
                    </a:p>
                  </a:txBody>
                  <a:tcPr/>
                </a:tc>
                <a:extLst>
                  <a:ext uri="{0D108BD9-81ED-4DB2-BD59-A6C34878D82A}">
                    <a16:rowId xmlns:a16="http://schemas.microsoft.com/office/drawing/2014/main" val="3766838723"/>
                  </a:ext>
                </a:extLst>
              </a:tr>
              <a:tr h="0">
                <a:tc>
                  <a:txBody>
                    <a:bodyPr/>
                    <a:lstStyle/>
                    <a:p>
                      <a:endParaRPr lang="en-NZ" sz="1200"/>
                    </a:p>
                  </a:txBody>
                  <a:tcPr/>
                </a:tc>
                <a:tc>
                  <a:txBody>
                    <a:bodyPr/>
                    <a:lstStyle/>
                    <a:p>
                      <a:endParaRPr lang="en-NZ" sz="1200" dirty="0"/>
                    </a:p>
                  </a:txBody>
                  <a:tcPr/>
                </a:tc>
                <a:tc>
                  <a:txBody>
                    <a:bodyPr/>
                    <a:lstStyle/>
                    <a:p>
                      <a:endParaRPr lang="en-NZ" sz="1200" dirty="0"/>
                    </a:p>
                  </a:txBody>
                  <a:tcPr/>
                </a:tc>
                <a:tc>
                  <a:txBody>
                    <a:bodyPr/>
                    <a:lstStyle/>
                    <a:p>
                      <a:endParaRPr lang="en-NZ" sz="1200" dirty="0"/>
                    </a:p>
                  </a:txBody>
                  <a:tcPr/>
                </a:tc>
                <a:extLst>
                  <a:ext uri="{0D108BD9-81ED-4DB2-BD59-A6C34878D82A}">
                    <a16:rowId xmlns:a16="http://schemas.microsoft.com/office/drawing/2014/main" val="3425704411"/>
                  </a:ext>
                </a:extLst>
              </a:tr>
            </a:tbl>
          </a:graphicData>
        </a:graphic>
      </p:graphicFrame>
      <p:sp>
        <p:nvSpPr>
          <p:cNvPr id="8" name="Slide Number Placeholder 7">
            <a:extLst>
              <a:ext uri="{FF2B5EF4-FFF2-40B4-BE49-F238E27FC236}">
                <a16:creationId xmlns:a16="http://schemas.microsoft.com/office/drawing/2014/main" id="{A08AC7B9-371C-4AD7-B7A6-5DA3262089EF}"/>
              </a:ext>
            </a:extLst>
          </p:cNvPr>
          <p:cNvSpPr>
            <a:spLocks noGrp="1"/>
          </p:cNvSpPr>
          <p:nvPr>
            <p:ph type="sldNum" sz="quarter" idx="4"/>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977389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A6FA-3943-4BCD-8C3D-468D89779156}"/>
              </a:ext>
            </a:extLst>
          </p:cNvPr>
          <p:cNvSpPr>
            <a:spLocks noGrp="1"/>
          </p:cNvSpPr>
          <p:nvPr>
            <p:ph type="title"/>
          </p:nvPr>
        </p:nvSpPr>
        <p:spPr/>
        <p:txBody>
          <a:bodyPr/>
          <a:lstStyle/>
          <a:p>
            <a:r>
              <a:rPr lang="en-NZ" dirty="0"/>
              <a:t>Where sector people learn about Digital and Data</a:t>
            </a:r>
          </a:p>
        </p:txBody>
      </p:sp>
      <p:sp>
        <p:nvSpPr>
          <p:cNvPr id="12" name="Slide Number Placeholder 11">
            <a:extLst>
              <a:ext uri="{FF2B5EF4-FFF2-40B4-BE49-F238E27FC236}">
                <a16:creationId xmlns:a16="http://schemas.microsoft.com/office/drawing/2014/main" id="{F978CADE-9A90-4090-8245-7D4EC4A45009}"/>
              </a:ext>
            </a:extLst>
          </p:cNvPr>
          <p:cNvSpPr>
            <a:spLocks noGrp="1"/>
          </p:cNvSpPr>
          <p:nvPr>
            <p:ph type="sldNum" sz="quarter" idx="4"/>
          </p:nvPr>
        </p:nvSpPr>
        <p:spPr/>
        <p:txBody>
          <a:bodyPr/>
          <a:lstStyle/>
          <a:p>
            <a:fld id="{4FAB73BC-B049-4115-A692-8D63A059BFB8}" type="slidenum">
              <a:rPr lang="en-US" smtClean="0"/>
              <a:pPr/>
              <a:t>20</a:t>
            </a:fld>
            <a:endParaRPr lang="en-US" dirty="0"/>
          </a:p>
        </p:txBody>
      </p:sp>
      <p:pic>
        <p:nvPicPr>
          <p:cNvPr id="4" name="Picture 3">
            <a:extLst>
              <a:ext uri="{FF2B5EF4-FFF2-40B4-BE49-F238E27FC236}">
                <a16:creationId xmlns:a16="http://schemas.microsoft.com/office/drawing/2014/main" id="{BA875236-BF7F-4554-854A-0258E0F102DE}"/>
              </a:ext>
            </a:extLst>
          </p:cNvPr>
          <p:cNvPicPr>
            <a:picLocks noChangeAspect="1"/>
          </p:cNvPicPr>
          <p:nvPr/>
        </p:nvPicPr>
        <p:blipFill>
          <a:blip r:embed="rId2"/>
          <a:stretch>
            <a:fillRect/>
          </a:stretch>
        </p:blipFill>
        <p:spPr>
          <a:xfrm>
            <a:off x="6366655" y="1687995"/>
            <a:ext cx="5210270" cy="3240000"/>
          </a:xfrm>
          <a:prstGeom prst="rect">
            <a:avLst/>
          </a:prstGeom>
        </p:spPr>
      </p:pic>
      <p:pic>
        <p:nvPicPr>
          <p:cNvPr id="5" name="Picture 4">
            <a:extLst>
              <a:ext uri="{FF2B5EF4-FFF2-40B4-BE49-F238E27FC236}">
                <a16:creationId xmlns:a16="http://schemas.microsoft.com/office/drawing/2014/main" id="{A6F7F3C5-E852-4484-801F-4E10658F6C5C}"/>
              </a:ext>
            </a:extLst>
          </p:cNvPr>
          <p:cNvPicPr>
            <a:picLocks noChangeAspect="1"/>
          </p:cNvPicPr>
          <p:nvPr/>
        </p:nvPicPr>
        <p:blipFill>
          <a:blip r:embed="rId3"/>
          <a:stretch>
            <a:fillRect/>
          </a:stretch>
        </p:blipFill>
        <p:spPr>
          <a:xfrm>
            <a:off x="609598" y="1687994"/>
            <a:ext cx="5215745" cy="3240000"/>
          </a:xfrm>
          <a:prstGeom prst="rect">
            <a:avLst/>
          </a:prstGeom>
        </p:spPr>
      </p:pic>
      <p:sp>
        <p:nvSpPr>
          <p:cNvPr id="6" name="TextBox 5">
            <a:extLst>
              <a:ext uri="{FF2B5EF4-FFF2-40B4-BE49-F238E27FC236}">
                <a16:creationId xmlns:a16="http://schemas.microsoft.com/office/drawing/2014/main" id="{0B25E353-599F-441F-BEDA-43383DB81B14}"/>
              </a:ext>
            </a:extLst>
          </p:cNvPr>
          <p:cNvSpPr txBox="1"/>
          <p:nvPr/>
        </p:nvSpPr>
        <p:spPr>
          <a:xfrm>
            <a:off x="609598" y="4901753"/>
            <a:ext cx="5201483" cy="646331"/>
          </a:xfrm>
          <a:prstGeom prst="rect">
            <a:avLst/>
          </a:prstGeom>
          <a:noFill/>
        </p:spPr>
        <p:txBody>
          <a:bodyPr wrap="square" rtlCol="0">
            <a:spAutoFit/>
          </a:bodyPr>
          <a:lstStyle/>
          <a:p>
            <a:r>
              <a:rPr lang="en-NZ" sz="1200" dirty="0"/>
              <a:t>These results suggest a relatively immature workforce in terms of professional development and a reliance on custom and practice (self-taught and on-the-job training) rather than utilising industry best practice.</a:t>
            </a:r>
          </a:p>
        </p:txBody>
      </p:sp>
      <p:sp>
        <p:nvSpPr>
          <p:cNvPr id="7" name="TextBox 6">
            <a:extLst>
              <a:ext uri="{FF2B5EF4-FFF2-40B4-BE49-F238E27FC236}">
                <a16:creationId xmlns:a16="http://schemas.microsoft.com/office/drawing/2014/main" id="{C73876EF-7A03-47A8-9277-19526A01E70E}"/>
              </a:ext>
            </a:extLst>
          </p:cNvPr>
          <p:cNvSpPr txBox="1"/>
          <p:nvPr/>
        </p:nvSpPr>
        <p:spPr>
          <a:xfrm>
            <a:off x="6380917" y="4919248"/>
            <a:ext cx="5201483" cy="830997"/>
          </a:xfrm>
          <a:prstGeom prst="rect">
            <a:avLst/>
          </a:prstGeom>
          <a:noFill/>
        </p:spPr>
        <p:txBody>
          <a:bodyPr wrap="square" rtlCol="0">
            <a:spAutoFit/>
          </a:bodyPr>
          <a:lstStyle/>
          <a:p>
            <a:r>
              <a:rPr lang="en-NZ" sz="1200" dirty="0"/>
              <a:t>For those in Data and Digital roles, they are much more likely to have undertaken more formal training, although the proportions are still surprisingly low – </a:t>
            </a:r>
            <a:r>
              <a:rPr lang="en-NZ" sz="1200" dirty="0" err="1"/>
              <a:t>ie</a:t>
            </a:r>
            <a:r>
              <a:rPr lang="en-NZ" sz="1200" dirty="0"/>
              <a:t>. less than 25% have completed a degree, industry training, online courses or used online collaboration/communities.</a:t>
            </a:r>
          </a:p>
        </p:txBody>
      </p:sp>
      <p:sp>
        <p:nvSpPr>
          <p:cNvPr id="8" name="TextBox 7">
            <a:extLst>
              <a:ext uri="{FF2B5EF4-FFF2-40B4-BE49-F238E27FC236}">
                <a16:creationId xmlns:a16="http://schemas.microsoft.com/office/drawing/2014/main" id="{80424AF5-68EE-400C-9CFE-8BA989B21A12}"/>
              </a:ext>
            </a:extLst>
          </p:cNvPr>
          <p:cNvSpPr txBox="1"/>
          <p:nvPr/>
        </p:nvSpPr>
        <p:spPr>
          <a:xfrm>
            <a:off x="6380917" y="1426385"/>
            <a:ext cx="4960012" cy="261610"/>
          </a:xfrm>
          <a:prstGeom prst="rect">
            <a:avLst/>
          </a:prstGeom>
          <a:noFill/>
        </p:spPr>
        <p:txBody>
          <a:bodyPr wrap="none" rtlCol="0">
            <a:spAutoFit/>
          </a:bodyPr>
          <a:lstStyle/>
          <a:p>
            <a:r>
              <a:rPr lang="en-NZ" sz="1100" b="1" dirty="0"/>
              <a:t>Learning sources for respondents by whether they are in a Data &amp; Digital role</a:t>
            </a:r>
          </a:p>
        </p:txBody>
      </p:sp>
      <p:sp>
        <p:nvSpPr>
          <p:cNvPr id="9" name="TextBox 8">
            <a:extLst>
              <a:ext uri="{FF2B5EF4-FFF2-40B4-BE49-F238E27FC236}">
                <a16:creationId xmlns:a16="http://schemas.microsoft.com/office/drawing/2014/main" id="{9ECF25DE-F3B7-4480-B6AA-DA14F15EFE11}"/>
              </a:ext>
            </a:extLst>
          </p:cNvPr>
          <p:cNvSpPr txBox="1"/>
          <p:nvPr/>
        </p:nvSpPr>
        <p:spPr>
          <a:xfrm>
            <a:off x="609441" y="1426385"/>
            <a:ext cx="3212739" cy="261610"/>
          </a:xfrm>
          <a:prstGeom prst="rect">
            <a:avLst/>
          </a:prstGeom>
          <a:noFill/>
        </p:spPr>
        <p:txBody>
          <a:bodyPr wrap="none" rtlCol="0">
            <a:spAutoFit/>
          </a:bodyPr>
          <a:lstStyle/>
          <a:p>
            <a:r>
              <a:rPr lang="en-NZ" sz="1100" b="1" dirty="0"/>
              <a:t>Learning sources for all respondents by category</a:t>
            </a:r>
          </a:p>
        </p:txBody>
      </p:sp>
      <p:sp>
        <p:nvSpPr>
          <p:cNvPr id="10" name="TextBox 9">
            <a:extLst>
              <a:ext uri="{FF2B5EF4-FFF2-40B4-BE49-F238E27FC236}">
                <a16:creationId xmlns:a16="http://schemas.microsoft.com/office/drawing/2014/main" id="{C7DC3C5F-F944-4FD2-941B-6C38D2BFB773}"/>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
        <p:nvSpPr>
          <p:cNvPr id="11" name="Rectangle 10">
            <a:extLst>
              <a:ext uri="{FF2B5EF4-FFF2-40B4-BE49-F238E27FC236}">
                <a16:creationId xmlns:a16="http://schemas.microsoft.com/office/drawing/2014/main" id="{A04BC69B-B4CF-47DA-B97F-8B5B584D014A}"/>
              </a:ext>
            </a:extLst>
          </p:cNvPr>
          <p:cNvSpPr/>
          <p:nvPr/>
        </p:nvSpPr>
        <p:spPr>
          <a:xfrm>
            <a:off x="11192719" y="5833641"/>
            <a:ext cx="999281" cy="1024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97528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534C1-8DA4-4447-AF4B-ADDDBB881568}"/>
              </a:ext>
            </a:extLst>
          </p:cNvPr>
          <p:cNvSpPr>
            <a:spLocks noGrp="1"/>
          </p:cNvSpPr>
          <p:nvPr>
            <p:ph type="title"/>
          </p:nvPr>
        </p:nvSpPr>
        <p:spPr/>
        <p:txBody>
          <a:bodyPr/>
          <a:lstStyle/>
          <a:p>
            <a:r>
              <a:rPr lang="en-NZ" dirty="0"/>
              <a:t>Personal Learning Needs</a:t>
            </a:r>
          </a:p>
        </p:txBody>
      </p:sp>
      <p:sp>
        <p:nvSpPr>
          <p:cNvPr id="6" name="TextBox 5">
            <a:extLst>
              <a:ext uri="{FF2B5EF4-FFF2-40B4-BE49-F238E27FC236}">
                <a16:creationId xmlns:a16="http://schemas.microsoft.com/office/drawing/2014/main" id="{312B20A8-CD04-4300-AD33-AC259DFE37A4}"/>
              </a:ext>
            </a:extLst>
          </p:cNvPr>
          <p:cNvSpPr txBox="1"/>
          <p:nvPr/>
        </p:nvSpPr>
        <p:spPr>
          <a:xfrm>
            <a:off x="609598" y="4901753"/>
            <a:ext cx="5201483" cy="1384995"/>
          </a:xfrm>
          <a:prstGeom prst="rect">
            <a:avLst/>
          </a:prstGeom>
          <a:noFill/>
        </p:spPr>
        <p:txBody>
          <a:bodyPr wrap="square" rtlCol="0">
            <a:spAutoFit/>
          </a:bodyPr>
          <a:lstStyle/>
          <a:p>
            <a:r>
              <a:rPr lang="en-NZ" sz="1200" dirty="0"/>
              <a:t>Personal learning needs that have been identified by the respondents include as most important, understanding standards and terminology along with Cloud systems and services.</a:t>
            </a:r>
          </a:p>
          <a:p>
            <a:r>
              <a:rPr lang="en-NZ" sz="1200" dirty="0"/>
              <a:t>A set of learning needs not identified here relate to “the basics”. These were identified by a number of those with lower literacy who either wanted to learn more but were starting from a low base or those who just wanted to “be able to do [their] job”.</a:t>
            </a:r>
          </a:p>
        </p:txBody>
      </p:sp>
      <p:sp>
        <p:nvSpPr>
          <p:cNvPr id="7" name="TextBox 6">
            <a:extLst>
              <a:ext uri="{FF2B5EF4-FFF2-40B4-BE49-F238E27FC236}">
                <a16:creationId xmlns:a16="http://schemas.microsoft.com/office/drawing/2014/main" id="{390BD0B7-26D5-4E7A-B3A1-F533EFA51177}"/>
              </a:ext>
            </a:extLst>
          </p:cNvPr>
          <p:cNvSpPr txBox="1"/>
          <p:nvPr/>
        </p:nvSpPr>
        <p:spPr>
          <a:xfrm>
            <a:off x="6380917" y="4919248"/>
            <a:ext cx="5201483" cy="830997"/>
          </a:xfrm>
          <a:prstGeom prst="rect">
            <a:avLst/>
          </a:prstGeom>
          <a:noFill/>
        </p:spPr>
        <p:txBody>
          <a:bodyPr wrap="square" rtlCol="0">
            <a:spAutoFit/>
          </a:bodyPr>
          <a:lstStyle/>
          <a:p>
            <a:r>
              <a:rPr lang="en-NZ" sz="1200" dirty="0"/>
              <a:t>The only area where those in a non-Data &amp; Digital role have more consistently identified a learning need is in standards and terminology. The biggest difference between the groups is in digital leadership (15.6%) and in architecture (14.5%).</a:t>
            </a:r>
          </a:p>
        </p:txBody>
      </p:sp>
      <p:sp>
        <p:nvSpPr>
          <p:cNvPr id="8" name="TextBox 7">
            <a:extLst>
              <a:ext uri="{FF2B5EF4-FFF2-40B4-BE49-F238E27FC236}">
                <a16:creationId xmlns:a16="http://schemas.microsoft.com/office/drawing/2014/main" id="{D9782EB0-D416-4ECE-8C04-071F13BC704A}"/>
              </a:ext>
            </a:extLst>
          </p:cNvPr>
          <p:cNvSpPr txBox="1"/>
          <p:nvPr/>
        </p:nvSpPr>
        <p:spPr>
          <a:xfrm>
            <a:off x="6380917" y="1426385"/>
            <a:ext cx="5413661" cy="261610"/>
          </a:xfrm>
          <a:prstGeom prst="rect">
            <a:avLst/>
          </a:prstGeom>
          <a:noFill/>
        </p:spPr>
        <p:txBody>
          <a:bodyPr wrap="none" rtlCol="0">
            <a:spAutoFit/>
          </a:bodyPr>
          <a:lstStyle/>
          <a:p>
            <a:r>
              <a:rPr lang="en-NZ" sz="1100" b="1" dirty="0"/>
              <a:t>Personal Learning Needs for respondents by whether they are in a Data &amp; Digital role</a:t>
            </a:r>
          </a:p>
        </p:txBody>
      </p:sp>
      <p:sp>
        <p:nvSpPr>
          <p:cNvPr id="9" name="TextBox 8">
            <a:extLst>
              <a:ext uri="{FF2B5EF4-FFF2-40B4-BE49-F238E27FC236}">
                <a16:creationId xmlns:a16="http://schemas.microsoft.com/office/drawing/2014/main" id="{BB26D5E2-CCAF-473A-9B15-C1511066D522}"/>
              </a:ext>
            </a:extLst>
          </p:cNvPr>
          <p:cNvSpPr txBox="1"/>
          <p:nvPr/>
        </p:nvSpPr>
        <p:spPr>
          <a:xfrm>
            <a:off x="609441" y="1426385"/>
            <a:ext cx="2489784" cy="261610"/>
          </a:xfrm>
          <a:prstGeom prst="rect">
            <a:avLst/>
          </a:prstGeom>
          <a:noFill/>
        </p:spPr>
        <p:txBody>
          <a:bodyPr wrap="none" rtlCol="0">
            <a:spAutoFit/>
          </a:bodyPr>
          <a:lstStyle/>
          <a:p>
            <a:r>
              <a:rPr lang="en-NZ" sz="1100" b="1" dirty="0"/>
              <a:t>Personal Learning Needs by category</a:t>
            </a:r>
          </a:p>
        </p:txBody>
      </p:sp>
      <p:pic>
        <p:nvPicPr>
          <p:cNvPr id="14" name="Picture 13">
            <a:extLst>
              <a:ext uri="{FF2B5EF4-FFF2-40B4-BE49-F238E27FC236}">
                <a16:creationId xmlns:a16="http://schemas.microsoft.com/office/drawing/2014/main" id="{FA0A7C3E-3185-4F9B-801C-F69DFCCFB197}"/>
              </a:ext>
            </a:extLst>
          </p:cNvPr>
          <p:cNvPicPr>
            <a:picLocks noChangeAspect="1"/>
          </p:cNvPicPr>
          <p:nvPr/>
        </p:nvPicPr>
        <p:blipFill>
          <a:blip r:embed="rId2"/>
          <a:stretch>
            <a:fillRect/>
          </a:stretch>
        </p:blipFill>
        <p:spPr>
          <a:xfrm>
            <a:off x="6375608" y="1687995"/>
            <a:ext cx="5229824" cy="3248747"/>
          </a:xfrm>
          <a:prstGeom prst="rect">
            <a:avLst/>
          </a:prstGeom>
        </p:spPr>
      </p:pic>
      <p:pic>
        <p:nvPicPr>
          <p:cNvPr id="15" name="Picture 14">
            <a:extLst>
              <a:ext uri="{FF2B5EF4-FFF2-40B4-BE49-F238E27FC236}">
                <a16:creationId xmlns:a16="http://schemas.microsoft.com/office/drawing/2014/main" id="{C6204B38-22A0-4422-AFF0-568C09593D2C}"/>
              </a:ext>
            </a:extLst>
          </p:cNvPr>
          <p:cNvPicPr>
            <a:picLocks noChangeAspect="1"/>
          </p:cNvPicPr>
          <p:nvPr/>
        </p:nvPicPr>
        <p:blipFill>
          <a:blip r:embed="rId3"/>
          <a:stretch>
            <a:fillRect/>
          </a:stretch>
        </p:blipFill>
        <p:spPr>
          <a:xfrm>
            <a:off x="609441" y="1696742"/>
            <a:ext cx="5201483" cy="3236599"/>
          </a:xfrm>
          <a:prstGeom prst="rect">
            <a:avLst/>
          </a:prstGeom>
        </p:spPr>
      </p:pic>
      <p:sp>
        <p:nvSpPr>
          <p:cNvPr id="16" name="TextBox 15">
            <a:extLst>
              <a:ext uri="{FF2B5EF4-FFF2-40B4-BE49-F238E27FC236}">
                <a16:creationId xmlns:a16="http://schemas.microsoft.com/office/drawing/2014/main" id="{F325DB1D-80B8-487E-A268-C0F79F3316F5}"/>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
        <p:nvSpPr>
          <p:cNvPr id="17" name="Slide Number Placeholder 16">
            <a:extLst>
              <a:ext uri="{FF2B5EF4-FFF2-40B4-BE49-F238E27FC236}">
                <a16:creationId xmlns:a16="http://schemas.microsoft.com/office/drawing/2014/main" id="{40E91292-8559-42F5-B6F7-1EC56F3DC3C6}"/>
              </a:ext>
            </a:extLst>
          </p:cNvPr>
          <p:cNvSpPr>
            <a:spLocks noGrp="1"/>
          </p:cNvSpPr>
          <p:nvPr>
            <p:ph type="sldNum" sz="quarter" idx="4"/>
          </p:nvPr>
        </p:nvSpPr>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val="636605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6081-5698-478F-9C0A-D95CD6E9DD93}"/>
              </a:ext>
            </a:extLst>
          </p:cNvPr>
          <p:cNvSpPr>
            <a:spLocks noGrp="1"/>
          </p:cNvSpPr>
          <p:nvPr>
            <p:ph type="title"/>
          </p:nvPr>
        </p:nvSpPr>
        <p:spPr/>
        <p:txBody>
          <a:bodyPr/>
          <a:lstStyle/>
          <a:p>
            <a:r>
              <a:rPr lang="en-NZ" dirty="0"/>
              <a:t>Organisational Learning Needs</a:t>
            </a:r>
          </a:p>
        </p:txBody>
      </p:sp>
      <p:sp>
        <p:nvSpPr>
          <p:cNvPr id="16" name="Slide Number Placeholder 15">
            <a:extLst>
              <a:ext uri="{FF2B5EF4-FFF2-40B4-BE49-F238E27FC236}">
                <a16:creationId xmlns:a16="http://schemas.microsoft.com/office/drawing/2014/main" id="{3D5F11E8-3846-46EC-B66A-5AD58E049281}"/>
              </a:ext>
            </a:extLst>
          </p:cNvPr>
          <p:cNvSpPr>
            <a:spLocks noGrp="1"/>
          </p:cNvSpPr>
          <p:nvPr>
            <p:ph type="sldNum" sz="quarter" idx="4"/>
          </p:nvPr>
        </p:nvSpPr>
        <p:spPr/>
        <p:txBody>
          <a:bodyPr/>
          <a:lstStyle/>
          <a:p>
            <a:fld id="{4FAB73BC-B049-4115-A692-8D63A059BFB8}" type="slidenum">
              <a:rPr lang="en-US" smtClean="0"/>
              <a:pPr/>
              <a:t>22</a:t>
            </a:fld>
            <a:endParaRPr lang="en-US" dirty="0"/>
          </a:p>
        </p:txBody>
      </p:sp>
      <p:sp>
        <p:nvSpPr>
          <p:cNvPr id="5" name="TextBox 4">
            <a:extLst>
              <a:ext uri="{FF2B5EF4-FFF2-40B4-BE49-F238E27FC236}">
                <a16:creationId xmlns:a16="http://schemas.microsoft.com/office/drawing/2014/main" id="{54B4860F-7E86-4F9A-9B55-CEE90884B47D}"/>
              </a:ext>
            </a:extLst>
          </p:cNvPr>
          <p:cNvSpPr txBox="1"/>
          <p:nvPr/>
        </p:nvSpPr>
        <p:spPr>
          <a:xfrm>
            <a:off x="609598" y="4901753"/>
            <a:ext cx="5201483" cy="830997"/>
          </a:xfrm>
          <a:prstGeom prst="rect">
            <a:avLst/>
          </a:prstGeom>
          <a:noFill/>
        </p:spPr>
        <p:txBody>
          <a:bodyPr wrap="square" rtlCol="0">
            <a:spAutoFit/>
          </a:bodyPr>
          <a:lstStyle/>
          <a:p>
            <a:r>
              <a:rPr lang="en-NZ" sz="1200" dirty="0"/>
              <a:t>The most important learning need for organisations appears to be about the systems and technologies that are available and/or are in use by the organisation (55.3%). This is followed closely by Data Privacy and Understanding a Health System.</a:t>
            </a:r>
          </a:p>
        </p:txBody>
      </p:sp>
      <p:sp>
        <p:nvSpPr>
          <p:cNvPr id="6" name="TextBox 5">
            <a:extLst>
              <a:ext uri="{FF2B5EF4-FFF2-40B4-BE49-F238E27FC236}">
                <a16:creationId xmlns:a16="http://schemas.microsoft.com/office/drawing/2014/main" id="{CFE16AF3-2053-4AF4-9D15-5E2B6972C259}"/>
              </a:ext>
            </a:extLst>
          </p:cNvPr>
          <p:cNvSpPr txBox="1"/>
          <p:nvPr/>
        </p:nvSpPr>
        <p:spPr>
          <a:xfrm>
            <a:off x="6380917" y="4919248"/>
            <a:ext cx="5201483" cy="1015663"/>
          </a:xfrm>
          <a:prstGeom prst="rect">
            <a:avLst/>
          </a:prstGeom>
          <a:noFill/>
        </p:spPr>
        <p:txBody>
          <a:bodyPr wrap="square" rtlCol="0">
            <a:spAutoFit/>
          </a:bodyPr>
          <a:lstStyle/>
          <a:p>
            <a:r>
              <a:rPr lang="en-NZ" sz="1200" dirty="0"/>
              <a:t>Those in a Digital and Data role more often identify all categories relating to data and digital that the organisation could learn. This is perhaps reflective of organisational maturity and/or an expectation that the organisation could benefit from increasing their understanding of Data and Digital across the board.</a:t>
            </a:r>
          </a:p>
        </p:txBody>
      </p:sp>
      <p:sp>
        <p:nvSpPr>
          <p:cNvPr id="7" name="TextBox 6">
            <a:extLst>
              <a:ext uri="{FF2B5EF4-FFF2-40B4-BE49-F238E27FC236}">
                <a16:creationId xmlns:a16="http://schemas.microsoft.com/office/drawing/2014/main" id="{84FF46BA-82CE-404E-869F-F03E84ED3D59}"/>
              </a:ext>
            </a:extLst>
          </p:cNvPr>
          <p:cNvSpPr txBox="1"/>
          <p:nvPr/>
        </p:nvSpPr>
        <p:spPr>
          <a:xfrm>
            <a:off x="6380917" y="1426385"/>
            <a:ext cx="4960012" cy="261610"/>
          </a:xfrm>
          <a:prstGeom prst="rect">
            <a:avLst/>
          </a:prstGeom>
          <a:noFill/>
        </p:spPr>
        <p:txBody>
          <a:bodyPr wrap="none" rtlCol="0">
            <a:spAutoFit/>
          </a:bodyPr>
          <a:lstStyle/>
          <a:p>
            <a:r>
              <a:rPr lang="en-NZ" sz="1100" b="1" dirty="0"/>
              <a:t>Learning sources for respondents by whether they are in a Data &amp; Digital role</a:t>
            </a:r>
          </a:p>
        </p:txBody>
      </p:sp>
      <p:sp>
        <p:nvSpPr>
          <p:cNvPr id="8" name="TextBox 7">
            <a:extLst>
              <a:ext uri="{FF2B5EF4-FFF2-40B4-BE49-F238E27FC236}">
                <a16:creationId xmlns:a16="http://schemas.microsoft.com/office/drawing/2014/main" id="{B8B4E815-4BF4-4C51-9BA5-A54DB172C318}"/>
              </a:ext>
            </a:extLst>
          </p:cNvPr>
          <p:cNvSpPr txBox="1"/>
          <p:nvPr/>
        </p:nvSpPr>
        <p:spPr>
          <a:xfrm>
            <a:off x="609441" y="1426385"/>
            <a:ext cx="3212739" cy="261610"/>
          </a:xfrm>
          <a:prstGeom prst="rect">
            <a:avLst/>
          </a:prstGeom>
          <a:noFill/>
        </p:spPr>
        <p:txBody>
          <a:bodyPr wrap="none" rtlCol="0">
            <a:spAutoFit/>
          </a:bodyPr>
          <a:lstStyle/>
          <a:p>
            <a:r>
              <a:rPr lang="en-NZ" sz="1100" b="1" dirty="0"/>
              <a:t>Learning sources for all respondents by category</a:t>
            </a:r>
          </a:p>
        </p:txBody>
      </p:sp>
      <p:pic>
        <p:nvPicPr>
          <p:cNvPr id="10" name="Picture 9">
            <a:extLst>
              <a:ext uri="{FF2B5EF4-FFF2-40B4-BE49-F238E27FC236}">
                <a16:creationId xmlns:a16="http://schemas.microsoft.com/office/drawing/2014/main" id="{CCB33812-3197-48E8-A395-300DA47F860F}"/>
              </a:ext>
            </a:extLst>
          </p:cNvPr>
          <p:cNvPicPr>
            <a:picLocks noChangeAspect="1"/>
          </p:cNvPicPr>
          <p:nvPr/>
        </p:nvPicPr>
        <p:blipFill>
          <a:blip r:embed="rId2"/>
          <a:stretch>
            <a:fillRect/>
          </a:stretch>
        </p:blipFill>
        <p:spPr>
          <a:xfrm>
            <a:off x="609441" y="1696743"/>
            <a:ext cx="5187582" cy="3222506"/>
          </a:xfrm>
          <a:prstGeom prst="rect">
            <a:avLst/>
          </a:prstGeom>
        </p:spPr>
      </p:pic>
      <p:pic>
        <p:nvPicPr>
          <p:cNvPr id="12" name="Picture 11">
            <a:extLst>
              <a:ext uri="{FF2B5EF4-FFF2-40B4-BE49-F238E27FC236}">
                <a16:creationId xmlns:a16="http://schemas.microsoft.com/office/drawing/2014/main" id="{5416550F-FDCB-47FD-9E44-9BC09F65DFA5}"/>
              </a:ext>
            </a:extLst>
          </p:cNvPr>
          <p:cNvPicPr>
            <a:picLocks noChangeAspect="1"/>
          </p:cNvPicPr>
          <p:nvPr/>
        </p:nvPicPr>
        <p:blipFill>
          <a:blip r:embed="rId3"/>
          <a:stretch>
            <a:fillRect/>
          </a:stretch>
        </p:blipFill>
        <p:spPr>
          <a:xfrm>
            <a:off x="6380917" y="1687996"/>
            <a:ext cx="5201483" cy="3231142"/>
          </a:xfrm>
          <a:prstGeom prst="rect">
            <a:avLst/>
          </a:prstGeom>
        </p:spPr>
      </p:pic>
      <p:sp>
        <p:nvSpPr>
          <p:cNvPr id="13" name="TextBox 12">
            <a:extLst>
              <a:ext uri="{FF2B5EF4-FFF2-40B4-BE49-F238E27FC236}">
                <a16:creationId xmlns:a16="http://schemas.microsoft.com/office/drawing/2014/main" id="{638482DE-64A4-43DC-833C-0E04E53A8546}"/>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
        <p:nvSpPr>
          <p:cNvPr id="15" name="Rectangle 14">
            <a:extLst>
              <a:ext uri="{FF2B5EF4-FFF2-40B4-BE49-F238E27FC236}">
                <a16:creationId xmlns:a16="http://schemas.microsoft.com/office/drawing/2014/main" id="{8E85FF12-69BF-47AA-9BFE-45B1EB2BC6CD}"/>
              </a:ext>
            </a:extLst>
          </p:cNvPr>
          <p:cNvSpPr/>
          <p:nvPr/>
        </p:nvSpPr>
        <p:spPr>
          <a:xfrm>
            <a:off x="11192719" y="5833641"/>
            <a:ext cx="999281" cy="1024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593250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464428-E34A-4F3E-8101-D60A4887E8E6}"/>
              </a:ext>
            </a:extLst>
          </p:cNvPr>
          <p:cNvSpPr>
            <a:spLocks noGrp="1"/>
          </p:cNvSpPr>
          <p:nvPr>
            <p:ph type="title"/>
          </p:nvPr>
        </p:nvSpPr>
        <p:spPr/>
        <p:txBody>
          <a:bodyPr>
            <a:normAutofit/>
          </a:bodyPr>
          <a:lstStyle/>
          <a:p>
            <a:r>
              <a:rPr lang="en-NZ" dirty="0"/>
              <a:t>Links to the Data and the Dashboard</a:t>
            </a:r>
          </a:p>
        </p:txBody>
      </p:sp>
      <p:sp>
        <p:nvSpPr>
          <p:cNvPr id="4" name="TextBox 3">
            <a:extLst>
              <a:ext uri="{FF2B5EF4-FFF2-40B4-BE49-F238E27FC236}">
                <a16:creationId xmlns:a16="http://schemas.microsoft.com/office/drawing/2014/main" id="{317789F2-D79F-4EA0-AE42-77EC079167AA}"/>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Tree>
    <p:extLst>
      <p:ext uri="{BB962C8B-B14F-4D97-AF65-F5344CB8AC3E}">
        <p14:creationId xmlns:p14="http://schemas.microsoft.com/office/powerpoint/2010/main" val="1565198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38CA0F-8E97-4DEF-AA41-180E37077129}"/>
              </a:ext>
            </a:extLst>
          </p:cNvPr>
          <p:cNvSpPr>
            <a:spLocks noGrp="1"/>
          </p:cNvSpPr>
          <p:nvPr>
            <p:ph type="title"/>
          </p:nvPr>
        </p:nvSpPr>
        <p:spPr/>
        <p:txBody>
          <a:bodyPr/>
          <a:lstStyle/>
          <a:p>
            <a:r>
              <a:rPr lang="en-NZ" dirty="0"/>
              <a:t>Dashboard and the Data</a:t>
            </a:r>
          </a:p>
        </p:txBody>
      </p:sp>
      <p:sp>
        <p:nvSpPr>
          <p:cNvPr id="8" name="Slide Number Placeholder 7">
            <a:extLst>
              <a:ext uri="{FF2B5EF4-FFF2-40B4-BE49-F238E27FC236}">
                <a16:creationId xmlns:a16="http://schemas.microsoft.com/office/drawing/2014/main" id="{E969A95D-00DA-406D-A4DA-0DCE0458325A}"/>
              </a:ext>
            </a:extLst>
          </p:cNvPr>
          <p:cNvSpPr>
            <a:spLocks noGrp="1"/>
          </p:cNvSpPr>
          <p:nvPr>
            <p:ph type="sldNum" sz="quarter" idx="4"/>
          </p:nvPr>
        </p:nvSpPr>
        <p:spPr/>
        <p:txBody>
          <a:bodyPr/>
          <a:lstStyle/>
          <a:p>
            <a:fld id="{4FAB73BC-B049-4115-A692-8D63A059BFB8}" type="slidenum">
              <a:rPr lang="en-US" smtClean="0"/>
              <a:pPr/>
              <a:t>24</a:t>
            </a:fld>
            <a:endParaRPr lang="en-US" dirty="0"/>
          </a:p>
        </p:txBody>
      </p:sp>
      <p:pic>
        <p:nvPicPr>
          <p:cNvPr id="5" name="Picture 4">
            <a:extLst>
              <a:ext uri="{FF2B5EF4-FFF2-40B4-BE49-F238E27FC236}">
                <a16:creationId xmlns:a16="http://schemas.microsoft.com/office/drawing/2014/main" id="{032B74CF-0BF0-4BC5-A2C0-38808BE78A3F}"/>
              </a:ext>
            </a:extLst>
          </p:cNvPr>
          <p:cNvPicPr>
            <a:picLocks noChangeAspect="1"/>
          </p:cNvPicPr>
          <p:nvPr/>
        </p:nvPicPr>
        <p:blipFill rotWithShape="1">
          <a:blip r:embed="rId2"/>
          <a:srcRect l="2158" t="7258" r="3354" b="1774"/>
          <a:stretch/>
        </p:blipFill>
        <p:spPr>
          <a:xfrm>
            <a:off x="5205526" y="1278830"/>
            <a:ext cx="5952469" cy="3223555"/>
          </a:xfrm>
          <a:prstGeom prst="rect">
            <a:avLst/>
          </a:prstGeom>
          <a:ln>
            <a:solidFill>
              <a:schemeClr val="tx1">
                <a:lumMod val="65000"/>
                <a:lumOff val="35000"/>
              </a:schemeClr>
            </a:solidFill>
          </a:ln>
        </p:spPr>
      </p:pic>
      <p:sp>
        <p:nvSpPr>
          <p:cNvPr id="6" name="TextBox 5">
            <a:extLst>
              <a:ext uri="{FF2B5EF4-FFF2-40B4-BE49-F238E27FC236}">
                <a16:creationId xmlns:a16="http://schemas.microsoft.com/office/drawing/2014/main" id="{02791D6D-3664-4755-9D09-296D558371A2}"/>
              </a:ext>
            </a:extLst>
          </p:cNvPr>
          <p:cNvSpPr txBox="1"/>
          <p:nvPr/>
        </p:nvSpPr>
        <p:spPr>
          <a:xfrm>
            <a:off x="621174" y="1278830"/>
            <a:ext cx="4448537" cy="2677656"/>
          </a:xfrm>
          <a:prstGeom prst="rect">
            <a:avLst/>
          </a:prstGeom>
          <a:noFill/>
        </p:spPr>
        <p:txBody>
          <a:bodyPr wrap="square" rtlCol="0">
            <a:spAutoFit/>
          </a:bodyPr>
          <a:lstStyle/>
          <a:p>
            <a:r>
              <a:rPr lang="en-NZ" sz="1200" dirty="0"/>
              <a:t>We have produced a set of </a:t>
            </a:r>
            <a:r>
              <a:rPr lang="en-NZ" sz="1200" dirty="0" err="1"/>
              <a:t>PowerBI</a:t>
            </a:r>
            <a:r>
              <a:rPr lang="en-NZ" sz="1200" dirty="0"/>
              <a:t> dashboards in order for people to access the results in a more interactive way.</a:t>
            </a:r>
          </a:p>
          <a:p>
            <a:endParaRPr lang="en-NZ" sz="1200" dirty="0"/>
          </a:p>
          <a:p>
            <a:r>
              <a:rPr lang="en-NZ" sz="1200" dirty="0"/>
              <a:t>To access this navigate to this link to download the file </a:t>
            </a:r>
          </a:p>
          <a:p>
            <a:endParaRPr lang="en-NZ" sz="1200" dirty="0"/>
          </a:p>
          <a:p>
            <a:r>
              <a:rPr lang="en-NZ" sz="1200" dirty="0"/>
              <a:t>https://</a:t>
            </a:r>
          </a:p>
          <a:p>
            <a:endParaRPr lang="en-NZ" sz="1200" dirty="0"/>
          </a:p>
          <a:p>
            <a:r>
              <a:rPr lang="en-NZ" sz="1200" dirty="0"/>
              <a:t>or visit</a:t>
            </a:r>
          </a:p>
          <a:p>
            <a:endParaRPr lang="en-NZ" sz="1200" dirty="0"/>
          </a:p>
          <a:p>
            <a:r>
              <a:rPr lang="en-NZ" sz="1200" dirty="0"/>
              <a:t>https://</a:t>
            </a:r>
          </a:p>
          <a:p>
            <a:endParaRPr lang="en-NZ" sz="1200" dirty="0"/>
          </a:p>
          <a:p>
            <a:r>
              <a:rPr lang="en-NZ" sz="1200" dirty="0"/>
              <a:t>If you would like the underlying data, visit this site:</a:t>
            </a:r>
          </a:p>
          <a:p>
            <a:endParaRPr lang="en-NZ" sz="1200" dirty="0"/>
          </a:p>
          <a:p>
            <a:r>
              <a:rPr lang="en-NZ" sz="1200" dirty="0"/>
              <a:t>https://</a:t>
            </a:r>
          </a:p>
        </p:txBody>
      </p:sp>
      <p:sp>
        <p:nvSpPr>
          <p:cNvPr id="7" name="Rectangle 6">
            <a:extLst>
              <a:ext uri="{FF2B5EF4-FFF2-40B4-BE49-F238E27FC236}">
                <a16:creationId xmlns:a16="http://schemas.microsoft.com/office/drawing/2014/main" id="{FFEBD0E8-B53C-4764-B921-C1247EA325EF}"/>
              </a:ext>
            </a:extLst>
          </p:cNvPr>
          <p:cNvSpPr/>
          <p:nvPr/>
        </p:nvSpPr>
        <p:spPr>
          <a:xfrm>
            <a:off x="11192719" y="5833641"/>
            <a:ext cx="999281" cy="1024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468673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3548CE-A4AD-44A5-8B95-34AF62CC9C22}"/>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Tree>
    <p:extLst>
      <p:ext uri="{BB962C8B-B14F-4D97-AF65-F5344CB8AC3E}">
        <p14:creationId xmlns:p14="http://schemas.microsoft.com/office/powerpoint/2010/main" val="3430808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C996-9EAA-4529-9224-289C8EC34790}"/>
              </a:ext>
            </a:extLst>
          </p:cNvPr>
          <p:cNvSpPr>
            <a:spLocks noGrp="1"/>
          </p:cNvSpPr>
          <p:nvPr>
            <p:ph type="title"/>
          </p:nvPr>
        </p:nvSpPr>
        <p:spPr/>
        <p:txBody>
          <a:bodyPr/>
          <a:lstStyle/>
          <a:p>
            <a:r>
              <a:rPr lang="en-NZ" dirty="0"/>
              <a:t>Contents</a:t>
            </a:r>
          </a:p>
        </p:txBody>
      </p:sp>
      <p:sp>
        <p:nvSpPr>
          <p:cNvPr id="4" name="TextBox 3">
            <a:extLst>
              <a:ext uri="{FF2B5EF4-FFF2-40B4-BE49-F238E27FC236}">
                <a16:creationId xmlns:a16="http://schemas.microsoft.com/office/drawing/2014/main" id="{C919CFE1-D310-47AF-BBCF-F36DE58B3896}"/>
              </a:ext>
            </a:extLst>
          </p:cNvPr>
          <p:cNvSpPr txBox="1"/>
          <p:nvPr/>
        </p:nvSpPr>
        <p:spPr>
          <a:xfrm>
            <a:off x="609600" y="2044005"/>
            <a:ext cx="10972800" cy="1384995"/>
          </a:xfrm>
          <a:prstGeom prst="rect">
            <a:avLst/>
          </a:prstGeom>
          <a:noFill/>
        </p:spPr>
        <p:txBody>
          <a:bodyPr wrap="square" rtlCol="0">
            <a:spAutoFit/>
          </a:bodyPr>
          <a:lstStyle/>
          <a:p>
            <a:r>
              <a:rPr lang="en-NZ" sz="1200" dirty="0"/>
              <a:t>Executive Summary									4</a:t>
            </a:r>
          </a:p>
          <a:p>
            <a:r>
              <a:rPr lang="en-NZ" sz="1200" dirty="0"/>
              <a:t>Background										5</a:t>
            </a:r>
          </a:p>
          <a:p>
            <a:r>
              <a:rPr lang="en-NZ" sz="1200" dirty="0"/>
              <a:t>Methodology										6</a:t>
            </a:r>
          </a:p>
          <a:p>
            <a:r>
              <a:rPr lang="en-NZ" sz="1200" dirty="0"/>
              <a:t>Survey Demographics									7</a:t>
            </a:r>
          </a:p>
          <a:p>
            <a:r>
              <a:rPr lang="en-NZ" sz="1200" dirty="0"/>
              <a:t>Workforce Literacy									13</a:t>
            </a:r>
          </a:p>
          <a:p>
            <a:r>
              <a:rPr lang="en-NZ" sz="1200" dirty="0"/>
              <a:t>Learning Approaches and Opportunities								19</a:t>
            </a:r>
          </a:p>
          <a:p>
            <a:r>
              <a:rPr lang="en-NZ" sz="1200" dirty="0"/>
              <a:t>Links to Data and Dashboard									23</a:t>
            </a:r>
          </a:p>
        </p:txBody>
      </p:sp>
      <p:sp>
        <p:nvSpPr>
          <p:cNvPr id="5" name="Slide Number Placeholder 4">
            <a:extLst>
              <a:ext uri="{FF2B5EF4-FFF2-40B4-BE49-F238E27FC236}">
                <a16:creationId xmlns:a16="http://schemas.microsoft.com/office/drawing/2014/main" id="{E893B5D6-638C-4325-B5F3-DA72A92DFC47}"/>
              </a:ext>
            </a:extLst>
          </p:cNvPr>
          <p:cNvSpPr>
            <a:spLocks noGrp="1"/>
          </p:cNvSpPr>
          <p:nvPr>
            <p:ph type="sldNum" sz="quarter" idx="4"/>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206037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3C03B-9C30-43DF-A315-52231CB7EC59}"/>
              </a:ext>
            </a:extLst>
          </p:cNvPr>
          <p:cNvSpPr/>
          <p:nvPr/>
        </p:nvSpPr>
        <p:spPr>
          <a:xfrm>
            <a:off x="11192719" y="5833641"/>
            <a:ext cx="999281" cy="1024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3">
            <a:extLst>
              <a:ext uri="{FF2B5EF4-FFF2-40B4-BE49-F238E27FC236}">
                <a16:creationId xmlns:a16="http://schemas.microsoft.com/office/drawing/2014/main" id="{F659D3FE-5ABB-46AA-BD9D-37011AD4C444}"/>
              </a:ext>
            </a:extLst>
          </p:cNvPr>
          <p:cNvSpPr>
            <a:spLocks noGrp="1"/>
          </p:cNvSpPr>
          <p:nvPr>
            <p:ph type="title"/>
          </p:nvPr>
        </p:nvSpPr>
        <p:spPr/>
        <p:txBody>
          <a:bodyPr/>
          <a:lstStyle/>
          <a:p>
            <a:r>
              <a:rPr lang="en-NZ" dirty="0"/>
              <a:t>Exec Summary</a:t>
            </a:r>
          </a:p>
        </p:txBody>
      </p:sp>
      <p:sp>
        <p:nvSpPr>
          <p:cNvPr id="8" name="Slide Number Placeholder 7">
            <a:extLst>
              <a:ext uri="{FF2B5EF4-FFF2-40B4-BE49-F238E27FC236}">
                <a16:creationId xmlns:a16="http://schemas.microsoft.com/office/drawing/2014/main" id="{96FDF103-8B3D-4C63-9A9F-BADAAF153309}"/>
              </a:ext>
            </a:extLst>
          </p:cNvPr>
          <p:cNvSpPr>
            <a:spLocks noGrp="1"/>
          </p:cNvSpPr>
          <p:nvPr>
            <p:ph type="sldNum" sz="quarter" idx="4"/>
          </p:nvPr>
        </p:nvSpPr>
        <p:spPr/>
        <p:txBody>
          <a:bodyPr/>
          <a:lstStyle/>
          <a:p>
            <a:fld id="{4FAB73BC-B049-4115-A692-8D63A059BFB8}" type="slidenum">
              <a:rPr lang="en-US" smtClean="0"/>
              <a:pPr/>
              <a:t>4</a:t>
            </a:fld>
            <a:endParaRPr lang="en-US" dirty="0"/>
          </a:p>
        </p:txBody>
      </p:sp>
      <p:sp>
        <p:nvSpPr>
          <p:cNvPr id="3" name="Text Placeholder 2">
            <a:extLst>
              <a:ext uri="{FF2B5EF4-FFF2-40B4-BE49-F238E27FC236}">
                <a16:creationId xmlns:a16="http://schemas.microsoft.com/office/drawing/2014/main" id="{473AE101-7F6E-460E-AFA2-349D852460D9}"/>
              </a:ext>
            </a:extLst>
          </p:cNvPr>
          <p:cNvSpPr txBox="1">
            <a:spLocks/>
          </p:cNvSpPr>
          <p:nvPr/>
        </p:nvSpPr>
        <p:spPr>
          <a:xfrm>
            <a:off x="609600" y="1417638"/>
            <a:ext cx="10972799" cy="4669126"/>
          </a:xfrm>
          <a:prstGeom prst="rect">
            <a:avLst/>
          </a:prstGeom>
        </p:spPr>
        <p:txBody>
          <a:bodyPr numCol="2" spcCol="36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100" dirty="0"/>
          </a:p>
        </p:txBody>
      </p:sp>
      <p:sp>
        <p:nvSpPr>
          <p:cNvPr id="5" name="Text Placeholder 2">
            <a:extLst>
              <a:ext uri="{FF2B5EF4-FFF2-40B4-BE49-F238E27FC236}">
                <a16:creationId xmlns:a16="http://schemas.microsoft.com/office/drawing/2014/main" id="{2C662F08-48EE-4512-9633-56F660C77FC3}"/>
              </a:ext>
            </a:extLst>
          </p:cNvPr>
          <p:cNvSpPr txBox="1">
            <a:spLocks/>
          </p:cNvSpPr>
          <p:nvPr/>
        </p:nvSpPr>
        <p:spPr>
          <a:xfrm>
            <a:off x="762001" y="1353712"/>
            <a:ext cx="10744200" cy="5169008"/>
          </a:xfrm>
          <a:prstGeom prst="rect">
            <a:avLst/>
          </a:prstGeom>
        </p:spPr>
        <p:txBody>
          <a:bodyPr numCol="2" spcCol="36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200" dirty="0"/>
              <a:t>In late 2019 the Clinical Informatics Leaders Network (</a:t>
            </a:r>
            <a:r>
              <a:rPr lang="en-NZ" sz="1200" dirty="0" err="1"/>
              <a:t>CiLN</a:t>
            </a:r>
            <a:r>
              <a:rPr lang="en-NZ" sz="1200" dirty="0"/>
              <a:t>) and the Data &amp; Digital Directorate in the Ministry of Health developed and deployed a survey of health sector workers to understand their current skills and experience in digital and data. The survey also asked the respondents where they learned about digital and data and also what they thought their learning needs were and what the learning needs are in their organisation.</a:t>
            </a:r>
          </a:p>
          <a:p>
            <a:pPr marL="0" indent="0">
              <a:buNone/>
            </a:pPr>
            <a:r>
              <a:rPr lang="en-US" sz="1200" dirty="0"/>
              <a:t>This is important as data and digital is becoming more important to a safe and effective health system and as a fundamental organizing, liberating and enabling component of society. What this requires is ensuring our workforce is prepared to </a:t>
            </a:r>
            <a:r>
              <a:rPr lang="en-US" sz="1200" dirty="0" err="1"/>
              <a:t>maximise</a:t>
            </a:r>
            <a:r>
              <a:rPr lang="en-US" sz="1200" dirty="0"/>
              <a:t> the opportunities that data and digital services can offer.</a:t>
            </a:r>
          </a:p>
          <a:p>
            <a:pPr marL="0" indent="0">
              <a:buNone/>
            </a:pPr>
            <a:r>
              <a:rPr lang="en-US" sz="1200" dirty="0"/>
              <a:t>There are some key findings from the survey that are important to describe in the context of literacy, these include:</a:t>
            </a:r>
          </a:p>
          <a:p>
            <a:r>
              <a:rPr lang="en-US" sz="1200" dirty="0"/>
              <a:t>1258 responses, with 436 responses from people in digital roles and a majority of responses from DHBs (817)</a:t>
            </a:r>
          </a:p>
          <a:p>
            <a:r>
              <a:rPr lang="en-US" sz="1200" dirty="0"/>
              <a:t>Good representation from many different demographics, with a distinct lack of response from younger parts of the workforce</a:t>
            </a:r>
          </a:p>
          <a:p>
            <a:r>
              <a:rPr lang="en-US" sz="1200" dirty="0"/>
              <a:t>In general respondents scored in the middle of the seven point literacy scale across five of the domains. The final domain relating to innovation and research reported significantly lower literacy than the other domains.</a:t>
            </a:r>
          </a:p>
          <a:p>
            <a:r>
              <a:rPr lang="en-US" sz="1200" dirty="0"/>
              <a:t>There is a significant difference in the overall literacy between those in digital and data roles and those who aren’t. </a:t>
            </a:r>
          </a:p>
          <a:p>
            <a:r>
              <a:rPr lang="en-US" sz="1200" dirty="0"/>
              <a:t>There is no obvious differences in literacy between age groups, except there is lower average literacy in increasing age groups</a:t>
            </a:r>
          </a:p>
          <a:p>
            <a:r>
              <a:rPr lang="en-US" sz="1200" dirty="0"/>
              <a:t>There is no difference between the literacy reported by people with different organization sizes.</a:t>
            </a:r>
          </a:p>
          <a:p>
            <a:pPr marL="0" indent="0">
              <a:buNone/>
            </a:pPr>
            <a:r>
              <a:rPr lang="en-US" sz="1200" dirty="0"/>
              <a:t>There are a number of findings regarding the personal learning needs, organization learning needs and sources of learnings that the respondents identified, these include:</a:t>
            </a:r>
          </a:p>
          <a:p>
            <a:r>
              <a:rPr lang="en-US" sz="1200" dirty="0"/>
              <a:t>The vast majority of respondents have identified being self-taught or through learning on the job. Those in a digital role have identified a broader set of learning sources, however there is still an overwhelming focus on learning in an informal setting.</a:t>
            </a:r>
          </a:p>
          <a:p>
            <a:r>
              <a:rPr lang="en-US" sz="1200" dirty="0"/>
              <a:t>The most important learning requirement identified by respondents was understanding “Cloud systems and services” (56.6%). This was closely followed by “Health information standards and terminology” at 46.6% </a:t>
            </a:r>
          </a:p>
          <a:p>
            <a:r>
              <a:rPr lang="en-US" sz="1200" dirty="0"/>
              <a:t>A number of respondents identified that they would benefit from understanding “the basics” including “the systems we already have” and “email or collaboration tools”</a:t>
            </a:r>
          </a:p>
          <a:p>
            <a:r>
              <a:rPr lang="en-US" sz="1200" dirty="0"/>
              <a:t>Respondents identified “Health Information Systems and Technologies” (55.3%) and “Data Privacy” (48.6%) as key organizational learning needs. In general those in digital roles were much more likely to identify organizational learning needs than those not in data or digital roles.</a:t>
            </a:r>
          </a:p>
          <a:p>
            <a:pPr marL="0" indent="0">
              <a:buNone/>
            </a:pPr>
            <a:r>
              <a:rPr lang="en-US" sz="1200" dirty="0"/>
              <a:t>This survey provides some information for the sector to understand the requirements of their staff and provides a direction for development of the future workforce. Given the success of the initial survey, it may be useful to consider a more regular assessment of learning needs following a review of the methodology.</a:t>
            </a:r>
          </a:p>
          <a:p>
            <a:pPr marL="0" indent="0">
              <a:buNone/>
            </a:pPr>
            <a:r>
              <a:rPr lang="en-US" sz="1200" dirty="0"/>
              <a:t>What may be of further use in the a future survey is peoples perceptions about digital and data in the health system.</a:t>
            </a:r>
          </a:p>
        </p:txBody>
      </p:sp>
      <p:sp>
        <p:nvSpPr>
          <p:cNvPr id="2" name="TextBox 1">
            <a:extLst>
              <a:ext uri="{FF2B5EF4-FFF2-40B4-BE49-F238E27FC236}">
                <a16:creationId xmlns:a16="http://schemas.microsoft.com/office/drawing/2014/main" id="{F8F31DE2-0F49-4F60-BF57-A95C24C12F38}"/>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Tree>
    <p:extLst>
      <p:ext uri="{BB962C8B-B14F-4D97-AF65-F5344CB8AC3E}">
        <p14:creationId xmlns:p14="http://schemas.microsoft.com/office/powerpoint/2010/main" val="54387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1E8B11-E5D7-4C08-A37F-B8A11EBEFCA6}"/>
              </a:ext>
            </a:extLst>
          </p:cNvPr>
          <p:cNvPicPr>
            <a:picLocks noChangeAspect="1"/>
          </p:cNvPicPr>
          <p:nvPr/>
        </p:nvPicPr>
        <p:blipFill rotWithShape="1">
          <a:blip r:embed="rId2"/>
          <a:srcRect r="11348"/>
          <a:stretch/>
        </p:blipFill>
        <p:spPr>
          <a:xfrm>
            <a:off x="1" y="0"/>
            <a:ext cx="12192000" cy="6858000"/>
          </a:xfrm>
          <a:prstGeom prst="rect">
            <a:avLst/>
          </a:prstGeom>
        </p:spPr>
      </p:pic>
      <p:sp>
        <p:nvSpPr>
          <p:cNvPr id="5" name="Rectangle 4">
            <a:extLst>
              <a:ext uri="{FF2B5EF4-FFF2-40B4-BE49-F238E27FC236}">
                <a16:creationId xmlns:a16="http://schemas.microsoft.com/office/drawing/2014/main" id="{68D9533B-E6F9-4689-8E56-E5ADA11C096B}"/>
              </a:ext>
            </a:extLst>
          </p:cNvPr>
          <p:cNvSpPr/>
          <p:nvPr/>
        </p:nvSpPr>
        <p:spPr>
          <a:xfrm>
            <a:off x="1" y="-2"/>
            <a:ext cx="6096000" cy="6858001"/>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itle 5"/>
          <p:cNvSpPr>
            <a:spLocks noGrp="1"/>
          </p:cNvSpPr>
          <p:nvPr>
            <p:ph type="title"/>
          </p:nvPr>
        </p:nvSpPr>
        <p:spPr/>
        <p:txBody>
          <a:bodyPr/>
          <a:lstStyle/>
          <a:p>
            <a:r>
              <a:rPr lang="en-NZ" dirty="0"/>
              <a:t>Background</a:t>
            </a:r>
          </a:p>
        </p:txBody>
      </p:sp>
      <p:sp>
        <p:nvSpPr>
          <p:cNvPr id="3" name="Text Placeholder 2">
            <a:extLst>
              <a:ext uri="{FF2B5EF4-FFF2-40B4-BE49-F238E27FC236}">
                <a16:creationId xmlns:a16="http://schemas.microsoft.com/office/drawing/2014/main" id="{E8FB7CBF-F601-4F03-AC18-3FF9E92E882C}"/>
              </a:ext>
            </a:extLst>
          </p:cNvPr>
          <p:cNvSpPr txBox="1">
            <a:spLocks/>
          </p:cNvSpPr>
          <p:nvPr/>
        </p:nvSpPr>
        <p:spPr>
          <a:xfrm>
            <a:off x="609600" y="1417638"/>
            <a:ext cx="5318760" cy="5109286"/>
          </a:xfrm>
          <a:prstGeom prst="rect">
            <a:avLst/>
          </a:prstGeom>
        </p:spPr>
        <p:txBody>
          <a:bodyPr numCol="2" spcCol="18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200" dirty="0"/>
              <a:t>Technology is becoming pervasive in society and this doesn’t exclude the health and disability system either in New Zealand or internationally. In early 2019 the NHS published a strategy for digital and data workforce development. In the foreword, written by Dr Eric </a:t>
            </a:r>
            <a:r>
              <a:rPr lang="en-NZ" sz="1200" dirty="0" err="1"/>
              <a:t>Topol</a:t>
            </a:r>
            <a:r>
              <a:rPr lang="en-NZ" sz="1200" dirty="0"/>
              <a:t> he succinctly summarises the opportunity and problem for the health system:</a:t>
            </a:r>
          </a:p>
          <a:p>
            <a:pPr marL="0" indent="0">
              <a:buNone/>
            </a:pPr>
            <a:r>
              <a:rPr lang="en-US" sz="1200" i="1" dirty="0"/>
              <a:t>We are at a unique juncture in the history of medicine, with the convergence of genomics, biosensors, the electronic patient record and smartphone apps, all superimposed on a digital infrastructure, with artificial intelligence to make sense of the overwhelming amount of data created. This remarkably powerful set of information technologies provides the capacity to understand, from a medical standpoint, the uniqueness of each individual – and the promise to deliver healthcare on a far more rational, efficient and tailored basis. </a:t>
            </a:r>
          </a:p>
          <a:p>
            <a:pPr marL="0" indent="0">
              <a:buNone/>
            </a:pPr>
            <a:r>
              <a:rPr lang="en-NZ" sz="1200" dirty="0"/>
              <a:t>This statement suggests our health workforce will need to change in order to support this brave new future, the NHS agrees and has utilised this to build a strategic view of the workforce for the future.</a:t>
            </a:r>
          </a:p>
          <a:p>
            <a:pPr marL="0" indent="0">
              <a:buNone/>
            </a:pPr>
            <a:r>
              <a:rPr lang="en-NZ" sz="1200" dirty="0"/>
              <a:t>A number of discussions held between interested parties in the sector led to digital literacy of the workforce being identified as a part of the Digital Health Strategic Framework.</a:t>
            </a:r>
          </a:p>
          <a:p>
            <a:pPr marL="0" indent="0">
              <a:buNone/>
            </a:pPr>
            <a:r>
              <a:rPr lang="en-NZ" sz="1200" dirty="0"/>
              <a:t>In order to understand how we could best develop the data and digital skills we require for the health system, the development of a survey was identified as the most effective first step. This idea was progressed by understanding digital literacy frameworks from other jurisdictions and a survey was developed by a small group including </a:t>
            </a:r>
            <a:r>
              <a:rPr lang="en-NZ" sz="1200" dirty="0" err="1"/>
              <a:t>CiLN</a:t>
            </a:r>
            <a:r>
              <a:rPr lang="en-NZ" sz="1200" dirty="0"/>
              <a:t> members and D&amp;D staff. This document and the associated data is a result of this work together. </a:t>
            </a:r>
          </a:p>
          <a:p>
            <a:pPr marL="0" indent="0">
              <a:buNone/>
            </a:pPr>
            <a:r>
              <a:rPr lang="en-NZ" sz="1200" dirty="0"/>
              <a:t>We expect that this survey will help to identify key actions over the coming months to prepare the workforce for the future.</a:t>
            </a:r>
          </a:p>
        </p:txBody>
      </p:sp>
      <p:sp>
        <p:nvSpPr>
          <p:cNvPr id="4" name="TextBox 3">
            <a:extLst>
              <a:ext uri="{FF2B5EF4-FFF2-40B4-BE49-F238E27FC236}">
                <a16:creationId xmlns:a16="http://schemas.microsoft.com/office/drawing/2014/main" id="{11B988F5-43FA-4C9A-8130-B3A14B09F4CB}"/>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pic>
        <p:nvPicPr>
          <p:cNvPr id="7" name="Picture 6" descr="white MOH cloud.png">
            <a:extLst>
              <a:ext uri="{FF2B5EF4-FFF2-40B4-BE49-F238E27FC236}">
                <a16:creationId xmlns:a16="http://schemas.microsoft.com/office/drawing/2014/main" id="{186E6E35-CDDF-461B-83A0-679740B916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6160" y="5967607"/>
            <a:ext cx="756000" cy="762829"/>
          </a:xfrm>
          <a:prstGeom prst="rect">
            <a:avLst/>
          </a:prstGeom>
        </p:spPr>
      </p:pic>
      <p:sp>
        <p:nvSpPr>
          <p:cNvPr id="8" name="Slide Number Placeholder 7">
            <a:extLst>
              <a:ext uri="{FF2B5EF4-FFF2-40B4-BE49-F238E27FC236}">
                <a16:creationId xmlns:a16="http://schemas.microsoft.com/office/drawing/2014/main" id="{2CABCE68-833C-4DA6-866B-DA500643142F}"/>
              </a:ext>
            </a:extLst>
          </p:cNvPr>
          <p:cNvSpPr>
            <a:spLocks noGrp="1"/>
          </p:cNvSpPr>
          <p:nvPr>
            <p:ph type="sldNum" sz="quarter" idx="4"/>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664739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1EE2E-AA0E-4C7B-A857-A1C3016365B5}"/>
              </a:ext>
            </a:extLst>
          </p:cNvPr>
          <p:cNvSpPr>
            <a:spLocks noGrp="1"/>
          </p:cNvSpPr>
          <p:nvPr>
            <p:ph type="title"/>
          </p:nvPr>
        </p:nvSpPr>
        <p:spPr/>
        <p:txBody>
          <a:bodyPr/>
          <a:lstStyle/>
          <a:p>
            <a:r>
              <a:rPr lang="en-NZ" dirty="0"/>
              <a:t>Methods</a:t>
            </a:r>
          </a:p>
        </p:txBody>
      </p:sp>
      <p:sp>
        <p:nvSpPr>
          <p:cNvPr id="3" name="Text Placeholder 2">
            <a:extLst>
              <a:ext uri="{FF2B5EF4-FFF2-40B4-BE49-F238E27FC236}">
                <a16:creationId xmlns:a16="http://schemas.microsoft.com/office/drawing/2014/main" id="{457056B7-61C1-42D2-BFD7-A56D4D194E47}"/>
              </a:ext>
            </a:extLst>
          </p:cNvPr>
          <p:cNvSpPr>
            <a:spLocks noGrp="1"/>
          </p:cNvSpPr>
          <p:nvPr>
            <p:ph type="body" sz="quarter" idx="10"/>
          </p:nvPr>
        </p:nvSpPr>
        <p:spPr>
          <a:xfrm>
            <a:off x="609600" y="1453794"/>
            <a:ext cx="10972799" cy="4874931"/>
          </a:xfrm>
        </p:spPr>
        <p:txBody>
          <a:bodyPr numCol="2" spcCol="360000">
            <a:noAutofit/>
          </a:bodyPr>
          <a:lstStyle/>
          <a:p>
            <a:pPr marL="0" indent="0">
              <a:buNone/>
            </a:pPr>
            <a:r>
              <a:rPr lang="en-NZ" sz="1100" dirty="0"/>
              <a:t>Together with the Clinical Informatics Leadership Group the Data &amp; Digital Directorate at the Ministry of Health have developed and circulated a survey in order to understand the confidence and knowledge of the health sector workforce with regard to Data and Digital.</a:t>
            </a:r>
          </a:p>
          <a:p>
            <a:pPr marL="0" indent="0">
              <a:buNone/>
            </a:pPr>
            <a:r>
              <a:rPr lang="en-NZ" sz="1100" dirty="0"/>
              <a:t>This has survey has a few parts that were developed from standard Ministry of Health approaches along with other components added from other jurisdictions. These included utilising the domains of data and digital literacy described by Health Education England.</a:t>
            </a:r>
          </a:p>
          <a:p>
            <a:pPr marL="0" indent="0">
              <a:buNone/>
            </a:pPr>
            <a:r>
              <a:rPr lang="en-NZ" sz="1100" dirty="0"/>
              <a:t>These domains are broken into six areas and are collectively represented in this diagram:</a:t>
            </a:r>
          </a:p>
          <a:p>
            <a:pPr marL="0" indent="0">
              <a:buNone/>
            </a:pPr>
            <a:endParaRPr lang="en-NZ" sz="1100" dirty="0"/>
          </a:p>
          <a:p>
            <a:pPr marL="0" indent="0">
              <a:buNone/>
            </a:pPr>
            <a:endParaRPr lang="en-NZ" sz="1100" dirty="0"/>
          </a:p>
          <a:p>
            <a:pPr marL="0" indent="0">
              <a:buNone/>
            </a:pPr>
            <a:endParaRPr lang="en-NZ" sz="1100" dirty="0"/>
          </a:p>
          <a:p>
            <a:pPr marL="0" indent="0">
              <a:buNone/>
            </a:pPr>
            <a:endParaRPr lang="en-NZ" sz="1100" dirty="0"/>
          </a:p>
          <a:p>
            <a:pPr marL="0" indent="0">
              <a:buNone/>
            </a:pPr>
            <a:endParaRPr lang="en-NZ" sz="1100" dirty="0"/>
          </a:p>
          <a:p>
            <a:pPr marL="0" indent="0">
              <a:buNone/>
            </a:pPr>
            <a:endParaRPr lang="en-NZ" sz="1100" dirty="0"/>
          </a:p>
          <a:p>
            <a:pPr marL="0" indent="0">
              <a:buNone/>
            </a:pPr>
            <a:endParaRPr lang="en-NZ" sz="1100" dirty="0"/>
          </a:p>
          <a:p>
            <a:pPr marL="0" indent="0">
              <a:buNone/>
            </a:pPr>
            <a:endParaRPr lang="en-NZ" sz="1100" dirty="0"/>
          </a:p>
          <a:p>
            <a:pPr marL="0" indent="0">
              <a:buNone/>
            </a:pPr>
            <a:endParaRPr lang="en-NZ" sz="1100" dirty="0"/>
          </a:p>
          <a:p>
            <a:pPr marL="0" indent="0">
              <a:buNone/>
            </a:pPr>
            <a:endParaRPr lang="en-NZ" sz="1100" dirty="0"/>
          </a:p>
          <a:p>
            <a:pPr marL="0" indent="0">
              <a:buNone/>
            </a:pPr>
            <a:endParaRPr lang="en-NZ" sz="1100" dirty="0"/>
          </a:p>
          <a:p>
            <a:pPr marL="0" indent="0">
              <a:buNone/>
            </a:pPr>
            <a:endParaRPr lang="en-NZ" sz="1100" dirty="0"/>
          </a:p>
          <a:p>
            <a:pPr marL="0" indent="0">
              <a:buNone/>
            </a:pPr>
            <a:r>
              <a:rPr lang="en-NZ" sz="1100" dirty="0"/>
              <a:t>Each of these domains were provided with the domain description and individuals were asked to use a 7 point Likert scale (1 lowest to 7 highest) to self-identify literacy. This was coupled with questions to identify demographics and organisational characteristics. Finally the survey asked questions about how people learned about data and digital (key sources and methods for learning) along with what they were interested in learning about and what they believed it was important for their organisation to learn.</a:t>
            </a:r>
          </a:p>
          <a:p>
            <a:pPr marL="0" indent="0">
              <a:buNone/>
            </a:pPr>
            <a:r>
              <a:rPr lang="en-NZ" sz="1100" dirty="0"/>
              <a:t>The survey was available online via the Ministry of Health consultation portal, this allowed easy sharing and available for a very diverse sector. The survey ran from the 19</a:t>
            </a:r>
            <a:r>
              <a:rPr lang="en-NZ" sz="1100" baseline="30000" dirty="0"/>
              <a:t>th</a:t>
            </a:r>
            <a:r>
              <a:rPr lang="en-NZ" sz="1100" dirty="0"/>
              <a:t> of November to the 20</a:t>
            </a:r>
            <a:r>
              <a:rPr lang="en-NZ" sz="1100" baseline="30000" dirty="0"/>
              <a:t>th</a:t>
            </a:r>
            <a:r>
              <a:rPr lang="en-NZ" sz="1100" dirty="0"/>
              <a:t> of December in 2019. The survey was shared through a number of channels including communications directly to:</a:t>
            </a:r>
          </a:p>
          <a:p>
            <a:r>
              <a:rPr lang="en-NZ" sz="1100" dirty="0"/>
              <a:t>Ministry of Health employees</a:t>
            </a:r>
          </a:p>
          <a:p>
            <a:r>
              <a:rPr lang="en-NZ" sz="1100" dirty="0"/>
              <a:t>Platform Trust (NGOs)</a:t>
            </a:r>
          </a:p>
          <a:p>
            <a:r>
              <a:rPr lang="en-NZ" sz="1100" dirty="0"/>
              <a:t>District Health Board CEOs</a:t>
            </a:r>
          </a:p>
          <a:p>
            <a:r>
              <a:rPr lang="en-NZ" sz="1100" dirty="0"/>
              <a:t>PHOs and General Practice via RNZCGP</a:t>
            </a:r>
          </a:p>
          <a:p>
            <a:r>
              <a:rPr lang="en-NZ" sz="1100" dirty="0"/>
              <a:t>NZNO</a:t>
            </a:r>
          </a:p>
          <a:p>
            <a:r>
              <a:rPr lang="en-NZ" sz="1100" dirty="0"/>
              <a:t>Various allied health professional organisations</a:t>
            </a:r>
          </a:p>
          <a:p>
            <a:r>
              <a:rPr lang="en-NZ" sz="1100" dirty="0"/>
              <a:t>Health Informatics NZ (HINZ – professional association)</a:t>
            </a:r>
          </a:p>
          <a:p>
            <a:r>
              <a:rPr lang="en-NZ" sz="1100" dirty="0"/>
              <a:t>NZ Health Information Technology (NZHIT – industry representative organisation)</a:t>
            </a:r>
          </a:p>
          <a:p>
            <a:pPr marL="0" indent="0">
              <a:buNone/>
            </a:pPr>
            <a:r>
              <a:rPr lang="en-NZ" sz="1100" dirty="0"/>
              <a:t>As well as through informal social channels (</a:t>
            </a:r>
            <a:r>
              <a:rPr lang="en-NZ" sz="1100" dirty="0" err="1"/>
              <a:t>eg.</a:t>
            </a:r>
            <a:r>
              <a:rPr lang="en-NZ" sz="1100" dirty="0"/>
              <a:t> Yammer and LinkedIn) as well as through word of mouth. The organisers were conscious of the likely bias in the survey, where digital literate people were more likely to complete the survey and included in the instructions a plea to engage staff who were both confident and under-confident in data and digital domains.</a:t>
            </a:r>
          </a:p>
        </p:txBody>
      </p:sp>
      <p:sp>
        <p:nvSpPr>
          <p:cNvPr id="6" name="Slide Number Placeholder 5">
            <a:extLst>
              <a:ext uri="{FF2B5EF4-FFF2-40B4-BE49-F238E27FC236}">
                <a16:creationId xmlns:a16="http://schemas.microsoft.com/office/drawing/2014/main" id="{DEC8FAC5-00E9-40D9-A12A-FB1085C11E51}"/>
              </a:ext>
            </a:extLst>
          </p:cNvPr>
          <p:cNvSpPr>
            <a:spLocks noGrp="1"/>
          </p:cNvSpPr>
          <p:nvPr>
            <p:ph type="sldNum" sz="quarter" idx="4"/>
          </p:nvPr>
        </p:nvSpPr>
        <p:spPr/>
        <p:txBody>
          <a:bodyPr/>
          <a:lstStyle/>
          <a:p>
            <a:fld id="{4FAB73BC-B049-4115-A692-8D63A059BFB8}" type="slidenum">
              <a:rPr lang="en-US" smtClean="0"/>
              <a:pPr/>
              <a:t>6</a:t>
            </a:fld>
            <a:endParaRPr lang="en-US" dirty="0"/>
          </a:p>
        </p:txBody>
      </p:sp>
      <p:sp>
        <p:nvSpPr>
          <p:cNvPr id="4" name="TextBox 3">
            <a:extLst>
              <a:ext uri="{FF2B5EF4-FFF2-40B4-BE49-F238E27FC236}">
                <a16:creationId xmlns:a16="http://schemas.microsoft.com/office/drawing/2014/main" id="{54BBF12A-4553-4BB7-9CFC-12BD087B7B9F}"/>
              </a:ext>
            </a:extLst>
          </p:cNvPr>
          <p:cNvSpPr txBox="1"/>
          <p:nvPr/>
        </p:nvSpPr>
        <p:spPr>
          <a:xfrm>
            <a:off x="609600" y="5894499"/>
            <a:ext cx="3542668" cy="338554"/>
          </a:xfrm>
          <a:prstGeom prst="rect">
            <a:avLst/>
          </a:prstGeom>
          <a:noFill/>
        </p:spPr>
        <p:txBody>
          <a:bodyPr wrap="square" rtlCol="0">
            <a:spAutoFit/>
          </a:bodyPr>
          <a:lstStyle/>
          <a:p>
            <a:r>
              <a:rPr lang="en-NZ" sz="800" dirty="0"/>
              <a:t>Source:</a:t>
            </a:r>
          </a:p>
          <a:p>
            <a:r>
              <a:rPr lang="en-NZ" sz="800" dirty="0">
                <a:hlinkClick r:id="rId2"/>
              </a:rPr>
              <a:t>https://www.hee.nhs.uk/our-work/digital-literacy</a:t>
            </a:r>
            <a:r>
              <a:rPr lang="en-NZ" sz="800" dirty="0"/>
              <a:t> Accessed: 11/2/2020</a:t>
            </a:r>
          </a:p>
        </p:txBody>
      </p:sp>
      <p:pic>
        <p:nvPicPr>
          <p:cNvPr id="1026" name="Picture 2" descr="https://www.hee.nhs.uk/sites/default/files/styles/image_658_witdh/public/Digital%20literacy.png?itok=F2ZRWR0l">
            <a:extLst>
              <a:ext uri="{FF2B5EF4-FFF2-40B4-BE49-F238E27FC236}">
                <a16:creationId xmlns:a16="http://schemas.microsoft.com/office/drawing/2014/main" id="{C410B686-DF6C-4CA4-93F7-6981464E4C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7750" y="2968287"/>
            <a:ext cx="2962227" cy="29262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92B7430-0BDB-489A-B264-BC825AEF405E}"/>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
        <p:nvSpPr>
          <p:cNvPr id="9" name="Rectangle 8">
            <a:extLst>
              <a:ext uri="{FF2B5EF4-FFF2-40B4-BE49-F238E27FC236}">
                <a16:creationId xmlns:a16="http://schemas.microsoft.com/office/drawing/2014/main" id="{D49B9495-34AE-41C5-89C3-17204531173E}"/>
              </a:ext>
            </a:extLst>
          </p:cNvPr>
          <p:cNvSpPr/>
          <p:nvPr/>
        </p:nvSpPr>
        <p:spPr>
          <a:xfrm>
            <a:off x="11192719" y="5833641"/>
            <a:ext cx="999281" cy="1024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899035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4EFD6-A351-42A9-9BA4-DCB232CA2845}"/>
              </a:ext>
            </a:extLst>
          </p:cNvPr>
          <p:cNvSpPr>
            <a:spLocks noGrp="1"/>
          </p:cNvSpPr>
          <p:nvPr>
            <p:ph type="title"/>
          </p:nvPr>
        </p:nvSpPr>
        <p:spPr/>
        <p:txBody>
          <a:bodyPr/>
          <a:lstStyle/>
          <a:p>
            <a:r>
              <a:rPr lang="en-NZ" dirty="0"/>
              <a:t>Survey Demographics</a:t>
            </a:r>
          </a:p>
        </p:txBody>
      </p:sp>
      <p:sp>
        <p:nvSpPr>
          <p:cNvPr id="4" name="TextBox 3">
            <a:extLst>
              <a:ext uri="{FF2B5EF4-FFF2-40B4-BE49-F238E27FC236}">
                <a16:creationId xmlns:a16="http://schemas.microsoft.com/office/drawing/2014/main" id="{5320B50C-4338-4A62-B5AE-3D1DCD51CAD5}"/>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Tree>
    <p:extLst>
      <p:ext uri="{BB962C8B-B14F-4D97-AF65-F5344CB8AC3E}">
        <p14:creationId xmlns:p14="http://schemas.microsoft.com/office/powerpoint/2010/main" val="3781265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3B655-C0E2-47B3-BBF7-65A68322501B}"/>
              </a:ext>
            </a:extLst>
          </p:cNvPr>
          <p:cNvSpPr>
            <a:spLocks noGrp="1"/>
          </p:cNvSpPr>
          <p:nvPr>
            <p:ph type="title"/>
          </p:nvPr>
        </p:nvSpPr>
        <p:spPr/>
        <p:txBody>
          <a:bodyPr/>
          <a:lstStyle/>
          <a:p>
            <a:r>
              <a:rPr lang="en-NZ" dirty="0"/>
              <a:t>Demographics</a:t>
            </a:r>
          </a:p>
        </p:txBody>
      </p:sp>
      <p:sp>
        <p:nvSpPr>
          <p:cNvPr id="7" name="Slide Number Placeholder 6">
            <a:extLst>
              <a:ext uri="{FF2B5EF4-FFF2-40B4-BE49-F238E27FC236}">
                <a16:creationId xmlns:a16="http://schemas.microsoft.com/office/drawing/2014/main" id="{6B39949B-E995-459A-B806-2FDAC3A6FB2B}"/>
              </a:ext>
            </a:extLst>
          </p:cNvPr>
          <p:cNvSpPr>
            <a:spLocks noGrp="1"/>
          </p:cNvSpPr>
          <p:nvPr>
            <p:ph type="sldNum" sz="quarter" idx="4"/>
          </p:nvPr>
        </p:nvSpPr>
        <p:spPr/>
        <p:txBody>
          <a:bodyPr/>
          <a:lstStyle/>
          <a:p>
            <a:fld id="{4FAB73BC-B049-4115-A692-8D63A059BFB8}" type="slidenum">
              <a:rPr lang="en-US" smtClean="0"/>
              <a:pPr/>
              <a:t>8</a:t>
            </a:fld>
            <a:endParaRPr lang="en-US" dirty="0"/>
          </a:p>
        </p:txBody>
      </p:sp>
      <p:grpSp>
        <p:nvGrpSpPr>
          <p:cNvPr id="3" name="Group 2">
            <a:extLst>
              <a:ext uri="{FF2B5EF4-FFF2-40B4-BE49-F238E27FC236}">
                <a16:creationId xmlns:a16="http://schemas.microsoft.com/office/drawing/2014/main" id="{646925B3-68D5-4547-A766-114D9CF32042}"/>
              </a:ext>
            </a:extLst>
          </p:cNvPr>
          <p:cNvGrpSpPr/>
          <p:nvPr/>
        </p:nvGrpSpPr>
        <p:grpSpPr>
          <a:xfrm>
            <a:off x="609600" y="1660763"/>
            <a:ext cx="11115554" cy="2332111"/>
            <a:chOff x="621792" y="1128069"/>
            <a:chExt cx="8920781" cy="1871634"/>
          </a:xfrm>
        </p:grpSpPr>
        <p:pic>
          <p:nvPicPr>
            <p:cNvPr id="16" name="Picture 15">
              <a:extLst>
                <a:ext uri="{FF2B5EF4-FFF2-40B4-BE49-F238E27FC236}">
                  <a16:creationId xmlns:a16="http://schemas.microsoft.com/office/drawing/2014/main" id="{CA38C7B9-6E63-4916-9E6B-B9218D340E62}"/>
                </a:ext>
              </a:extLst>
            </p:cNvPr>
            <p:cNvPicPr>
              <a:picLocks noChangeAspect="1"/>
            </p:cNvPicPr>
            <p:nvPr/>
          </p:nvPicPr>
          <p:blipFill>
            <a:blip r:embed="rId2"/>
            <a:stretch>
              <a:fillRect/>
            </a:stretch>
          </p:blipFill>
          <p:spPr>
            <a:xfrm>
              <a:off x="621792" y="1128069"/>
              <a:ext cx="2901948" cy="1865538"/>
            </a:xfrm>
            <a:prstGeom prst="rect">
              <a:avLst/>
            </a:prstGeom>
          </p:spPr>
        </p:pic>
        <p:pic>
          <p:nvPicPr>
            <p:cNvPr id="17" name="Picture 16">
              <a:extLst>
                <a:ext uri="{FF2B5EF4-FFF2-40B4-BE49-F238E27FC236}">
                  <a16:creationId xmlns:a16="http://schemas.microsoft.com/office/drawing/2014/main" id="{8D201CE9-4BA2-456D-AFBE-E29A69AA8D63}"/>
                </a:ext>
              </a:extLst>
            </p:cNvPr>
            <p:cNvPicPr>
              <a:picLocks noChangeAspect="1"/>
            </p:cNvPicPr>
            <p:nvPr/>
          </p:nvPicPr>
          <p:blipFill>
            <a:blip r:embed="rId3"/>
            <a:stretch>
              <a:fillRect/>
            </a:stretch>
          </p:blipFill>
          <p:spPr>
            <a:xfrm>
              <a:off x="3631209" y="1128069"/>
              <a:ext cx="2908044" cy="1865538"/>
            </a:xfrm>
            <a:prstGeom prst="rect">
              <a:avLst/>
            </a:prstGeom>
          </p:spPr>
        </p:pic>
        <p:pic>
          <p:nvPicPr>
            <p:cNvPr id="18" name="Picture 17">
              <a:extLst>
                <a:ext uri="{FF2B5EF4-FFF2-40B4-BE49-F238E27FC236}">
                  <a16:creationId xmlns:a16="http://schemas.microsoft.com/office/drawing/2014/main" id="{543C5936-AE51-45F9-B400-DF0CBFE747A8}"/>
                </a:ext>
              </a:extLst>
            </p:cNvPr>
            <p:cNvPicPr>
              <a:picLocks noChangeAspect="1"/>
            </p:cNvPicPr>
            <p:nvPr/>
          </p:nvPicPr>
          <p:blipFill>
            <a:blip r:embed="rId4"/>
            <a:stretch>
              <a:fillRect/>
            </a:stretch>
          </p:blipFill>
          <p:spPr>
            <a:xfrm>
              <a:off x="6646722" y="1128069"/>
              <a:ext cx="2895851" cy="1871634"/>
            </a:xfrm>
            <a:prstGeom prst="rect">
              <a:avLst/>
            </a:prstGeom>
          </p:spPr>
        </p:pic>
      </p:grpSp>
      <p:sp>
        <p:nvSpPr>
          <p:cNvPr id="4" name="TextBox 3">
            <a:extLst>
              <a:ext uri="{FF2B5EF4-FFF2-40B4-BE49-F238E27FC236}">
                <a16:creationId xmlns:a16="http://schemas.microsoft.com/office/drawing/2014/main" id="{76C72DB5-6CF1-4C6B-9777-B36CAFFA5200}"/>
              </a:ext>
            </a:extLst>
          </p:cNvPr>
          <p:cNvSpPr txBox="1"/>
          <p:nvPr/>
        </p:nvSpPr>
        <p:spPr>
          <a:xfrm>
            <a:off x="609600" y="4046833"/>
            <a:ext cx="3615912" cy="1384995"/>
          </a:xfrm>
          <a:prstGeom prst="rect">
            <a:avLst/>
          </a:prstGeom>
          <a:noFill/>
        </p:spPr>
        <p:txBody>
          <a:bodyPr wrap="square" rtlCol="0">
            <a:spAutoFit/>
          </a:bodyPr>
          <a:lstStyle/>
          <a:p>
            <a:r>
              <a:rPr lang="en-NZ" sz="1200" dirty="0"/>
              <a:t>The survey registered </a:t>
            </a:r>
            <a:r>
              <a:rPr lang="en-NZ" sz="1200" b="1" dirty="0"/>
              <a:t>1258 </a:t>
            </a:r>
            <a:r>
              <a:rPr lang="en-NZ" sz="1200" dirty="0"/>
              <a:t>responses. This represents approximately 0.5% of the health sector workforce. * While there were no uncomplete responses, there was varying completeness of the information in the survey with some people commenting on having difficulty understanding some of the questions.</a:t>
            </a:r>
          </a:p>
        </p:txBody>
      </p:sp>
      <p:sp>
        <p:nvSpPr>
          <p:cNvPr id="5" name="TextBox 4">
            <a:extLst>
              <a:ext uri="{FF2B5EF4-FFF2-40B4-BE49-F238E27FC236}">
                <a16:creationId xmlns:a16="http://schemas.microsoft.com/office/drawing/2014/main" id="{72303287-3061-4688-9A1F-7D59E3CD8749}"/>
              </a:ext>
            </a:extLst>
          </p:cNvPr>
          <p:cNvSpPr txBox="1"/>
          <p:nvPr/>
        </p:nvSpPr>
        <p:spPr>
          <a:xfrm>
            <a:off x="1093842" y="6382923"/>
            <a:ext cx="8477001" cy="338554"/>
          </a:xfrm>
          <a:prstGeom prst="rect">
            <a:avLst/>
          </a:prstGeom>
          <a:noFill/>
        </p:spPr>
        <p:txBody>
          <a:bodyPr wrap="none" rtlCol="0">
            <a:spAutoFit/>
          </a:bodyPr>
          <a:lstStyle/>
          <a:p>
            <a:r>
              <a:rPr lang="en-NZ" sz="800" dirty="0"/>
              <a:t>* Statistics NZ - Business Demography series Feb 2018 - http://nzdotstat.stats.govt.nz/wbos/index.aspx</a:t>
            </a:r>
          </a:p>
          <a:p>
            <a:r>
              <a:rPr lang="en-NZ" sz="800" dirty="0"/>
              <a:t>** As at 30 September 2019 – courtesy of HWIP -  </a:t>
            </a:r>
            <a:r>
              <a:rPr lang="en-NZ" sz="800" dirty="0">
                <a:hlinkClick r:id="rId5"/>
              </a:rPr>
              <a:t>https://tas.health.nz/employment-and-capability-building/workforce-information-and-projects/health-workforce-information-programme-hwip</a:t>
            </a:r>
            <a:endParaRPr lang="en-NZ" sz="800" dirty="0"/>
          </a:p>
        </p:txBody>
      </p:sp>
      <p:sp>
        <p:nvSpPr>
          <p:cNvPr id="6" name="TextBox 5">
            <a:extLst>
              <a:ext uri="{FF2B5EF4-FFF2-40B4-BE49-F238E27FC236}">
                <a16:creationId xmlns:a16="http://schemas.microsoft.com/office/drawing/2014/main" id="{EB171ABD-B2F2-4673-AC06-B84C5510D151}"/>
              </a:ext>
            </a:extLst>
          </p:cNvPr>
          <p:cNvSpPr txBox="1"/>
          <p:nvPr/>
        </p:nvSpPr>
        <p:spPr>
          <a:xfrm>
            <a:off x="597596" y="1417638"/>
            <a:ext cx="3321743" cy="261610"/>
          </a:xfrm>
          <a:prstGeom prst="rect">
            <a:avLst/>
          </a:prstGeom>
          <a:noFill/>
        </p:spPr>
        <p:txBody>
          <a:bodyPr wrap="none" rtlCol="0">
            <a:spAutoFit/>
          </a:bodyPr>
          <a:lstStyle/>
          <a:p>
            <a:r>
              <a:rPr lang="en-NZ" sz="1100" b="1" dirty="0"/>
              <a:t>Number of Responses as proportion of Employees</a:t>
            </a:r>
          </a:p>
        </p:txBody>
      </p:sp>
      <p:sp>
        <p:nvSpPr>
          <p:cNvPr id="13" name="TextBox 12">
            <a:extLst>
              <a:ext uri="{FF2B5EF4-FFF2-40B4-BE49-F238E27FC236}">
                <a16:creationId xmlns:a16="http://schemas.microsoft.com/office/drawing/2014/main" id="{5D04DE59-5D1C-4E07-8202-D344FB5C3A92}"/>
              </a:ext>
            </a:extLst>
          </p:cNvPr>
          <p:cNvSpPr txBox="1"/>
          <p:nvPr/>
        </p:nvSpPr>
        <p:spPr>
          <a:xfrm>
            <a:off x="4355014" y="1417638"/>
            <a:ext cx="3639138" cy="261610"/>
          </a:xfrm>
          <a:prstGeom prst="rect">
            <a:avLst/>
          </a:prstGeom>
          <a:noFill/>
        </p:spPr>
        <p:txBody>
          <a:bodyPr wrap="none" rtlCol="0">
            <a:spAutoFit/>
          </a:bodyPr>
          <a:lstStyle/>
          <a:p>
            <a:r>
              <a:rPr lang="en-NZ" sz="1100" b="1" dirty="0"/>
              <a:t>Number of DHB Responses as sample of DHB Employees</a:t>
            </a:r>
          </a:p>
        </p:txBody>
      </p:sp>
      <p:sp>
        <p:nvSpPr>
          <p:cNvPr id="14" name="TextBox 13">
            <a:extLst>
              <a:ext uri="{FF2B5EF4-FFF2-40B4-BE49-F238E27FC236}">
                <a16:creationId xmlns:a16="http://schemas.microsoft.com/office/drawing/2014/main" id="{7BCE731F-D9DC-41CC-9DD5-54029DA9DDEE}"/>
              </a:ext>
            </a:extLst>
          </p:cNvPr>
          <p:cNvSpPr txBox="1"/>
          <p:nvPr/>
        </p:nvSpPr>
        <p:spPr>
          <a:xfrm>
            <a:off x="4350578" y="4046833"/>
            <a:ext cx="3615912" cy="830997"/>
          </a:xfrm>
          <a:prstGeom prst="rect">
            <a:avLst/>
          </a:prstGeom>
          <a:noFill/>
        </p:spPr>
        <p:txBody>
          <a:bodyPr wrap="square" rtlCol="0">
            <a:spAutoFit/>
          </a:bodyPr>
          <a:lstStyle/>
          <a:p>
            <a:r>
              <a:rPr lang="en-NZ" sz="1200" dirty="0"/>
              <a:t>The survey had </a:t>
            </a:r>
            <a:r>
              <a:rPr lang="en-NZ" sz="1200" b="1" dirty="0"/>
              <a:t>817</a:t>
            </a:r>
            <a:r>
              <a:rPr lang="en-NZ" sz="1200" dirty="0"/>
              <a:t> responses from DHB employees, this represented approximated 1.1% of the DHB workforce (</a:t>
            </a:r>
            <a:r>
              <a:rPr lang="en-NZ" sz="1200" b="1" dirty="0"/>
              <a:t>75,139</a:t>
            </a:r>
            <a:r>
              <a:rPr lang="en-NZ" sz="1200" dirty="0"/>
              <a:t>).** This suggests that DHBs are over represented in the sector analysis.</a:t>
            </a:r>
          </a:p>
        </p:txBody>
      </p:sp>
      <p:sp>
        <p:nvSpPr>
          <p:cNvPr id="15" name="TextBox 14">
            <a:extLst>
              <a:ext uri="{FF2B5EF4-FFF2-40B4-BE49-F238E27FC236}">
                <a16:creationId xmlns:a16="http://schemas.microsoft.com/office/drawing/2014/main" id="{37DA19C5-F36B-4F52-AB53-9B2145AED38B}"/>
              </a:ext>
            </a:extLst>
          </p:cNvPr>
          <p:cNvSpPr txBox="1"/>
          <p:nvPr/>
        </p:nvSpPr>
        <p:spPr>
          <a:xfrm>
            <a:off x="8113040" y="4046833"/>
            <a:ext cx="3615912" cy="1200329"/>
          </a:xfrm>
          <a:prstGeom prst="rect">
            <a:avLst/>
          </a:prstGeom>
          <a:noFill/>
        </p:spPr>
        <p:txBody>
          <a:bodyPr wrap="square" rtlCol="0">
            <a:spAutoFit/>
          </a:bodyPr>
          <a:lstStyle/>
          <a:p>
            <a:r>
              <a:rPr lang="en-NZ" sz="1200" dirty="0"/>
              <a:t>The survey received a significant response rate from women. This is consistent with the gender balance in the health sector, and suggests on it’s own that the response is likely to be more representative than many digital and data surveys as the industry is traditionally male dominated.</a:t>
            </a:r>
          </a:p>
        </p:txBody>
      </p:sp>
      <p:sp>
        <p:nvSpPr>
          <p:cNvPr id="22" name="TextBox 21">
            <a:extLst>
              <a:ext uri="{FF2B5EF4-FFF2-40B4-BE49-F238E27FC236}">
                <a16:creationId xmlns:a16="http://schemas.microsoft.com/office/drawing/2014/main" id="{A50C004C-6827-4BBD-9FF6-7F07E1FED8C3}"/>
              </a:ext>
            </a:extLst>
          </p:cNvPr>
          <p:cNvSpPr txBox="1"/>
          <p:nvPr/>
        </p:nvSpPr>
        <p:spPr>
          <a:xfrm>
            <a:off x="8101427" y="1417638"/>
            <a:ext cx="2664512" cy="261610"/>
          </a:xfrm>
          <a:prstGeom prst="rect">
            <a:avLst/>
          </a:prstGeom>
          <a:noFill/>
        </p:spPr>
        <p:txBody>
          <a:bodyPr wrap="none" rtlCol="0">
            <a:spAutoFit/>
          </a:bodyPr>
          <a:lstStyle/>
          <a:p>
            <a:r>
              <a:rPr lang="en-NZ" sz="1100" b="1" dirty="0"/>
              <a:t>Number of Survey Responses by Gender</a:t>
            </a:r>
          </a:p>
        </p:txBody>
      </p:sp>
      <p:sp>
        <p:nvSpPr>
          <p:cNvPr id="23" name="TextBox 22">
            <a:extLst>
              <a:ext uri="{FF2B5EF4-FFF2-40B4-BE49-F238E27FC236}">
                <a16:creationId xmlns:a16="http://schemas.microsoft.com/office/drawing/2014/main" id="{459E0AD2-788F-45C7-8F7F-7CD8C5F5E453}"/>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
        <p:nvSpPr>
          <p:cNvPr id="25" name="Rectangle 24">
            <a:extLst>
              <a:ext uri="{FF2B5EF4-FFF2-40B4-BE49-F238E27FC236}">
                <a16:creationId xmlns:a16="http://schemas.microsoft.com/office/drawing/2014/main" id="{1CD53DE3-794D-46E6-BAA4-3FF4384FD947}"/>
              </a:ext>
            </a:extLst>
          </p:cNvPr>
          <p:cNvSpPr/>
          <p:nvPr/>
        </p:nvSpPr>
        <p:spPr>
          <a:xfrm>
            <a:off x="11192719" y="5833641"/>
            <a:ext cx="999281" cy="1024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000815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2AB14-D6BC-4958-A1D7-E09DF3861640}"/>
              </a:ext>
            </a:extLst>
          </p:cNvPr>
          <p:cNvSpPr>
            <a:spLocks noGrp="1"/>
          </p:cNvSpPr>
          <p:nvPr>
            <p:ph type="title"/>
          </p:nvPr>
        </p:nvSpPr>
        <p:spPr/>
        <p:txBody>
          <a:bodyPr/>
          <a:lstStyle/>
          <a:p>
            <a:r>
              <a:rPr lang="en-NZ" dirty="0"/>
              <a:t>Demographics</a:t>
            </a:r>
          </a:p>
        </p:txBody>
      </p:sp>
      <p:pic>
        <p:nvPicPr>
          <p:cNvPr id="3" name="Picture 2">
            <a:extLst>
              <a:ext uri="{FF2B5EF4-FFF2-40B4-BE49-F238E27FC236}">
                <a16:creationId xmlns:a16="http://schemas.microsoft.com/office/drawing/2014/main" id="{DFDFE25B-1FE9-4380-9FD5-84C33D0000CC}"/>
              </a:ext>
            </a:extLst>
          </p:cNvPr>
          <p:cNvPicPr>
            <a:picLocks noChangeAspect="1"/>
          </p:cNvPicPr>
          <p:nvPr/>
        </p:nvPicPr>
        <p:blipFill>
          <a:blip r:embed="rId2"/>
          <a:stretch>
            <a:fillRect/>
          </a:stretch>
        </p:blipFill>
        <p:spPr>
          <a:xfrm>
            <a:off x="609598" y="1684317"/>
            <a:ext cx="3555847" cy="2290714"/>
          </a:xfrm>
          <a:prstGeom prst="rect">
            <a:avLst/>
          </a:prstGeom>
        </p:spPr>
      </p:pic>
      <p:sp>
        <p:nvSpPr>
          <p:cNvPr id="7" name="TextBox 6">
            <a:extLst>
              <a:ext uri="{FF2B5EF4-FFF2-40B4-BE49-F238E27FC236}">
                <a16:creationId xmlns:a16="http://schemas.microsoft.com/office/drawing/2014/main" id="{15561220-D2A7-4F64-A5E1-F5FAC5D4837A}"/>
              </a:ext>
            </a:extLst>
          </p:cNvPr>
          <p:cNvSpPr txBox="1"/>
          <p:nvPr/>
        </p:nvSpPr>
        <p:spPr>
          <a:xfrm>
            <a:off x="609598" y="1417638"/>
            <a:ext cx="2832827" cy="261610"/>
          </a:xfrm>
          <a:prstGeom prst="rect">
            <a:avLst/>
          </a:prstGeom>
          <a:noFill/>
        </p:spPr>
        <p:txBody>
          <a:bodyPr wrap="none" rtlCol="0">
            <a:spAutoFit/>
          </a:bodyPr>
          <a:lstStyle/>
          <a:p>
            <a:r>
              <a:rPr lang="en-NZ" sz="1100" b="1" dirty="0"/>
              <a:t>Proportion of Respondents in a Digital role</a:t>
            </a:r>
          </a:p>
        </p:txBody>
      </p:sp>
      <p:sp>
        <p:nvSpPr>
          <p:cNvPr id="8" name="TextBox 7">
            <a:extLst>
              <a:ext uri="{FF2B5EF4-FFF2-40B4-BE49-F238E27FC236}">
                <a16:creationId xmlns:a16="http://schemas.microsoft.com/office/drawing/2014/main" id="{02987EAA-D880-41AE-B251-5319C0031606}"/>
              </a:ext>
            </a:extLst>
          </p:cNvPr>
          <p:cNvSpPr txBox="1"/>
          <p:nvPr/>
        </p:nvSpPr>
        <p:spPr>
          <a:xfrm>
            <a:off x="4234944" y="1417638"/>
            <a:ext cx="3220753" cy="261610"/>
          </a:xfrm>
          <a:prstGeom prst="rect">
            <a:avLst/>
          </a:prstGeom>
          <a:noFill/>
        </p:spPr>
        <p:txBody>
          <a:bodyPr wrap="none" rtlCol="0">
            <a:spAutoFit/>
          </a:bodyPr>
          <a:lstStyle/>
          <a:p>
            <a:r>
              <a:rPr lang="en-NZ" sz="1100" b="1" dirty="0"/>
              <a:t>Proportion of Respondents by Organisation Type</a:t>
            </a:r>
          </a:p>
        </p:txBody>
      </p:sp>
      <p:sp>
        <p:nvSpPr>
          <p:cNvPr id="9" name="TextBox 8">
            <a:extLst>
              <a:ext uri="{FF2B5EF4-FFF2-40B4-BE49-F238E27FC236}">
                <a16:creationId xmlns:a16="http://schemas.microsoft.com/office/drawing/2014/main" id="{16B32575-5D4E-4692-9939-A33A08DDA6BE}"/>
              </a:ext>
            </a:extLst>
          </p:cNvPr>
          <p:cNvSpPr txBox="1"/>
          <p:nvPr/>
        </p:nvSpPr>
        <p:spPr>
          <a:xfrm>
            <a:off x="7985812" y="1417638"/>
            <a:ext cx="3501280" cy="261610"/>
          </a:xfrm>
          <a:prstGeom prst="rect">
            <a:avLst/>
          </a:prstGeom>
          <a:noFill/>
        </p:spPr>
        <p:txBody>
          <a:bodyPr wrap="none" rtlCol="0">
            <a:spAutoFit/>
          </a:bodyPr>
          <a:lstStyle/>
          <a:p>
            <a:r>
              <a:rPr lang="en-NZ" sz="1100" b="1" dirty="0"/>
              <a:t>Proportion of Respondents by Professional Affiliation</a:t>
            </a:r>
          </a:p>
        </p:txBody>
      </p:sp>
      <p:sp>
        <p:nvSpPr>
          <p:cNvPr id="10" name="TextBox 9">
            <a:extLst>
              <a:ext uri="{FF2B5EF4-FFF2-40B4-BE49-F238E27FC236}">
                <a16:creationId xmlns:a16="http://schemas.microsoft.com/office/drawing/2014/main" id="{A6B7E504-B278-4ACC-8E71-E95D5289E0C6}"/>
              </a:ext>
            </a:extLst>
          </p:cNvPr>
          <p:cNvSpPr txBox="1"/>
          <p:nvPr/>
        </p:nvSpPr>
        <p:spPr>
          <a:xfrm>
            <a:off x="609600" y="4046833"/>
            <a:ext cx="3555845" cy="1384995"/>
          </a:xfrm>
          <a:prstGeom prst="rect">
            <a:avLst/>
          </a:prstGeom>
          <a:noFill/>
        </p:spPr>
        <p:txBody>
          <a:bodyPr wrap="square" rtlCol="0">
            <a:spAutoFit/>
          </a:bodyPr>
          <a:lstStyle/>
          <a:p>
            <a:r>
              <a:rPr lang="en-NZ" sz="1200" dirty="0"/>
              <a:t>There were </a:t>
            </a:r>
            <a:r>
              <a:rPr lang="en-NZ" sz="1200" b="1" dirty="0"/>
              <a:t>436</a:t>
            </a:r>
            <a:r>
              <a:rPr lang="en-NZ" sz="1200" dirty="0"/>
              <a:t> responses where the person identified their role as being a digital role. It isn’t clear whether those in a data role included themselves in the category, however it is encouraging that the respondents overwhelmingly were not working in digital roles (</a:t>
            </a:r>
            <a:r>
              <a:rPr lang="en-NZ" sz="1200" b="1" dirty="0"/>
              <a:t>813</a:t>
            </a:r>
            <a:r>
              <a:rPr lang="en-NZ" sz="1200" dirty="0"/>
              <a:t>). This should mean more broadly applicable findings.</a:t>
            </a:r>
          </a:p>
        </p:txBody>
      </p:sp>
      <p:sp>
        <p:nvSpPr>
          <p:cNvPr id="11" name="TextBox 10">
            <a:extLst>
              <a:ext uri="{FF2B5EF4-FFF2-40B4-BE49-F238E27FC236}">
                <a16:creationId xmlns:a16="http://schemas.microsoft.com/office/drawing/2014/main" id="{EBD71897-38A9-483E-9843-6DED0B85FCCA}"/>
              </a:ext>
            </a:extLst>
          </p:cNvPr>
          <p:cNvSpPr txBox="1"/>
          <p:nvPr/>
        </p:nvSpPr>
        <p:spPr>
          <a:xfrm>
            <a:off x="4350578" y="4046833"/>
            <a:ext cx="3615912" cy="830997"/>
          </a:xfrm>
          <a:prstGeom prst="rect">
            <a:avLst/>
          </a:prstGeom>
          <a:noFill/>
        </p:spPr>
        <p:txBody>
          <a:bodyPr wrap="square" rtlCol="0">
            <a:spAutoFit/>
          </a:bodyPr>
          <a:lstStyle/>
          <a:p>
            <a:r>
              <a:rPr lang="en-NZ" sz="1200" dirty="0"/>
              <a:t>The survey had </a:t>
            </a:r>
            <a:r>
              <a:rPr lang="en-NZ" sz="1200" b="1" dirty="0"/>
              <a:t>817</a:t>
            </a:r>
            <a:r>
              <a:rPr lang="en-NZ" sz="1200" dirty="0"/>
              <a:t> responses from DHB employees. The second largest group who responded were those working in private health services (</a:t>
            </a:r>
            <a:r>
              <a:rPr lang="en-NZ" sz="1200" b="1" dirty="0"/>
              <a:t>105</a:t>
            </a:r>
            <a:r>
              <a:rPr lang="en-NZ" sz="1200" dirty="0"/>
              <a:t>), followed by NGOs (</a:t>
            </a:r>
            <a:r>
              <a:rPr lang="en-NZ" sz="1200" b="1" dirty="0"/>
              <a:t>82</a:t>
            </a:r>
            <a:r>
              <a:rPr lang="en-NZ" sz="1200" dirty="0"/>
              <a:t>), General Practice (</a:t>
            </a:r>
            <a:r>
              <a:rPr lang="en-NZ" sz="1200" b="1" dirty="0"/>
              <a:t>60</a:t>
            </a:r>
            <a:r>
              <a:rPr lang="en-NZ" sz="1200" dirty="0"/>
              <a:t>) and PHOs (</a:t>
            </a:r>
            <a:r>
              <a:rPr lang="en-NZ" sz="1200" b="1" dirty="0"/>
              <a:t>59</a:t>
            </a:r>
            <a:r>
              <a:rPr lang="en-NZ" sz="1200" dirty="0"/>
              <a:t>).</a:t>
            </a:r>
          </a:p>
        </p:txBody>
      </p:sp>
      <p:sp>
        <p:nvSpPr>
          <p:cNvPr id="12" name="TextBox 11">
            <a:extLst>
              <a:ext uri="{FF2B5EF4-FFF2-40B4-BE49-F238E27FC236}">
                <a16:creationId xmlns:a16="http://schemas.microsoft.com/office/drawing/2014/main" id="{11BCDC8E-93C8-4641-84D6-73D1806CD1D6}"/>
              </a:ext>
            </a:extLst>
          </p:cNvPr>
          <p:cNvSpPr txBox="1"/>
          <p:nvPr/>
        </p:nvSpPr>
        <p:spPr>
          <a:xfrm>
            <a:off x="8113040" y="4046833"/>
            <a:ext cx="3615912" cy="1938992"/>
          </a:xfrm>
          <a:prstGeom prst="rect">
            <a:avLst/>
          </a:prstGeom>
          <a:noFill/>
        </p:spPr>
        <p:txBody>
          <a:bodyPr wrap="square" rtlCol="0">
            <a:spAutoFit/>
          </a:bodyPr>
          <a:lstStyle/>
          <a:p>
            <a:r>
              <a:rPr lang="en-NZ" sz="1200" dirty="0"/>
              <a:t>There was a good mix of professional groups represented in the survey (</a:t>
            </a:r>
            <a:r>
              <a:rPr lang="en-NZ" sz="1200" b="1" dirty="0"/>
              <a:t>42</a:t>
            </a:r>
            <a:r>
              <a:rPr lang="en-NZ" sz="1200" dirty="0"/>
              <a:t>), with the largest group unsurprisingly Nursing (</a:t>
            </a:r>
            <a:r>
              <a:rPr lang="en-NZ" sz="1200" b="1" dirty="0"/>
              <a:t>413</a:t>
            </a:r>
            <a:r>
              <a:rPr lang="en-NZ" sz="1200" dirty="0"/>
              <a:t>) followed by none (</a:t>
            </a:r>
            <a:r>
              <a:rPr lang="en-NZ" sz="1200" b="1" dirty="0"/>
              <a:t>247</a:t>
            </a:r>
            <a:r>
              <a:rPr lang="en-NZ" sz="1200" dirty="0"/>
              <a:t>), Medicine (</a:t>
            </a:r>
            <a:r>
              <a:rPr lang="en-NZ" sz="1200" b="1" dirty="0"/>
              <a:t>224</a:t>
            </a:r>
            <a:r>
              <a:rPr lang="en-NZ" sz="1200" dirty="0"/>
              <a:t>) and then a number of allied health groups including Pharmacy (</a:t>
            </a:r>
            <a:r>
              <a:rPr lang="en-NZ" sz="1200" b="1" dirty="0"/>
              <a:t>51</a:t>
            </a:r>
            <a:r>
              <a:rPr lang="en-NZ" sz="1200" dirty="0"/>
              <a:t>) and Physiotherapy (</a:t>
            </a:r>
            <a:r>
              <a:rPr lang="en-NZ" sz="1200" b="1" dirty="0"/>
              <a:t>35</a:t>
            </a:r>
            <a:r>
              <a:rPr lang="en-NZ" sz="1200" dirty="0"/>
              <a:t>). Surprisingly only </a:t>
            </a:r>
            <a:r>
              <a:rPr lang="en-NZ" sz="1200" b="1" dirty="0"/>
              <a:t>25</a:t>
            </a:r>
            <a:r>
              <a:rPr lang="en-NZ" sz="1200" dirty="0"/>
              <a:t> respondents identified themselves as “Data &amp; Digital professionals”. This may represent the informal nature of the data and digital industry with significant numbers of self-taught employees.</a:t>
            </a:r>
          </a:p>
        </p:txBody>
      </p:sp>
      <p:pic>
        <p:nvPicPr>
          <p:cNvPr id="14" name="Picture 13">
            <a:extLst>
              <a:ext uri="{FF2B5EF4-FFF2-40B4-BE49-F238E27FC236}">
                <a16:creationId xmlns:a16="http://schemas.microsoft.com/office/drawing/2014/main" id="{24E1F813-E572-4533-8B78-666EB2AC8D36}"/>
              </a:ext>
            </a:extLst>
          </p:cNvPr>
          <p:cNvPicPr>
            <a:picLocks noChangeAspect="1"/>
          </p:cNvPicPr>
          <p:nvPr/>
        </p:nvPicPr>
        <p:blipFill>
          <a:blip r:embed="rId3"/>
          <a:stretch>
            <a:fillRect/>
          </a:stretch>
        </p:blipFill>
        <p:spPr>
          <a:xfrm>
            <a:off x="4234944" y="1679248"/>
            <a:ext cx="3681369" cy="2290715"/>
          </a:xfrm>
          <a:prstGeom prst="rect">
            <a:avLst/>
          </a:prstGeom>
        </p:spPr>
      </p:pic>
      <p:pic>
        <p:nvPicPr>
          <p:cNvPr id="15" name="Picture 14">
            <a:extLst>
              <a:ext uri="{FF2B5EF4-FFF2-40B4-BE49-F238E27FC236}">
                <a16:creationId xmlns:a16="http://schemas.microsoft.com/office/drawing/2014/main" id="{342F8718-EB49-43CA-9A5D-9DA061ED98F7}"/>
              </a:ext>
            </a:extLst>
          </p:cNvPr>
          <p:cNvPicPr>
            <a:picLocks noChangeAspect="1"/>
          </p:cNvPicPr>
          <p:nvPr/>
        </p:nvPicPr>
        <p:blipFill>
          <a:blip r:embed="rId4"/>
          <a:stretch>
            <a:fillRect/>
          </a:stretch>
        </p:blipFill>
        <p:spPr>
          <a:xfrm>
            <a:off x="7985812" y="1679249"/>
            <a:ext cx="3729703" cy="2290714"/>
          </a:xfrm>
          <a:prstGeom prst="rect">
            <a:avLst/>
          </a:prstGeom>
        </p:spPr>
      </p:pic>
      <p:sp>
        <p:nvSpPr>
          <p:cNvPr id="16" name="TextBox 15">
            <a:extLst>
              <a:ext uri="{FF2B5EF4-FFF2-40B4-BE49-F238E27FC236}">
                <a16:creationId xmlns:a16="http://schemas.microsoft.com/office/drawing/2014/main" id="{0BDEE3D3-D63C-4076-A2F0-5352BAA3A2B3}"/>
              </a:ext>
            </a:extLst>
          </p:cNvPr>
          <p:cNvSpPr txBox="1"/>
          <p:nvPr/>
        </p:nvSpPr>
        <p:spPr>
          <a:xfrm>
            <a:off x="10923704" y="0"/>
            <a:ext cx="1268296" cy="523220"/>
          </a:xfrm>
          <a:prstGeom prst="rect">
            <a:avLst/>
          </a:prstGeom>
          <a:noFill/>
        </p:spPr>
        <p:txBody>
          <a:bodyPr wrap="none" rtlCol="0">
            <a:spAutoFit/>
          </a:bodyPr>
          <a:lstStyle/>
          <a:p>
            <a:pPr algn="ctr"/>
            <a:r>
              <a:rPr lang="en-NZ" b="1" dirty="0">
                <a:solidFill>
                  <a:schemeClr val="accent6"/>
                </a:solidFill>
              </a:rPr>
              <a:t>Draft</a:t>
            </a:r>
          </a:p>
          <a:p>
            <a:r>
              <a:rPr lang="en-NZ" sz="1000" dirty="0">
                <a:solidFill>
                  <a:schemeClr val="accent6"/>
                </a:solidFill>
              </a:rPr>
              <a:t>To be peer reviewed</a:t>
            </a:r>
          </a:p>
        </p:txBody>
      </p:sp>
      <p:sp>
        <p:nvSpPr>
          <p:cNvPr id="18" name="Slide Number Placeholder 17">
            <a:extLst>
              <a:ext uri="{FF2B5EF4-FFF2-40B4-BE49-F238E27FC236}">
                <a16:creationId xmlns:a16="http://schemas.microsoft.com/office/drawing/2014/main" id="{853C056B-4642-4022-B031-4B36F31A0CFC}"/>
              </a:ext>
            </a:extLst>
          </p:cNvPr>
          <p:cNvSpPr>
            <a:spLocks noGrp="1"/>
          </p:cNvSpPr>
          <p:nvPr>
            <p:ph type="sldNum" sz="quarter" idx="4"/>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2748935825"/>
      </p:ext>
    </p:extLst>
  </p:cSld>
  <p:clrMapOvr>
    <a:masterClrMapping/>
  </p:clrMapOvr>
</p:sld>
</file>

<file path=ppt/theme/theme1.xml><?xml version="1.0" encoding="utf-8"?>
<a:theme xmlns:a="http://schemas.openxmlformats.org/drawingml/2006/main" name="T&amp;DS Dashboards_20180611">
  <a:themeElements>
    <a:clrScheme name="t&amp;DS">
      <a:dk1>
        <a:sysClr val="windowText" lastClr="000000"/>
      </a:dk1>
      <a:lt1>
        <a:sysClr val="window" lastClr="FFFFFF"/>
      </a:lt1>
      <a:dk2>
        <a:srgbClr val="44546A"/>
      </a:dk2>
      <a:lt2>
        <a:srgbClr val="E7E6E6"/>
      </a:lt2>
      <a:accent1>
        <a:srgbClr val="213763"/>
      </a:accent1>
      <a:accent2>
        <a:srgbClr val="F68B1F"/>
      </a:accent2>
      <a:accent3>
        <a:srgbClr val="AF1D35"/>
      </a:accent3>
      <a:accent4>
        <a:srgbClr val="00A5E5"/>
      </a:accent4>
      <a:accent5>
        <a:srgbClr val="FDB913"/>
      </a:accent5>
      <a:accent6>
        <a:srgbClr val="F04E30"/>
      </a:accent6>
      <a:hlink>
        <a:srgbClr val="213763"/>
      </a:hlink>
      <a:folHlink>
        <a:srgbClr val="00A5E5"/>
      </a:folHlink>
    </a:clrScheme>
    <a:fontScheme name="T&amp;DS_DigitalHealth">
      <a:majorFont>
        <a:latin typeface="Nimbus Sans L"/>
        <a:ea typeface=""/>
        <a:cs typeface=""/>
      </a:majorFont>
      <a:minorFont>
        <a:latin typeface="Source Sans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ta &amp; Digital Template.potx" id="{6B4D3FF2-D545-4754-9C42-AC69CD1B535F}" vid="{0E689CF6-5C36-4930-B260-A82B28D407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DA7649E31A5849939879D1E46A4A1F" ma:contentTypeVersion="12" ma:contentTypeDescription="Create a new document." ma:contentTypeScope="" ma:versionID="7ca5d612f0c112f389cf833671513b89">
  <xsd:schema xmlns:xsd="http://www.w3.org/2001/XMLSchema" xmlns:xs="http://www.w3.org/2001/XMLSchema" xmlns:p="http://schemas.microsoft.com/office/2006/metadata/properties" xmlns:ns2="020a2de5-a7c5-46ce-9461-c0492183a1e4" xmlns:ns3="e0731c95-5453-4cc4-b91b-72230631047b" targetNamespace="http://schemas.microsoft.com/office/2006/metadata/properties" ma:root="true" ma:fieldsID="47cacb9ff9a06ad559a7925df934727c" ns2:_="" ns3:_="">
    <xsd:import namespace="020a2de5-a7c5-46ce-9461-c0492183a1e4"/>
    <xsd:import namespace="e0731c95-5453-4cc4-b91b-72230631047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0a2de5-a7c5-46ce-9461-c0492183a1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731c95-5453-4cc4-b91b-7223063104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CFBAB7-637C-445A-8D93-D6947A3EDA3D}"/>
</file>

<file path=customXml/itemProps2.xml><?xml version="1.0" encoding="utf-8"?>
<ds:datastoreItem xmlns:ds="http://schemas.openxmlformats.org/officeDocument/2006/customXml" ds:itemID="{4E2C4FB1-D021-4B58-BC10-4BC73AB9414A}"/>
</file>

<file path=customXml/itemProps3.xml><?xml version="1.0" encoding="utf-8"?>
<ds:datastoreItem xmlns:ds="http://schemas.openxmlformats.org/officeDocument/2006/customXml" ds:itemID="{C0462A92-EFA8-4F2D-A3F5-3C97E03635A8}"/>
</file>

<file path=docProps/app.xml><?xml version="1.0" encoding="utf-8"?>
<Properties xmlns="http://schemas.openxmlformats.org/officeDocument/2006/extended-properties" xmlns:vt="http://schemas.openxmlformats.org/officeDocument/2006/docPropsVTypes">
  <Template>Data &amp; Digital Template_widescreen</Template>
  <TotalTime>4367</TotalTime>
  <Words>3181</Words>
  <Application>Microsoft Office PowerPoint</Application>
  <PresentationFormat>Widescreen</PresentationFormat>
  <Paragraphs>239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Nimbus Sans L</vt:lpstr>
      <vt:lpstr>Calibri</vt:lpstr>
      <vt:lpstr>Source Sans Pro</vt:lpstr>
      <vt:lpstr>Arial</vt:lpstr>
      <vt:lpstr>T&amp;DS Dashboards_20180611</vt:lpstr>
      <vt:lpstr>Digital and Data Literacy Survey</vt:lpstr>
      <vt:lpstr>PowerPoint Presentation</vt:lpstr>
      <vt:lpstr>Contents</vt:lpstr>
      <vt:lpstr>Exec Summary</vt:lpstr>
      <vt:lpstr>Background</vt:lpstr>
      <vt:lpstr>Methods</vt:lpstr>
      <vt:lpstr>Survey Demographics</vt:lpstr>
      <vt:lpstr>Demographics</vt:lpstr>
      <vt:lpstr>Demographics</vt:lpstr>
      <vt:lpstr>Demographics</vt:lpstr>
      <vt:lpstr>Demographics</vt:lpstr>
      <vt:lpstr>Sample Bias</vt:lpstr>
      <vt:lpstr>Workforce Literacy</vt:lpstr>
      <vt:lpstr>Literacy of the Workforce</vt:lpstr>
      <vt:lpstr>Literacy of the Workforce</vt:lpstr>
      <vt:lpstr>Literacy of the Workforce</vt:lpstr>
      <vt:lpstr>Literacy of the Workforce</vt:lpstr>
      <vt:lpstr>Literacy of the Workforce</vt:lpstr>
      <vt:lpstr>Learning Approaches and Opportunities</vt:lpstr>
      <vt:lpstr>Where sector people learn about Digital and Data</vt:lpstr>
      <vt:lpstr>Personal Learning Needs</vt:lpstr>
      <vt:lpstr>Organisational Learning Needs</vt:lpstr>
      <vt:lpstr>Links to the Data and the Dashboard</vt:lpstr>
      <vt:lpstr>Dashboard and the Data</vt:lpstr>
      <vt:lpstr>PowerPoint Presentation</vt:lpstr>
    </vt:vector>
  </TitlesOfParts>
  <Company>Ministry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and Data Literacy Survey</dc:title>
  <dc:creator>Jon Herries</dc:creator>
  <cp:lastModifiedBy>Jon Herries</cp:lastModifiedBy>
  <cp:revision>52</cp:revision>
  <cp:lastPrinted>2018-03-27T02:57:05Z</cp:lastPrinted>
  <dcterms:created xsi:type="dcterms:W3CDTF">2020-01-21T01:53:03Z</dcterms:created>
  <dcterms:modified xsi:type="dcterms:W3CDTF">2020-02-13T04:26:33Z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0x010100BADA7649E31A5849939879D1E46A4A1F</vt:lpwstr>
  </property>
</Properties>
</file>