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64" r:id="rId2"/>
  </p:sldMasterIdLst>
  <p:notesMasterIdLst>
    <p:notesMasterId r:id="rId15"/>
  </p:notesMasterIdLst>
  <p:handoutMasterIdLst>
    <p:handoutMasterId r:id="rId16"/>
  </p:handoutMasterIdLst>
  <p:sldIdLst>
    <p:sldId id="337" r:id="rId3"/>
    <p:sldId id="264" r:id="rId4"/>
    <p:sldId id="332" r:id="rId5"/>
    <p:sldId id="330" r:id="rId6"/>
    <p:sldId id="302" r:id="rId7"/>
    <p:sldId id="343" r:id="rId8"/>
    <p:sldId id="342" r:id="rId9"/>
    <p:sldId id="273" r:id="rId10"/>
    <p:sldId id="324" r:id="rId11"/>
    <p:sldId id="303" r:id="rId12"/>
    <p:sldId id="341" r:id="rId13"/>
    <p:sldId id="340" r:id="rId14"/>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463"/>
    <a:srgbClr val="E43B6E"/>
    <a:srgbClr val="00853F"/>
    <a:srgbClr val="F68B1F"/>
    <a:srgbClr val="77A02E"/>
    <a:srgbClr val="0072BC"/>
    <a:srgbClr val="AF1D35"/>
    <a:srgbClr val="F04E30"/>
    <a:srgbClr val="EE3D96"/>
    <a:srgbClr val="00A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6796" autoAdjust="0"/>
  </p:normalViewPr>
  <p:slideViewPr>
    <p:cSldViewPr snapToGrid="0">
      <p:cViewPr>
        <p:scale>
          <a:sx n="125" d="100"/>
          <a:sy n="125" d="100"/>
        </p:scale>
        <p:origin x="1440" y="72"/>
      </p:cViewPr>
      <p:guideLst>
        <p:guide orient="horz" pos="2183"/>
        <p:guide pos="2880"/>
      </p:guideLst>
    </p:cSldViewPr>
  </p:slideViewPr>
  <p:notesTextViewPr>
    <p:cViewPr>
      <p:scale>
        <a:sx n="3" d="2"/>
        <a:sy n="3" d="2"/>
      </p:scale>
      <p:origin x="0" y="0"/>
    </p:cViewPr>
  </p:notesTextViewPr>
  <p:sorterViewPr>
    <p:cViewPr>
      <p:scale>
        <a:sx n="70" d="100"/>
        <a:sy n="70" d="100"/>
      </p:scale>
      <p:origin x="0" y="-5716"/>
    </p:cViewPr>
  </p:sorterViewPr>
  <p:notesViewPr>
    <p:cSldViewPr snapToGrid="0">
      <p:cViewPr varScale="1">
        <p:scale>
          <a:sx n="72" d="100"/>
          <a:sy n="72" d="100"/>
        </p:scale>
        <p:origin x="3520" y="40"/>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4A1C20C-C66C-4EFE-91E1-AA6937104EB1}" type="datetimeFigureOut">
              <a:rPr lang="en-NZ" smtClean="0"/>
              <a:t>20/06/2018</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D3AFC2ED-825B-4C95-83C3-8B5034564E43}" type="slidenum">
              <a:rPr lang="en-NZ" smtClean="0"/>
              <a:t>‹#›</a:t>
            </a:fld>
            <a:endParaRPr lang="en-NZ"/>
          </a:p>
        </p:txBody>
      </p:sp>
    </p:spTree>
    <p:extLst>
      <p:ext uri="{BB962C8B-B14F-4D97-AF65-F5344CB8AC3E}">
        <p14:creationId xmlns:p14="http://schemas.microsoft.com/office/powerpoint/2010/main" val="38420870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D49C556-1CDE-4A94-8DD3-443D49DACC10}" type="datetimeFigureOut">
              <a:rPr lang="en-NZ" smtClean="0"/>
              <a:t>20/06/2018</a:t>
            </a:fld>
            <a:endParaRPr lang="en-NZ"/>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D8530D3-9057-48DF-8DF9-F9CC526A52B5}" type="slidenum">
              <a:rPr lang="en-NZ" smtClean="0"/>
              <a:t>‹#›</a:t>
            </a:fld>
            <a:endParaRPr lang="en-NZ"/>
          </a:p>
        </p:txBody>
      </p:sp>
    </p:spTree>
    <p:extLst>
      <p:ext uri="{BB962C8B-B14F-4D97-AF65-F5344CB8AC3E}">
        <p14:creationId xmlns:p14="http://schemas.microsoft.com/office/powerpoint/2010/main" val="2611655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162615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257280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920750" y="746125"/>
            <a:ext cx="4967288"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1038" y="4721225"/>
            <a:ext cx="5445000" cy="4472100"/>
          </a:xfrm>
          <a:prstGeom prst="rect">
            <a:avLst/>
          </a:prstGeom>
        </p:spPr>
        <p:txBody>
          <a:bodyPr spcFirstLastPara="1" wrap="square" lIns="91425" tIns="45700" rIns="91425" bIns="45700" anchor="t" anchorCtr="0">
            <a:noAutofit/>
          </a:bodyPr>
          <a:lstStyle/>
          <a:p>
            <a:pPr marL="0" lvl="0" indent="0" rtl="0">
              <a:spcBef>
                <a:spcPts val="360"/>
              </a:spcBef>
              <a:spcAft>
                <a:spcPts val="0"/>
              </a:spcAft>
              <a:buNone/>
            </a:pPr>
            <a:endParaRPr dirty="0"/>
          </a:p>
        </p:txBody>
      </p:sp>
      <p:sp>
        <p:nvSpPr>
          <p:cNvPr id="250" name="Shape 250"/>
          <p:cNvSpPr txBox="1">
            <a:spLocks noGrp="1"/>
          </p:cNvSpPr>
          <p:nvPr>
            <p:ph type="sldNum" idx="12"/>
          </p:nvPr>
        </p:nvSpPr>
        <p:spPr>
          <a:xfrm>
            <a:off x="3856038" y="9440863"/>
            <a:ext cx="2949600" cy="496800"/>
          </a:xfrm>
          <a:prstGeom prst="rect">
            <a:avLst/>
          </a:prstGeom>
        </p:spPr>
        <p:txBody>
          <a:bodyPr spcFirstLastPara="1" wrap="square" lIns="91425" tIns="45700" rIns="91425" bIns="45700" anchor="b" anchorCtr="0">
            <a:noAutofit/>
          </a:bodyPr>
          <a:lstStyle/>
          <a:p>
            <a:fld id="{00000000-1234-1234-1234-123412341234}" type="slidenum">
              <a:rPr lang="en-NZ">
                <a:solidFill>
                  <a:prstClr val="black"/>
                </a:solidFill>
              </a:rPr>
              <a:pPr/>
              <a:t>3</a:t>
            </a:fld>
            <a:endParaRPr>
              <a:solidFill>
                <a:prstClr val="black"/>
              </a:solidFill>
            </a:endParaRPr>
          </a:p>
        </p:txBody>
      </p:sp>
    </p:spTree>
    <p:extLst>
      <p:ext uri="{BB962C8B-B14F-4D97-AF65-F5344CB8AC3E}">
        <p14:creationId xmlns:p14="http://schemas.microsoft.com/office/powerpoint/2010/main" val="200597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920750" y="746125"/>
            <a:ext cx="4967288" cy="37258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1038" y="4721225"/>
            <a:ext cx="5445000" cy="4472100"/>
          </a:xfrm>
          <a:prstGeom prst="rect">
            <a:avLst/>
          </a:prstGeom>
        </p:spPr>
        <p:txBody>
          <a:bodyPr spcFirstLastPara="1" wrap="square" lIns="91425" tIns="45700" rIns="91425" bIns="45700" anchor="t" anchorCtr="0">
            <a:noAutofit/>
          </a:bodyPr>
          <a:lstStyle/>
          <a:p>
            <a:pPr marL="0" lvl="0" indent="0" rtl="0">
              <a:spcBef>
                <a:spcPts val="360"/>
              </a:spcBef>
              <a:spcAft>
                <a:spcPts val="0"/>
              </a:spcAft>
              <a:buNone/>
            </a:pPr>
            <a:endParaRPr/>
          </a:p>
        </p:txBody>
      </p:sp>
      <p:sp>
        <p:nvSpPr>
          <p:cNvPr id="318" name="Shape 318"/>
          <p:cNvSpPr txBox="1">
            <a:spLocks noGrp="1"/>
          </p:cNvSpPr>
          <p:nvPr>
            <p:ph type="sldNum" idx="12"/>
          </p:nvPr>
        </p:nvSpPr>
        <p:spPr>
          <a:xfrm>
            <a:off x="3856038" y="9440863"/>
            <a:ext cx="2949600" cy="496800"/>
          </a:xfrm>
          <a:prstGeom prst="rect">
            <a:avLst/>
          </a:prstGeom>
        </p:spPr>
        <p:txBody>
          <a:bodyPr spcFirstLastPara="1" wrap="square" lIns="91425" tIns="45700" rIns="91425" bIns="45700" anchor="b" anchorCtr="0">
            <a:noAutofit/>
          </a:bodyPr>
          <a:lstStyle/>
          <a:p>
            <a:fld id="{00000000-1234-1234-1234-123412341234}" type="slidenum">
              <a:rPr lang="en-NZ">
                <a:solidFill>
                  <a:prstClr val="black"/>
                </a:solidFill>
              </a:rPr>
              <a:pPr/>
              <a:t>4</a:t>
            </a:fld>
            <a:endParaRPr>
              <a:solidFill>
                <a:prstClr val="black"/>
              </a:solidFill>
            </a:endParaRPr>
          </a:p>
        </p:txBody>
      </p:sp>
    </p:spTree>
    <p:extLst>
      <p:ext uri="{BB962C8B-B14F-4D97-AF65-F5344CB8AC3E}">
        <p14:creationId xmlns:p14="http://schemas.microsoft.com/office/powerpoint/2010/main" val="54651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354144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is the digital health strategy we are working on.</a:t>
            </a:r>
          </a:p>
          <a:p>
            <a:r>
              <a:rPr lang="en-NZ" dirty="0" err="1" smtClean="0"/>
              <a:t>MoH</a:t>
            </a:r>
            <a:r>
              <a:rPr lang="en-NZ" dirty="0" smtClean="0"/>
              <a:t> are</a:t>
            </a:r>
            <a:r>
              <a:rPr lang="en-NZ" baseline="0" dirty="0" smtClean="0"/>
              <a:t> looking after the enablers (see attached on click)</a:t>
            </a:r>
          </a:p>
          <a:p>
            <a:endParaRPr lang="en-NZ" baseline="0" dirty="0" smtClean="0"/>
          </a:p>
          <a:p>
            <a:r>
              <a:rPr lang="en-NZ" dirty="0" smtClean="0"/>
              <a:t>Two key</a:t>
            </a:r>
            <a:r>
              <a:rPr lang="en-NZ" baseline="0" dirty="0" smtClean="0"/>
              <a:t> things we are looking at are interoperability and identity these are key to the vision which is a consumer centred healthcare system:</a:t>
            </a:r>
          </a:p>
          <a:p>
            <a:endParaRPr lang="en-NZ" baseline="0" dirty="0" smtClean="0"/>
          </a:p>
          <a:p>
            <a:r>
              <a:rPr lang="en-NZ" baseline="0" dirty="0" smtClean="0"/>
              <a:t>Interoperability:</a:t>
            </a:r>
          </a:p>
          <a:p>
            <a:pPr marL="171450" indent="-171450">
              <a:buFontTx/>
              <a:buChar char="-"/>
            </a:pPr>
            <a:r>
              <a:rPr lang="en-NZ" baseline="0" dirty="0" smtClean="0"/>
              <a:t>APIs – the ability to connect all our data sources together across the system. Beyond existing single use connections</a:t>
            </a:r>
          </a:p>
          <a:p>
            <a:pPr marL="171450" indent="-171450">
              <a:buFontTx/>
              <a:buChar char="-"/>
            </a:pPr>
            <a:r>
              <a:rPr lang="en-NZ" baseline="0" dirty="0" smtClean="0"/>
              <a:t>Master Data Management – the ability to translate data from one use case to another consistently (one source of truth)</a:t>
            </a:r>
          </a:p>
          <a:p>
            <a:pPr marL="171450" indent="-171450">
              <a:buFontTx/>
              <a:buChar char="-"/>
            </a:pPr>
            <a:r>
              <a:rPr lang="en-NZ" baseline="0" dirty="0" smtClean="0"/>
              <a:t>Cloud First Approach – the ability to scale and change quickly, releasing our IT services to better help clinicians and patients solve problems</a:t>
            </a:r>
          </a:p>
          <a:p>
            <a:pPr marL="0" indent="0">
              <a:buFontTx/>
              <a:buNone/>
            </a:pPr>
            <a:endParaRPr lang="en-NZ" baseline="0" dirty="0" smtClean="0"/>
          </a:p>
          <a:p>
            <a:pPr marL="0" indent="0">
              <a:buFontTx/>
              <a:buNone/>
            </a:pPr>
            <a:r>
              <a:rPr lang="en-NZ" baseline="0" dirty="0" smtClean="0"/>
              <a:t>Identity:</a:t>
            </a:r>
          </a:p>
          <a:p>
            <a:pPr marL="171450" indent="-171450">
              <a:buFontTx/>
              <a:buChar char="-"/>
            </a:pPr>
            <a:r>
              <a:rPr lang="en-NZ" baseline="0" dirty="0" smtClean="0"/>
              <a:t>Authentication to Verification – means everyone can have access to their health records on their phones – with the connection being made digitally in the first instance – increases access</a:t>
            </a:r>
          </a:p>
          <a:p>
            <a:pPr marL="171450" indent="-171450">
              <a:buFontTx/>
              <a:buChar char="-"/>
            </a:pPr>
            <a:r>
              <a:rPr lang="en-NZ" baseline="0" dirty="0" smtClean="0"/>
              <a:t>Delegations – means parents can access records for children or children can access records for those with EPOA in place</a:t>
            </a:r>
          </a:p>
          <a:p>
            <a:pPr marL="171450" indent="-171450">
              <a:buFontTx/>
              <a:buChar char="-"/>
            </a:pPr>
            <a:r>
              <a:rPr lang="en-NZ" baseline="0" dirty="0" smtClean="0"/>
              <a:t>Roles – we can provide access to different people including public, patients, clinicians and researchers using the same approach</a:t>
            </a:r>
          </a:p>
          <a:p>
            <a:pPr marL="171450" indent="-171450">
              <a:buFontTx/>
              <a:buChar char="-"/>
            </a:pPr>
            <a:endParaRPr lang="en-NZ" baseline="0" dirty="0" smtClean="0"/>
          </a:p>
          <a:p>
            <a:pPr marL="0" indent="0">
              <a:buFontTx/>
              <a:buNone/>
            </a:pPr>
            <a:r>
              <a:rPr lang="en-NZ" baseline="0" dirty="0" smtClean="0"/>
              <a:t>Questions:</a:t>
            </a:r>
          </a:p>
          <a:p>
            <a:pPr marL="0" indent="0">
              <a:buFontTx/>
              <a:buNone/>
            </a:pPr>
            <a:endParaRPr lang="en-NZ" baseline="0" dirty="0" smtClean="0"/>
          </a:p>
          <a:p>
            <a:pPr marL="0" indent="0">
              <a:buFontTx/>
              <a:buNone/>
            </a:pPr>
            <a:r>
              <a:rPr lang="en-NZ" baseline="0" dirty="0" smtClean="0"/>
              <a:t>What about NEHR – this is what it will deliver along with the implemented standards</a:t>
            </a:r>
          </a:p>
          <a:p>
            <a:pPr marL="0" indent="0">
              <a:buFontTx/>
              <a:buNone/>
            </a:pPr>
            <a:endParaRPr lang="en-NZ" baseline="0" dirty="0" smtClean="0"/>
          </a:p>
        </p:txBody>
      </p:sp>
    </p:spTree>
    <p:extLst>
      <p:ext uri="{BB962C8B-B14F-4D97-AF65-F5344CB8AC3E}">
        <p14:creationId xmlns:p14="http://schemas.microsoft.com/office/powerpoint/2010/main" val="10748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Tree>
    <p:extLst>
      <p:ext uri="{BB962C8B-B14F-4D97-AF65-F5344CB8AC3E}">
        <p14:creationId xmlns:p14="http://schemas.microsoft.com/office/powerpoint/2010/main" val="201106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Path to Social Licence: Guidelines for Trusted Data Use</a:t>
            </a:r>
          </a:p>
          <a:p>
            <a:endParaRPr lang="en-US" dirty="0" smtClean="0"/>
          </a:p>
          <a:p>
            <a:r>
              <a:rPr lang="en-US" dirty="0" smtClean="0"/>
              <a:t>When people trust that their data will be used as they have agreed, and accept that enough value will be created, they are likely to be more comfortable with its use. This acceptance is referred to as a social licence.</a:t>
            </a:r>
          </a:p>
          <a:p>
            <a:endParaRPr lang="en-US" dirty="0" smtClean="0"/>
          </a:p>
          <a:p>
            <a:r>
              <a:rPr lang="en-US" dirty="0" smtClean="0"/>
              <a:t>The Data Futures Partnership was tasked by the Government to develop guidelines that public and private </a:t>
            </a:r>
            <a:r>
              <a:rPr lang="en-US" dirty="0" err="1" smtClean="0"/>
              <a:t>organisations</a:t>
            </a:r>
            <a:r>
              <a:rPr lang="en-US" dirty="0" smtClean="0"/>
              <a:t> can use to develop “social licence” for data use. These guidelines are informed by our engagement with thousands of New Zealanders.</a:t>
            </a:r>
          </a:p>
          <a:p>
            <a:endParaRPr lang="en-N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https://trusteddata.co.nz/wp-content/uploads/2017/08/Summary-Guidelines.pdf</a:t>
            </a:r>
          </a:p>
          <a:p>
            <a:endParaRPr lang="en-NZ" dirty="0" smtClean="0"/>
          </a:p>
          <a:p>
            <a:r>
              <a:rPr lang="en-NZ" dirty="0" smtClean="0"/>
              <a:t>https://privacy.org.nz/further-resources/online-privacy-training-free/</a:t>
            </a:r>
          </a:p>
          <a:p>
            <a:r>
              <a:rPr lang="en-NZ" sz="1200" kern="1200" dirty="0" smtClean="0">
                <a:solidFill>
                  <a:schemeClr val="tx1"/>
                </a:solidFill>
                <a:effectLst/>
                <a:latin typeface="+mn-lt"/>
                <a:ea typeface="+mn-ea"/>
                <a:cs typeface="+mn-cs"/>
              </a:rPr>
              <a:t>Rule 1</a:t>
            </a:r>
          </a:p>
          <a:p>
            <a:r>
              <a:rPr lang="en-NZ" sz="1200" kern="1200" dirty="0" smtClean="0">
                <a:solidFill>
                  <a:schemeClr val="tx1"/>
                </a:solidFill>
                <a:effectLst/>
                <a:latin typeface="+mn-lt"/>
                <a:ea typeface="+mn-ea"/>
                <a:cs typeface="+mn-cs"/>
              </a:rPr>
              <a:t>Purpose of collection of health information</a:t>
            </a:r>
          </a:p>
          <a:p>
            <a:pPr lvl="0"/>
            <a:r>
              <a:rPr lang="en-NZ" sz="1200" b="1" kern="1200" dirty="0" smtClean="0">
                <a:solidFill>
                  <a:schemeClr val="tx1"/>
                </a:solidFill>
                <a:effectLst/>
                <a:latin typeface="+mn-lt"/>
                <a:ea typeface="+mn-ea"/>
                <a:cs typeface="+mn-cs"/>
              </a:rPr>
              <a:t>Only collect health information if you really need it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2</a:t>
            </a:r>
          </a:p>
          <a:p>
            <a:r>
              <a:rPr lang="en-NZ" sz="1200" kern="1200" dirty="0" smtClean="0">
                <a:solidFill>
                  <a:schemeClr val="tx1"/>
                </a:solidFill>
                <a:effectLst/>
                <a:latin typeface="+mn-lt"/>
                <a:ea typeface="+mn-ea"/>
                <a:cs typeface="+mn-cs"/>
              </a:rPr>
              <a:t>Source of health information</a:t>
            </a:r>
          </a:p>
          <a:p>
            <a:pPr lvl="0"/>
            <a:r>
              <a:rPr lang="en-NZ" sz="1200" b="1" kern="1200" dirty="0" smtClean="0">
                <a:solidFill>
                  <a:schemeClr val="tx1"/>
                </a:solidFill>
                <a:effectLst/>
                <a:latin typeface="+mn-lt"/>
                <a:ea typeface="+mn-ea"/>
                <a:cs typeface="+mn-cs"/>
              </a:rPr>
              <a:t>Get it straight from the people concerned</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3</a:t>
            </a:r>
          </a:p>
          <a:p>
            <a:r>
              <a:rPr lang="en-NZ" sz="1200" kern="1200" dirty="0" smtClean="0">
                <a:solidFill>
                  <a:schemeClr val="tx1"/>
                </a:solidFill>
                <a:effectLst/>
                <a:latin typeface="+mn-lt"/>
                <a:ea typeface="+mn-ea"/>
                <a:cs typeface="+mn-cs"/>
              </a:rPr>
              <a:t>Collection of health information from individual</a:t>
            </a:r>
          </a:p>
          <a:p>
            <a:pPr lvl="0"/>
            <a:r>
              <a:rPr lang="en-NZ" sz="1200" b="1" kern="1200" dirty="0" smtClean="0">
                <a:solidFill>
                  <a:schemeClr val="tx1"/>
                </a:solidFill>
                <a:effectLst/>
                <a:latin typeface="+mn-lt"/>
                <a:ea typeface="+mn-ea"/>
                <a:cs typeface="+mn-cs"/>
              </a:rPr>
              <a:t>Tell them what you’re going to do with it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4</a:t>
            </a:r>
          </a:p>
          <a:p>
            <a:r>
              <a:rPr lang="en-NZ" sz="1200" kern="1200" dirty="0" smtClean="0">
                <a:solidFill>
                  <a:schemeClr val="tx1"/>
                </a:solidFill>
                <a:effectLst/>
                <a:latin typeface="+mn-lt"/>
                <a:ea typeface="+mn-ea"/>
                <a:cs typeface="+mn-cs"/>
              </a:rPr>
              <a:t>Manner of collection of health information</a:t>
            </a:r>
          </a:p>
          <a:p>
            <a:pPr lvl="0"/>
            <a:r>
              <a:rPr lang="en-NZ" sz="1200" b="1" kern="1200" dirty="0" smtClean="0">
                <a:solidFill>
                  <a:schemeClr val="tx1"/>
                </a:solidFill>
                <a:effectLst/>
                <a:latin typeface="+mn-lt"/>
                <a:ea typeface="+mn-ea"/>
                <a:cs typeface="+mn-cs"/>
              </a:rPr>
              <a:t>Be considerate when you’re getting it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5</a:t>
            </a:r>
          </a:p>
          <a:p>
            <a:r>
              <a:rPr lang="en-NZ" sz="1200" kern="1200" dirty="0" smtClean="0">
                <a:solidFill>
                  <a:schemeClr val="tx1"/>
                </a:solidFill>
                <a:effectLst/>
                <a:latin typeface="+mn-lt"/>
                <a:ea typeface="+mn-ea"/>
                <a:cs typeface="+mn-cs"/>
              </a:rPr>
              <a:t>Storage and security of health information</a:t>
            </a:r>
          </a:p>
          <a:p>
            <a:pPr lvl="0"/>
            <a:r>
              <a:rPr lang="en-NZ" sz="1200" b="1" kern="1200" dirty="0" smtClean="0">
                <a:solidFill>
                  <a:schemeClr val="tx1"/>
                </a:solidFill>
                <a:effectLst/>
                <a:latin typeface="+mn-lt"/>
                <a:ea typeface="+mn-ea"/>
                <a:cs typeface="+mn-cs"/>
              </a:rPr>
              <a:t>Take care of it once you’ve got it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6</a:t>
            </a:r>
          </a:p>
          <a:p>
            <a:r>
              <a:rPr lang="en-NZ" sz="1200" kern="1200" dirty="0" smtClean="0">
                <a:solidFill>
                  <a:schemeClr val="tx1"/>
                </a:solidFill>
                <a:effectLst/>
                <a:latin typeface="+mn-lt"/>
                <a:ea typeface="+mn-ea"/>
                <a:cs typeface="+mn-cs"/>
              </a:rPr>
              <a:t>Access to personal health information</a:t>
            </a:r>
          </a:p>
          <a:p>
            <a:pPr lvl="0"/>
            <a:r>
              <a:rPr lang="en-NZ" sz="1200" b="1" kern="1200" dirty="0" smtClean="0">
                <a:solidFill>
                  <a:schemeClr val="tx1"/>
                </a:solidFill>
                <a:effectLst/>
                <a:latin typeface="+mn-lt"/>
                <a:ea typeface="+mn-ea"/>
                <a:cs typeface="+mn-cs"/>
              </a:rPr>
              <a:t>People can see their health information if they want to</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7</a:t>
            </a:r>
          </a:p>
          <a:p>
            <a:r>
              <a:rPr lang="en-NZ" sz="1200" kern="1200" dirty="0" smtClean="0">
                <a:solidFill>
                  <a:schemeClr val="tx1"/>
                </a:solidFill>
                <a:effectLst/>
                <a:latin typeface="+mn-lt"/>
                <a:ea typeface="+mn-ea"/>
                <a:cs typeface="+mn-cs"/>
              </a:rPr>
              <a:t>Correction of health information</a:t>
            </a:r>
          </a:p>
          <a:p>
            <a:pPr lvl="0"/>
            <a:r>
              <a:rPr lang="en-NZ" sz="1200" b="1" kern="1200" dirty="0" smtClean="0">
                <a:solidFill>
                  <a:schemeClr val="tx1"/>
                </a:solidFill>
                <a:effectLst/>
                <a:latin typeface="+mn-lt"/>
                <a:ea typeface="+mn-ea"/>
                <a:cs typeface="+mn-cs"/>
              </a:rPr>
              <a:t>They can correct it if it’s wrong</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8</a:t>
            </a:r>
          </a:p>
          <a:p>
            <a:r>
              <a:rPr lang="en-NZ" sz="1200" kern="1200" dirty="0" smtClean="0">
                <a:solidFill>
                  <a:schemeClr val="tx1"/>
                </a:solidFill>
                <a:effectLst/>
                <a:latin typeface="+mn-lt"/>
                <a:ea typeface="+mn-ea"/>
                <a:cs typeface="+mn-cs"/>
              </a:rPr>
              <a:t>Accuracy etc. of health information to be checked before use</a:t>
            </a:r>
          </a:p>
          <a:p>
            <a:pPr lvl="0"/>
            <a:r>
              <a:rPr lang="en-NZ" sz="1200" b="1" kern="1200" dirty="0" smtClean="0">
                <a:solidFill>
                  <a:schemeClr val="tx1"/>
                </a:solidFill>
                <a:effectLst/>
                <a:latin typeface="+mn-lt"/>
                <a:ea typeface="+mn-ea"/>
                <a:cs typeface="+mn-cs"/>
              </a:rPr>
              <a:t>Make sure health information is correct before you use it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9</a:t>
            </a:r>
          </a:p>
          <a:p>
            <a:r>
              <a:rPr lang="en-NZ" sz="1200" kern="1200" dirty="0" smtClean="0">
                <a:solidFill>
                  <a:schemeClr val="tx1"/>
                </a:solidFill>
                <a:effectLst/>
                <a:latin typeface="+mn-lt"/>
                <a:ea typeface="+mn-ea"/>
                <a:cs typeface="+mn-cs"/>
              </a:rPr>
              <a:t>Retention of health information</a:t>
            </a:r>
          </a:p>
          <a:p>
            <a:pPr lvl="0"/>
            <a:r>
              <a:rPr lang="en-NZ" sz="1200" b="1" kern="1200" dirty="0" smtClean="0">
                <a:solidFill>
                  <a:schemeClr val="tx1"/>
                </a:solidFill>
                <a:effectLst/>
                <a:latin typeface="+mn-lt"/>
                <a:ea typeface="+mn-ea"/>
                <a:cs typeface="+mn-cs"/>
              </a:rPr>
              <a:t>Get rid of it when you’re done with it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10</a:t>
            </a:r>
          </a:p>
          <a:p>
            <a:r>
              <a:rPr lang="en-NZ" sz="1200" kern="1200" dirty="0" smtClean="0">
                <a:solidFill>
                  <a:schemeClr val="tx1"/>
                </a:solidFill>
                <a:effectLst/>
                <a:latin typeface="+mn-lt"/>
                <a:ea typeface="+mn-ea"/>
                <a:cs typeface="+mn-cs"/>
              </a:rPr>
              <a:t>Limits on use of health information</a:t>
            </a:r>
          </a:p>
          <a:p>
            <a:pPr lvl="0"/>
            <a:r>
              <a:rPr lang="en-NZ" sz="1200" b="1" kern="1200" dirty="0" smtClean="0">
                <a:solidFill>
                  <a:schemeClr val="tx1"/>
                </a:solidFill>
                <a:effectLst/>
                <a:latin typeface="+mn-lt"/>
                <a:ea typeface="+mn-ea"/>
                <a:cs typeface="+mn-cs"/>
              </a:rPr>
              <a:t>Use it for the purpose you got it</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11</a:t>
            </a:r>
          </a:p>
          <a:p>
            <a:r>
              <a:rPr lang="en-NZ" sz="1200" kern="1200" dirty="0" smtClean="0">
                <a:solidFill>
                  <a:schemeClr val="tx1"/>
                </a:solidFill>
                <a:effectLst/>
                <a:latin typeface="+mn-lt"/>
                <a:ea typeface="+mn-ea"/>
                <a:cs typeface="+mn-cs"/>
              </a:rPr>
              <a:t>Limits on disclosure of health information</a:t>
            </a:r>
          </a:p>
          <a:p>
            <a:pPr lvl="0"/>
            <a:r>
              <a:rPr lang="en-NZ" sz="1200" b="1" kern="1200" dirty="0" smtClean="0">
                <a:solidFill>
                  <a:schemeClr val="tx1"/>
                </a:solidFill>
                <a:effectLst/>
                <a:latin typeface="+mn-lt"/>
                <a:ea typeface="+mn-ea"/>
                <a:cs typeface="+mn-cs"/>
              </a:rPr>
              <a:t>Only disclose it if you have good reason</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Rule 12</a:t>
            </a:r>
          </a:p>
          <a:p>
            <a:r>
              <a:rPr lang="en-NZ" sz="1200" kern="1200" dirty="0" smtClean="0">
                <a:solidFill>
                  <a:schemeClr val="tx1"/>
                </a:solidFill>
                <a:effectLst/>
                <a:latin typeface="+mn-lt"/>
                <a:ea typeface="+mn-ea"/>
                <a:cs typeface="+mn-cs"/>
              </a:rPr>
              <a:t>Unique identifiers</a:t>
            </a:r>
          </a:p>
          <a:p>
            <a:pPr lvl="0"/>
            <a:r>
              <a:rPr lang="en-NZ" sz="1200" b="1" kern="1200" dirty="0" smtClean="0">
                <a:solidFill>
                  <a:schemeClr val="tx1"/>
                </a:solidFill>
                <a:effectLst/>
                <a:latin typeface="+mn-lt"/>
                <a:ea typeface="+mn-ea"/>
                <a:cs typeface="+mn-cs"/>
              </a:rPr>
              <a:t>Only assign unique identifiers where permitted</a:t>
            </a:r>
            <a:endParaRPr lang="en-NZ" sz="1200" kern="1200" dirty="0" smtClean="0">
              <a:solidFill>
                <a:schemeClr val="tx1"/>
              </a:solidFill>
              <a:effectLst/>
              <a:latin typeface="+mn-lt"/>
              <a:ea typeface="+mn-ea"/>
              <a:cs typeface="+mn-cs"/>
            </a:endParaRPr>
          </a:p>
          <a:p>
            <a:endParaRPr lang="en-NZ" dirty="0" smtClean="0"/>
          </a:p>
          <a:p>
            <a:endParaRPr lang="en-NZ" dirty="0"/>
          </a:p>
        </p:txBody>
      </p:sp>
    </p:spTree>
    <p:extLst>
      <p:ext uri="{BB962C8B-B14F-4D97-AF65-F5344CB8AC3E}">
        <p14:creationId xmlns:p14="http://schemas.microsoft.com/office/powerpoint/2010/main" val="315140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https://www.temanararaunga.maori.nz/</a:t>
            </a:r>
          </a:p>
          <a:p>
            <a:endParaRPr lang="en-NZ" dirty="0"/>
          </a:p>
        </p:txBody>
      </p:sp>
    </p:spTree>
    <p:extLst>
      <p:ext uri="{BB962C8B-B14F-4D97-AF65-F5344CB8AC3E}">
        <p14:creationId xmlns:p14="http://schemas.microsoft.com/office/powerpoint/2010/main" val="2434571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324000" y="346157"/>
            <a:ext cx="8496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9144001" cy="6857999"/>
          </a:xfrm>
          <a:prstGeom prst="rect">
            <a:avLst/>
          </a:prstGeom>
        </p:spPr>
      </p:pic>
      <p:sp>
        <p:nvSpPr>
          <p:cNvPr id="2" name="Title 1"/>
          <p:cNvSpPr>
            <a:spLocks noGrp="1"/>
          </p:cNvSpPr>
          <p:nvPr>
            <p:ph type="ctrTitle"/>
          </p:nvPr>
        </p:nvSpPr>
        <p:spPr>
          <a:xfrm>
            <a:off x="865318" y="1096352"/>
            <a:ext cx="7461975" cy="2168165"/>
          </a:xfrm>
          <a:prstGeom prst="rect">
            <a:avLst/>
          </a:prstGeom>
          <a:solidFill>
            <a:schemeClr val="bg1">
              <a:alpha val="0"/>
            </a:schemeClr>
          </a:solidFill>
        </p:spPr>
        <p:txBody>
          <a:bodyPr anchor="b">
            <a:normAutofit/>
          </a:bodyPr>
          <a:lstStyle>
            <a:lvl1pPr algn="l">
              <a:defRPr sz="3200" b="1">
                <a:solidFill>
                  <a:schemeClr val="tx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65317" y="3465115"/>
            <a:ext cx="7461975" cy="1222849"/>
          </a:xfrm>
          <a:prstGeom prst="rect">
            <a:avLst/>
          </a:prstGeom>
        </p:spPr>
        <p:txBody>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7" name="Content Placeholder 2"/>
          <p:cNvSpPr>
            <a:spLocks noGrp="1"/>
          </p:cNvSpPr>
          <p:nvPr>
            <p:ph idx="10"/>
          </p:nvPr>
        </p:nvSpPr>
        <p:spPr>
          <a:xfrm>
            <a:off x="865318" y="5102148"/>
            <a:ext cx="7461974" cy="1036206"/>
          </a:xfrm>
          <a:prstGeom prst="rect">
            <a:avLst/>
          </a:prstGeom>
        </p:spPr>
        <p:txBody>
          <a:bodyPr anchor="b" anchorCtr="0">
            <a:normAutofit/>
          </a:bodyPr>
          <a:lstStyle>
            <a:lvl1pPr marL="0" indent="0">
              <a:lnSpc>
                <a:spcPct val="100000"/>
              </a:lnSpc>
              <a:spcBef>
                <a:spcPts val="0"/>
              </a:spcBef>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1310" y="895754"/>
            <a:ext cx="1605982" cy="646741"/>
          </a:xfrm>
          <a:prstGeom prst="rect">
            <a:avLst/>
          </a:prstGeom>
        </p:spPr>
      </p:pic>
    </p:spTree>
    <p:extLst>
      <p:ext uri="{BB962C8B-B14F-4D97-AF65-F5344CB8AC3E}">
        <p14:creationId xmlns:p14="http://schemas.microsoft.com/office/powerpoint/2010/main" val="222361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628650" y="1825625"/>
            <a:ext cx="7886700" cy="4058340"/>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sp>
        <p:nvSpPr>
          <p:cNvPr id="14"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2982400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im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628650" y="1825625"/>
            <a:ext cx="78867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sp>
        <p:nvSpPr>
          <p:cNvPr id="14"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3" y="490270"/>
            <a:ext cx="751081" cy="302712"/>
          </a:xfrm>
          <a:prstGeom prst="rect">
            <a:avLst/>
          </a:prstGeom>
        </p:spPr>
      </p:pic>
    </p:spTree>
    <p:extLst>
      <p:ext uri="{BB962C8B-B14F-4D97-AF65-F5344CB8AC3E}">
        <p14:creationId xmlns:p14="http://schemas.microsoft.com/office/powerpoint/2010/main" val="33880863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im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628650" y="1825625"/>
            <a:ext cx="78867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sp>
        <p:nvSpPr>
          <p:cNvPr id="14"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19669871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p:cNvSpPr/>
          <p:nvPr userDrawn="1"/>
        </p:nvSpPr>
        <p:spPr>
          <a:xfrm>
            <a:off x="-254854" y="1439186"/>
            <a:ext cx="4826854"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911365" y="1825625"/>
            <a:ext cx="3603985" cy="4086288"/>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sp>
        <p:nvSpPr>
          <p:cNvPr id="1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4" name="Content Placeholder 3"/>
          <p:cNvSpPr>
            <a:spLocks noGrp="1"/>
          </p:cNvSpPr>
          <p:nvPr>
            <p:ph sz="quarter" idx="10"/>
          </p:nvPr>
        </p:nvSpPr>
        <p:spPr>
          <a:xfrm>
            <a:off x="178573" y="1872613"/>
            <a:ext cx="3960000" cy="3960000"/>
          </a:xfrm>
          <a:prstGeom prst="ellipse">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2775769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p:cNvSpPr/>
          <p:nvPr userDrawn="1"/>
        </p:nvSpPr>
        <p:spPr>
          <a:xfrm>
            <a:off x="-254854" y="1439186"/>
            <a:ext cx="4826854"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911365" y="1825625"/>
            <a:ext cx="3603985"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sp>
        <p:nvSpPr>
          <p:cNvPr id="1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3" y="490270"/>
            <a:ext cx="751081" cy="302712"/>
          </a:xfrm>
          <a:prstGeom prst="rect">
            <a:avLst/>
          </a:prstGeom>
        </p:spPr>
      </p:pic>
      <p:sp>
        <p:nvSpPr>
          <p:cNvPr id="11" name="Content Placeholder 3"/>
          <p:cNvSpPr>
            <a:spLocks noGrp="1"/>
          </p:cNvSpPr>
          <p:nvPr>
            <p:ph sz="quarter" idx="10"/>
          </p:nvPr>
        </p:nvSpPr>
        <p:spPr>
          <a:xfrm>
            <a:off x="178573" y="1872613"/>
            <a:ext cx="3960000" cy="3960000"/>
          </a:xfrm>
          <a:prstGeom prst="ellipse">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9775157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p:cNvSpPr/>
          <p:nvPr userDrawn="1"/>
        </p:nvSpPr>
        <p:spPr>
          <a:xfrm>
            <a:off x="-254854" y="1439186"/>
            <a:ext cx="4826854"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911365" y="1825625"/>
            <a:ext cx="3603985"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sp>
        <p:nvSpPr>
          <p:cNvPr id="1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4"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
        <p:nvSpPr>
          <p:cNvPr id="9" name="Content Placeholder 3"/>
          <p:cNvSpPr>
            <a:spLocks noGrp="1"/>
          </p:cNvSpPr>
          <p:nvPr>
            <p:ph sz="quarter" idx="10"/>
          </p:nvPr>
        </p:nvSpPr>
        <p:spPr>
          <a:xfrm>
            <a:off x="178573" y="1872613"/>
            <a:ext cx="3960000" cy="3960000"/>
          </a:xfrm>
          <a:prstGeom prst="ellipse">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1246869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inset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628651" y="1825625"/>
            <a:ext cx="2226212"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457200"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endParaRPr lang="en-US" dirty="0" smtClean="0"/>
          </a:p>
        </p:txBody>
      </p:sp>
      <p:sp>
        <p:nvSpPr>
          <p:cNvPr id="15" name="TextBox 14"/>
          <p:cNvSpPr txBox="1"/>
          <p:nvPr userDrawn="1"/>
        </p:nvSpPr>
        <p:spPr>
          <a:xfrm>
            <a:off x="9432388" y="1681089"/>
            <a:ext cx="9144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smtClean="0"/>
          </a:p>
        </p:txBody>
      </p:sp>
      <p:sp>
        <p:nvSpPr>
          <p:cNvPr id="19" name="Round Single Corner Rectangle 18"/>
          <p:cNvSpPr/>
          <p:nvPr userDrawn="1"/>
        </p:nvSpPr>
        <p:spPr>
          <a:xfrm rot="10800000">
            <a:off x="3467251" y="1458153"/>
            <a:ext cx="567674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 Placeholder 20"/>
          <p:cNvSpPr>
            <a:spLocks noGrp="1"/>
          </p:cNvSpPr>
          <p:nvPr>
            <p:ph type="body" sz="quarter" idx="10"/>
          </p:nvPr>
        </p:nvSpPr>
        <p:spPr>
          <a:xfrm>
            <a:off x="4011930" y="5794375"/>
            <a:ext cx="4149089" cy="551318"/>
          </a:xfrm>
          <a:prstGeom prst="rect">
            <a:avLst/>
          </a:prstGeom>
        </p:spPr>
        <p:txBody>
          <a:bodyPr>
            <a:noAutofit/>
          </a:bodyPr>
          <a:lstStyle>
            <a:lvl1pPr marL="0" indent="0">
              <a:buFontTx/>
              <a:buNone/>
              <a:defRPr sz="1200">
                <a:solidFill>
                  <a:schemeClr val="tx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smtClean="0"/>
              <a:t>Click to edit Master text styles</a:t>
            </a:r>
          </a:p>
        </p:txBody>
      </p:sp>
      <p:sp>
        <p:nvSpPr>
          <p:cNvPr id="2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3657600" y="1681163"/>
            <a:ext cx="5162400" cy="36909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30281050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inset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628651" y="1825625"/>
            <a:ext cx="2226212"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endParaRPr lang="en-US" dirty="0" smtClean="0"/>
          </a:p>
        </p:txBody>
      </p:sp>
      <p:sp>
        <p:nvSpPr>
          <p:cNvPr id="15" name="TextBox 14"/>
          <p:cNvSpPr txBox="1"/>
          <p:nvPr userDrawn="1"/>
        </p:nvSpPr>
        <p:spPr>
          <a:xfrm>
            <a:off x="9432388" y="1681089"/>
            <a:ext cx="9144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smtClean="0"/>
          </a:p>
        </p:txBody>
      </p:sp>
      <p:sp>
        <p:nvSpPr>
          <p:cNvPr id="19" name="Round Single Corner Rectangle 18"/>
          <p:cNvSpPr/>
          <p:nvPr userDrawn="1"/>
        </p:nvSpPr>
        <p:spPr>
          <a:xfrm rot="10800000">
            <a:off x="3467251" y="1458153"/>
            <a:ext cx="567674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 Placeholder 20"/>
          <p:cNvSpPr>
            <a:spLocks noGrp="1"/>
          </p:cNvSpPr>
          <p:nvPr>
            <p:ph type="body" sz="quarter" idx="10"/>
          </p:nvPr>
        </p:nvSpPr>
        <p:spPr>
          <a:xfrm>
            <a:off x="4011930" y="5794375"/>
            <a:ext cx="414908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smtClean="0"/>
              <a:t>Click to edit Master text styles</a:t>
            </a:r>
          </a:p>
        </p:txBody>
      </p:sp>
      <p:sp>
        <p:nvSpPr>
          <p:cNvPr id="2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3657600" y="1681163"/>
            <a:ext cx="5162400" cy="3690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3" y="490270"/>
            <a:ext cx="751081" cy="302712"/>
          </a:xfrm>
          <a:prstGeom prst="rect">
            <a:avLst/>
          </a:prstGeom>
        </p:spPr>
      </p:pic>
    </p:spTree>
    <p:extLst>
      <p:ext uri="{BB962C8B-B14F-4D97-AF65-F5344CB8AC3E}">
        <p14:creationId xmlns:p14="http://schemas.microsoft.com/office/powerpoint/2010/main" val="42778089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inset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46157"/>
            <a:ext cx="8496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628651" y="1825625"/>
            <a:ext cx="2226212"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endParaRPr lang="en-US" dirty="0" smtClean="0"/>
          </a:p>
        </p:txBody>
      </p:sp>
      <p:sp>
        <p:nvSpPr>
          <p:cNvPr id="15" name="TextBox 14"/>
          <p:cNvSpPr txBox="1"/>
          <p:nvPr userDrawn="1"/>
        </p:nvSpPr>
        <p:spPr>
          <a:xfrm>
            <a:off x="9432388" y="1681089"/>
            <a:ext cx="9144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smtClean="0"/>
          </a:p>
        </p:txBody>
      </p:sp>
      <p:sp>
        <p:nvSpPr>
          <p:cNvPr id="19" name="Round Single Corner Rectangle 18"/>
          <p:cNvSpPr/>
          <p:nvPr userDrawn="1"/>
        </p:nvSpPr>
        <p:spPr>
          <a:xfrm rot="10800000">
            <a:off x="3467251" y="1458153"/>
            <a:ext cx="567674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 Placeholder 20"/>
          <p:cNvSpPr>
            <a:spLocks noGrp="1"/>
          </p:cNvSpPr>
          <p:nvPr>
            <p:ph type="body" sz="quarter" idx="10"/>
          </p:nvPr>
        </p:nvSpPr>
        <p:spPr>
          <a:xfrm>
            <a:off x="4011930" y="5794375"/>
            <a:ext cx="414908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smtClean="0"/>
              <a:t>Click to edit Master text styles</a:t>
            </a:r>
          </a:p>
        </p:txBody>
      </p:sp>
      <p:pic>
        <p:nvPicPr>
          <p:cNvPr id="22"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
        <p:nvSpPr>
          <p:cNvPr id="23"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3657600" y="1681163"/>
            <a:ext cx="5162400" cy="36909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225942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283239"/>
                </a:solidFill>
                <a:latin typeface="Source Sans Pro" panose="020B0503030403020204" pitchFamily="34" charset="0"/>
                <a:ea typeface="Source Sans Pro" panose="020B0503030403020204" pitchFamily="34" charset="0"/>
              </a:defRPr>
            </a:lvl1pPr>
            <a:lvl2pPr>
              <a:defRPr>
                <a:solidFill>
                  <a:srgbClr val="283239"/>
                </a:solidFill>
                <a:latin typeface="Source Sans Pro" panose="020B0503030403020204" pitchFamily="34" charset="0"/>
                <a:ea typeface="Source Sans Pro" panose="020B0503030403020204" pitchFamily="34" charset="0"/>
              </a:defRPr>
            </a:lvl2pPr>
            <a:lvl3pPr>
              <a:defRPr>
                <a:solidFill>
                  <a:srgbClr val="283239"/>
                </a:solidFill>
                <a:latin typeface="Source Sans Pro" panose="020B0503030403020204" pitchFamily="34" charset="0"/>
                <a:ea typeface="Source Sans Pro" panose="020B0503030403020204" pitchFamily="34" charset="0"/>
              </a:defRPr>
            </a:lvl3pPr>
            <a:lvl4pPr>
              <a:defRPr>
                <a:solidFill>
                  <a:srgbClr val="283239"/>
                </a:solidFill>
                <a:latin typeface="Source Sans Pro" panose="020B0503030403020204" pitchFamily="34" charset="0"/>
                <a:ea typeface="Source Sans Pro" panose="020B0503030403020204" pitchFamily="34" charset="0"/>
              </a:defRPr>
            </a:lvl4pPr>
            <a:lvl5pPr>
              <a:defRPr>
                <a:solidFill>
                  <a:srgbClr val="283239"/>
                </a:solidFill>
                <a:latin typeface="Source Sans Pro" panose="020B0503030403020204" pitchFamily="34" charset="0"/>
                <a:ea typeface="Source Sans Pro"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Title 1"/>
          <p:cNvSpPr>
            <a:spLocks noGrp="1"/>
          </p:cNvSpPr>
          <p:nvPr>
            <p:ph type="title"/>
          </p:nvPr>
        </p:nvSpPr>
        <p:spPr>
          <a:xfrm>
            <a:off x="457200" y="274638"/>
            <a:ext cx="8229600" cy="1143000"/>
          </a:xfrm>
          <a:prstGeom prst="rect">
            <a:avLst/>
          </a:prstGeom>
        </p:spPr>
        <p:txBody>
          <a:bodyPr/>
          <a:lstStyle>
            <a:lvl1pPr>
              <a:defRPr sz="3200" b="1">
                <a:solidFill>
                  <a:srgbClr val="283239"/>
                </a:solidFill>
                <a:latin typeface="Nimbus Sans L" panose="02000503000000000000" pitchFamily="50" charset="0"/>
              </a:defRPr>
            </a:lvl1pPr>
          </a:lstStyle>
          <a:p>
            <a:r>
              <a:rPr lang="en-US" dirty="0" smtClean="0"/>
              <a:t>Click to edit Master title style</a:t>
            </a:r>
            <a:endParaRPr lang="en-NZ" dirty="0"/>
          </a:p>
        </p:txBody>
      </p:sp>
      <p:pic>
        <p:nvPicPr>
          <p:cNvPr id="5" name="Picture 4"/>
          <p:cNvPicPr>
            <a:picLocks noChangeAspect="1"/>
          </p:cNvPicPr>
          <p:nvPr userDrawn="1"/>
        </p:nvPicPr>
        <p:blipFill>
          <a:blip r:embed="rId2"/>
          <a:stretch>
            <a:fillRect/>
          </a:stretch>
        </p:blipFill>
        <p:spPr>
          <a:xfrm>
            <a:off x="8301205" y="6012002"/>
            <a:ext cx="771189" cy="777736"/>
          </a:xfrm>
          <a:prstGeom prst="rect">
            <a:avLst/>
          </a:prstGeom>
        </p:spPr>
      </p:pic>
    </p:spTree>
    <p:extLst>
      <p:ext uri="{BB962C8B-B14F-4D97-AF65-F5344CB8AC3E}">
        <p14:creationId xmlns:p14="http://schemas.microsoft.com/office/powerpoint/2010/main" val="361145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324000" y="346157"/>
            <a:ext cx="8496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324000" y="0"/>
            <a:ext cx="8820000" cy="6857999"/>
          </a:xfrm>
          <a:prstGeom prst="rect">
            <a:avLst/>
          </a:prstGeom>
        </p:spPr>
      </p:pic>
      <p:sp>
        <p:nvSpPr>
          <p:cNvPr id="2" name="Title 1"/>
          <p:cNvSpPr>
            <a:spLocks noGrp="1"/>
          </p:cNvSpPr>
          <p:nvPr>
            <p:ph type="ctrTitle"/>
          </p:nvPr>
        </p:nvSpPr>
        <p:spPr>
          <a:xfrm>
            <a:off x="865318" y="1096352"/>
            <a:ext cx="7461975"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65317" y="3465115"/>
            <a:ext cx="7461975"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7" name="Content Placeholder 2"/>
          <p:cNvSpPr>
            <a:spLocks noGrp="1"/>
          </p:cNvSpPr>
          <p:nvPr>
            <p:ph idx="10"/>
          </p:nvPr>
        </p:nvSpPr>
        <p:spPr>
          <a:xfrm>
            <a:off x="865318" y="5102148"/>
            <a:ext cx="7461974"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1310" y="895755"/>
            <a:ext cx="1605982" cy="647268"/>
          </a:xfrm>
          <a:prstGeom prst="rect">
            <a:avLst/>
          </a:prstGeom>
        </p:spPr>
      </p:pic>
    </p:spTree>
    <p:extLst>
      <p:ext uri="{BB962C8B-B14F-4D97-AF65-F5344CB8AC3E}">
        <p14:creationId xmlns:p14="http://schemas.microsoft.com/office/powerpoint/2010/main" val="30409665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923" y="112692"/>
            <a:ext cx="6793196" cy="842655"/>
          </a:xfrm>
          <a:prstGeom prst="rect">
            <a:avLst/>
          </a:prstGeom>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191926" y="1268414"/>
            <a:ext cx="4189009" cy="49549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763072" y="1268414"/>
            <a:ext cx="4135271" cy="49549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itle 4"/>
          <p:cNvSpPr txBox="1">
            <a:spLocks/>
          </p:cNvSpPr>
          <p:nvPr userDrawn="1"/>
        </p:nvSpPr>
        <p:spPr>
          <a:xfrm>
            <a:off x="0" y="-2866"/>
            <a:ext cx="9144000" cy="401444"/>
          </a:xfrm>
          <a:prstGeom prst="rect">
            <a:avLst/>
          </a:prstGeom>
        </p:spPr>
        <p:txBody>
          <a:bodyPr vert="horz" lIns="91440" tIns="45720" rIns="91440" bIns="45720" rtlCol="0" anchor="ctr">
            <a:normAutofit/>
          </a:bodyPr>
          <a:lst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a:lstStyle>
          <a:p>
            <a:pPr algn="ctr"/>
            <a:endParaRPr lang="en-NZ" sz="1200" b="1" dirty="0">
              <a:solidFill>
                <a:srgbClr val="FF0000"/>
              </a:solidFill>
            </a:endParaRPr>
          </a:p>
        </p:txBody>
      </p:sp>
    </p:spTree>
    <p:extLst>
      <p:ext uri="{BB962C8B-B14F-4D97-AF65-F5344CB8AC3E}">
        <p14:creationId xmlns:p14="http://schemas.microsoft.com/office/powerpoint/2010/main" val="36808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792162"/>
          </a:xfrm>
          <a:prstGeom prst="rect">
            <a:avLst/>
          </a:prstGeo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4127554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792162"/>
          </a:xfrm>
          <a:prstGeom prst="rect">
            <a:avLst/>
          </a:prstGeo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488102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792162"/>
          </a:xfrm>
          <a:prstGeom prst="rect">
            <a:avLst/>
          </a:prstGeo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3750949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792162"/>
          </a:xfrm>
          <a:prstGeom prst="rect">
            <a:avLst/>
          </a:prstGeo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1006896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792162"/>
          </a:xfrm>
          <a:prstGeom prst="rect">
            <a:avLst/>
          </a:prstGeo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1570286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792162"/>
          </a:xfrm>
          <a:prstGeom prst="rect">
            <a:avLst/>
          </a:prstGeom>
        </p:spPr>
        <p:txBody>
          <a:bodyPr/>
          <a:lstStyle/>
          <a:p>
            <a:r>
              <a:rPr lang="en-US" dirty="0" smtClean="0"/>
              <a:t>Click to edit Master title style</a:t>
            </a:r>
            <a:endParaRPr lang="en-NZ" dirty="0"/>
          </a:p>
        </p:txBody>
      </p:sp>
    </p:spTree>
    <p:extLst>
      <p:ext uri="{BB962C8B-B14F-4D97-AF65-F5344CB8AC3E}">
        <p14:creationId xmlns:p14="http://schemas.microsoft.com/office/powerpoint/2010/main" val="581381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6213" y="309564"/>
            <a:ext cx="7416800" cy="741362"/>
          </a:xfrm>
          <a:prstGeom prst="rect">
            <a:avLst/>
          </a:prstGeo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684214" y="1557338"/>
            <a:ext cx="38481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84714" y="1557338"/>
            <a:ext cx="3848100"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Footer Placeholder 4"/>
          <p:cNvSpPr>
            <a:spLocks noGrp="1"/>
          </p:cNvSpPr>
          <p:nvPr>
            <p:ph type="ftr" sz="quarter" idx="10"/>
          </p:nvPr>
        </p:nvSpPr>
        <p:spPr>
          <a:xfrm>
            <a:off x="133350" y="6508750"/>
            <a:ext cx="6157913" cy="196850"/>
          </a:xfrm>
          <a:prstGeom prst="rect">
            <a:avLst/>
          </a:prstGeom>
        </p:spPr>
        <p:txBody>
          <a:bodyPr/>
          <a:lstStyle>
            <a:lvl1pPr>
              <a:defRPr/>
            </a:lvl1pPr>
          </a:lstStyle>
          <a:p>
            <a:pPr>
              <a:defRPr/>
            </a:pPr>
            <a:endParaRPr lang="en-US" dirty="0">
              <a:solidFill>
                <a:prstClr val="white"/>
              </a:solidFill>
            </a:endParaRPr>
          </a:p>
        </p:txBody>
      </p:sp>
      <p:sp>
        <p:nvSpPr>
          <p:cNvPr id="6" name="Slide Number Placeholder 5"/>
          <p:cNvSpPr>
            <a:spLocks noGrp="1"/>
          </p:cNvSpPr>
          <p:nvPr>
            <p:ph type="sldNum" sz="quarter" idx="11"/>
          </p:nvPr>
        </p:nvSpPr>
        <p:spPr>
          <a:xfrm>
            <a:off x="6961188" y="6508750"/>
            <a:ext cx="1905000" cy="196850"/>
          </a:xfrm>
          <a:prstGeom prst="rect">
            <a:avLst/>
          </a:prstGeom>
        </p:spPr>
        <p:txBody>
          <a:bodyPr/>
          <a:lstStyle>
            <a:lvl1pPr>
              <a:defRPr/>
            </a:lvl1pPr>
          </a:lstStyle>
          <a:p>
            <a:pPr>
              <a:defRPr/>
            </a:pPr>
            <a:r>
              <a:rPr lang="en-US" dirty="0">
                <a:solidFill>
                  <a:prstClr val="white"/>
                </a:solidFill>
              </a:rPr>
              <a:t>Slide </a:t>
            </a:r>
            <a:fld id="{4E7B6906-36B5-4F02-908A-3468301C340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59594736"/>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cxnSp>
        <p:nvCxnSpPr>
          <p:cNvPr id="16" name="Straight Connector 15"/>
          <p:cNvCxnSpPr/>
          <p:nvPr userDrawn="1"/>
        </p:nvCxnSpPr>
        <p:spPr>
          <a:xfrm>
            <a:off x="9531" y="6545160"/>
            <a:ext cx="9144000" cy="1588"/>
          </a:xfrm>
          <a:prstGeom prst="line">
            <a:avLst/>
          </a:prstGeom>
          <a:ln w="12700"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66731" y="1219202"/>
            <a:ext cx="8229600" cy="4754563"/>
          </a:xfrm>
          <a:prstGeom prst="rect">
            <a:avLst/>
          </a:prstGeom>
        </p:spPr>
        <p:txBody>
          <a:bodyPr/>
          <a:lstStyle>
            <a:lvl1pPr>
              <a:defRPr sz="1800">
                <a:solidFill>
                  <a:schemeClr val="tx1">
                    <a:lumMod val="50000"/>
                    <a:lumOff val="50000"/>
                  </a:schemeClr>
                </a:solidFill>
              </a:defRPr>
            </a:lvl1pPr>
            <a:lvl2pPr>
              <a:defRPr sz="1650">
                <a:solidFill>
                  <a:schemeClr val="tx1">
                    <a:lumMod val="50000"/>
                    <a:lumOff val="50000"/>
                  </a:schemeClr>
                </a:solidFill>
              </a:defRPr>
            </a:lvl2pPr>
            <a:lvl3pPr>
              <a:defRPr sz="1500">
                <a:solidFill>
                  <a:schemeClr val="tx1">
                    <a:lumMod val="50000"/>
                    <a:lumOff val="50000"/>
                  </a:schemeClr>
                </a:solidFill>
              </a:defRPr>
            </a:lvl3pPr>
            <a:lvl4pPr>
              <a:defRPr sz="1350">
                <a:solidFill>
                  <a:schemeClr val="tx1">
                    <a:lumMod val="50000"/>
                    <a:lumOff val="50000"/>
                  </a:schemeClr>
                </a:solidFill>
              </a:defRPr>
            </a:lvl4pPr>
            <a:lvl5pPr>
              <a:defRPr sz="1200">
                <a:solidFill>
                  <a:schemeClr val="tx1">
                    <a:lumMod val="50000"/>
                    <a:lumOff val="50000"/>
                  </a:schemeClr>
                </a:solidFill>
              </a:defRPr>
            </a:lvl5pPr>
            <a:lvl6pPr>
              <a:defRPr sz="1350"/>
            </a:lvl6pPr>
            <a:lvl7pPr>
              <a:defRPr sz="1350"/>
            </a:lvl7pPr>
            <a:lvl8pPr>
              <a:defRPr sz="1350"/>
            </a:lvl8pPr>
            <a:lvl9pPr>
              <a:defRPr sz="135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4"/>
          <p:cNvSpPr>
            <a:spLocks noGrp="1"/>
          </p:cNvSpPr>
          <p:nvPr>
            <p:ph type="dt" sz="half" idx="10"/>
          </p:nvPr>
        </p:nvSpPr>
        <p:spPr>
          <a:xfrm>
            <a:off x="628650" y="6356351"/>
            <a:ext cx="2057400" cy="365125"/>
          </a:xfrm>
          <a:prstGeom prst="rect">
            <a:avLst/>
          </a:prstGeom>
        </p:spPr>
        <p:txBody>
          <a:bodyPr/>
          <a:lstStyle>
            <a:lvl1pPr>
              <a:defRPr>
                <a:solidFill>
                  <a:srgbClr val="D9D9D9"/>
                </a:solidFill>
              </a:defRPr>
            </a:lvl1pPr>
          </a:lstStyle>
          <a:p>
            <a:pPr>
              <a:defRPr/>
            </a:pPr>
            <a:r>
              <a:rPr lang="nl-BE"/>
              <a:t>9/20/12</a:t>
            </a:r>
            <a:endParaRPr lang="en-US" dirty="0"/>
          </a:p>
        </p:txBody>
      </p:sp>
      <p:sp>
        <p:nvSpPr>
          <p:cNvPr id="8" name="Footer Placeholder 5"/>
          <p:cNvSpPr>
            <a:spLocks noGrp="1"/>
          </p:cNvSpPr>
          <p:nvPr>
            <p:ph type="ftr" sz="quarter" idx="11"/>
          </p:nvPr>
        </p:nvSpPr>
        <p:spPr>
          <a:xfrm>
            <a:off x="3028950" y="6356351"/>
            <a:ext cx="3086100" cy="365125"/>
          </a:xfrm>
          <a:prstGeom prst="rect">
            <a:avLst/>
          </a:prstGeom>
        </p:spPr>
        <p:txBody>
          <a:bodyPr/>
          <a:lstStyle>
            <a:lvl1pPr>
              <a:defRPr>
                <a:solidFill>
                  <a:srgbClr val="D9D9D9"/>
                </a:solidFill>
              </a:defRPr>
            </a:lvl1pPr>
          </a:lstStyle>
          <a:p>
            <a:pPr>
              <a:defRPr/>
            </a:pPr>
            <a:r>
              <a:rPr lang="en-US" dirty="0"/>
              <a:t>Across Health</a:t>
            </a:r>
          </a:p>
        </p:txBody>
      </p:sp>
      <p:sp>
        <p:nvSpPr>
          <p:cNvPr id="9" name="Slide Number Placeholder 6"/>
          <p:cNvSpPr>
            <a:spLocks noGrp="1"/>
          </p:cNvSpPr>
          <p:nvPr>
            <p:ph type="sldNum" sz="quarter" idx="12"/>
          </p:nvPr>
        </p:nvSpPr>
        <p:spPr>
          <a:xfrm>
            <a:off x="6457950" y="6356351"/>
            <a:ext cx="2057400" cy="365125"/>
          </a:xfrm>
          <a:prstGeom prst="rect">
            <a:avLst/>
          </a:prstGeom>
        </p:spPr>
        <p:txBody>
          <a:bodyPr/>
          <a:lstStyle>
            <a:lvl1pPr>
              <a:defRPr>
                <a:solidFill>
                  <a:srgbClr val="D9D9D9"/>
                </a:solidFill>
              </a:defRPr>
            </a:lvl1pPr>
          </a:lstStyle>
          <a:p>
            <a:pPr>
              <a:defRPr/>
            </a:pPr>
            <a:fld id="{BDBA0D50-6351-4856-8115-DE715A8D41B2}" type="slidenum">
              <a:rPr lang="en-US"/>
              <a:pPr>
                <a:defRPr/>
              </a:pPr>
              <a:t>‹#›</a:t>
            </a:fld>
            <a:endParaRPr lang="en-US" dirty="0"/>
          </a:p>
        </p:txBody>
      </p:sp>
    </p:spTree>
    <p:extLst>
      <p:ext uri="{BB962C8B-B14F-4D97-AF65-F5344CB8AC3E}">
        <p14:creationId xmlns:p14="http://schemas.microsoft.com/office/powerpoint/2010/main" val="992084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Quote pink">
    <p:spTree>
      <p:nvGrpSpPr>
        <p:cNvPr id="1" name=""/>
        <p:cNvGrpSpPr/>
        <p:nvPr/>
      </p:nvGrpSpPr>
      <p:grpSpPr>
        <a:xfrm>
          <a:off x="0" y="0"/>
          <a:ext cx="0" cy="0"/>
          <a:chOff x="0" y="0"/>
          <a:chExt cx="0" cy="0"/>
        </a:xfrm>
      </p:grpSpPr>
      <p:sp>
        <p:nvSpPr>
          <p:cNvPr id="5" name="Rectangle 4"/>
          <p:cNvSpPr/>
          <p:nvPr userDrawn="1"/>
        </p:nvSpPr>
        <p:spPr>
          <a:xfrm rot="10800000" flipH="1">
            <a:off x="0" y="0"/>
            <a:ext cx="9144000" cy="6857999"/>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NZ" sz="1100"/>
          </a:p>
        </p:txBody>
      </p:sp>
      <p:sp>
        <p:nvSpPr>
          <p:cNvPr id="6" name="Oval 5"/>
          <p:cNvSpPr/>
          <p:nvPr userDrawn="1"/>
        </p:nvSpPr>
        <p:spPr>
          <a:xfrm>
            <a:off x="-254854" y="1439186"/>
            <a:ext cx="4826854"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4911364" y="1833944"/>
            <a:ext cx="3603985" cy="1074060"/>
          </a:xfrm>
          <a:prstGeom prst="rect">
            <a:avLst/>
          </a:prstGeom>
        </p:spPr>
        <p:txBody>
          <a:bodyPr anchor="ctr" anchorCtr="0">
            <a:normAutofit/>
          </a:bodyPr>
          <a:lstStyle>
            <a:lvl1pPr>
              <a:defRPr sz="2800" b="1">
                <a:solidFill>
                  <a:schemeClr val="bg1"/>
                </a:solidFill>
                <a:latin typeface="Nimbus Sans L" panose="02000503000000000000" pitchFamily="50" charset="0"/>
                <a:cs typeface="Segoe UI" panose="020B0502040204020203" pitchFamily="34" charset="0"/>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911365" y="3073399"/>
            <a:ext cx="3603985" cy="2838513"/>
          </a:xfrm>
          <a:prstGeom prst="rect">
            <a:avLst/>
          </a:prstGeom>
        </p:spPr>
        <p:txBody>
          <a:bodyPr/>
          <a:lstStyle>
            <a:lvl1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1pPr>
            <a:lvl2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2pPr>
            <a:lvl3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3pPr>
            <a:lvl4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4pPr>
            <a:lvl5pPr>
              <a:lnSpc>
                <a:spcPct val="100000"/>
              </a:lnSpc>
              <a:defRPr>
                <a:solidFill>
                  <a:schemeClr val="bg1"/>
                </a:solidFill>
                <a:latin typeface="Source Sans Pro" panose="020B0503030403020204" pitchFamily="34" charset="0"/>
                <a:ea typeface="Source Sans Pro" panose="020B0503030403020204"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39" y="-218164"/>
            <a:ext cx="1428750" cy="1428750"/>
          </a:xfrm>
          <a:prstGeom prst="rect">
            <a:avLst/>
          </a:prstGeom>
        </p:spPr>
      </p:pic>
    </p:spTree>
    <p:extLst>
      <p:ext uri="{BB962C8B-B14F-4D97-AF65-F5344CB8AC3E}">
        <p14:creationId xmlns:p14="http://schemas.microsoft.com/office/powerpoint/2010/main" val="2519013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18" name="Round Single Corner Rectangle 17"/>
          <p:cNvSpPr/>
          <p:nvPr userDrawn="1"/>
        </p:nvSpPr>
        <p:spPr>
          <a:xfrm rot="10800000" flipH="1">
            <a:off x="324000" y="346157"/>
            <a:ext cx="8496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324000" y="0"/>
            <a:ext cx="8820000" cy="6857999"/>
          </a:xfrm>
          <a:prstGeom prst="rect">
            <a:avLst/>
          </a:prstGeom>
        </p:spPr>
      </p:pic>
      <p:sp>
        <p:nvSpPr>
          <p:cNvPr id="2" name="Title 1"/>
          <p:cNvSpPr>
            <a:spLocks noGrp="1"/>
          </p:cNvSpPr>
          <p:nvPr>
            <p:ph type="ctrTitle"/>
          </p:nvPr>
        </p:nvSpPr>
        <p:spPr>
          <a:xfrm>
            <a:off x="865318" y="1096352"/>
            <a:ext cx="7461975"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65317" y="3465115"/>
            <a:ext cx="7461975"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7" name="Content Placeholder 2"/>
          <p:cNvSpPr>
            <a:spLocks noGrp="1"/>
          </p:cNvSpPr>
          <p:nvPr>
            <p:ph idx="10"/>
          </p:nvPr>
        </p:nvSpPr>
        <p:spPr>
          <a:xfrm>
            <a:off x="865318" y="5102148"/>
            <a:ext cx="7461974"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smtClean="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1310" y="895754"/>
            <a:ext cx="1605983" cy="646741"/>
          </a:xfrm>
          <a:prstGeom prst="rect">
            <a:avLst/>
          </a:prstGeom>
        </p:spPr>
      </p:pic>
    </p:spTree>
    <p:extLst>
      <p:ext uri="{BB962C8B-B14F-4D97-AF65-F5344CB8AC3E}">
        <p14:creationId xmlns:p14="http://schemas.microsoft.com/office/powerpoint/2010/main" val="20535616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3200" b="1" i="0" u="none" strike="noStrike" cap="none">
                <a:solidFill>
                  <a:srgbClr val="283239"/>
                </a:solidFill>
                <a:latin typeface="Helvetica Neue"/>
                <a:ea typeface="Helvetica Neue"/>
                <a:cs typeface="Helvetica Neue"/>
                <a:sym typeface="Helvetica Neue"/>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1416539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r="-21"/>
          <a:stretch/>
        </p:blipFill>
        <p:spPr>
          <a:xfrm>
            <a:off x="3816424" y="5828408"/>
            <a:ext cx="4427984" cy="1029592"/>
          </a:xfrm>
          <a:prstGeom prst="rect">
            <a:avLst/>
          </a:prstGeom>
          <a:noFill/>
          <a:ln>
            <a:noFill/>
          </a:ln>
        </p:spPr>
      </p:pic>
      <p:sp>
        <p:nvSpPr>
          <p:cNvPr id="14" name="Shape 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1" i="0" u="none" strike="noStrike" cap="none">
                <a:solidFill>
                  <a:srgbClr val="283239"/>
                </a:solidFill>
                <a:latin typeface="Helvetica Neue"/>
                <a:ea typeface="Helvetica Neue"/>
                <a:cs typeface="Helvetica Neue"/>
                <a:sym typeface="Helvetica Neue"/>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283239"/>
              </a:buClr>
              <a:buSzPts val="3200"/>
              <a:buFont typeface="Source Sans Pro"/>
              <a:buNone/>
              <a:defRPr sz="3200" b="0" i="0" u="none" strike="noStrike" cap="none">
                <a:solidFill>
                  <a:srgbClr val="283239"/>
                </a:solidFill>
                <a:latin typeface="Source Sans Pro"/>
                <a:ea typeface="Source Sans Pro"/>
                <a:cs typeface="Source Sans Pro"/>
                <a:sym typeface="Source Sans Pro"/>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6" name="Shape 16"/>
          <p:cNvSpPr/>
          <p:nvPr/>
        </p:nvSpPr>
        <p:spPr>
          <a:xfrm>
            <a:off x="7524328" y="5828408"/>
            <a:ext cx="1619672" cy="1029592"/>
          </a:xfrm>
          <a:prstGeom prst="rect">
            <a:avLst/>
          </a:prstGeom>
          <a:solidFill>
            <a:srgbClr val="00000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pic>
        <p:nvPicPr>
          <p:cNvPr id="17" name="Shape 17"/>
          <p:cNvPicPr preferRelativeResize="0"/>
          <p:nvPr/>
        </p:nvPicPr>
        <p:blipFill rotWithShape="1">
          <a:blip r:embed="rId3">
            <a:alphaModFix/>
          </a:blip>
          <a:srcRect/>
          <a:stretch/>
        </p:blipFill>
        <p:spPr>
          <a:xfrm>
            <a:off x="7147208" y="5628829"/>
            <a:ext cx="1428750" cy="1428750"/>
          </a:xfrm>
          <a:prstGeom prst="rect">
            <a:avLst/>
          </a:prstGeom>
          <a:noFill/>
          <a:ln>
            <a:noFill/>
          </a:ln>
        </p:spPr>
      </p:pic>
      <p:pic>
        <p:nvPicPr>
          <p:cNvPr id="18" name="Shape 18"/>
          <p:cNvPicPr preferRelativeResize="0"/>
          <p:nvPr/>
        </p:nvPicPr>
        <p:blipFill rotWithShape="1">
          <a:blip r:embed="rId4">
            <a:alphaModFix/>
          </a:blip>
          <a:srcRect/>
          <a:stretch/>
        </p:blipFill>
        <p:spPr>
          <a:xfrm>
            <a:off x="-36512" y="-52491"/>
            <a:ext cx="3590855" cy="3621338"/>
          </a:xfrm>
          <a:prstGeom prst="rect">
            <a:avLst/>
          </a:prstGeom>
          <a:noFill/>
          <a:ln>
            <a:noFill/>
          </a:ln>
        </p:spPr>
      </p:pic>
    </p:spTree>
    <p:extLst>
      <p:ext uri="{BB962C8B-B14F-4D97-AF65-F5344CB8AC3E}">
        <p14:creationId xmlns:p14="http://schemas.microsoft.com/office/powerpoint/2010/main" val="985896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rgbClr val="283239"/>
              </a:buClr>
              <a:buSzPts val="3200"/>
              <a:buFont typeface="Source Sans Pro"/>
              <a:buChar char="•"/>
              <a:defRPr sz="3200" b="0" i="0" u="none" strike="noStrike" cap="none">
                <a:solidFill>
                  <a:srgbClr val="283239"/>
                </a:solidFill>
                <a:latin typeface="Source Sans Pro"/>
                <a:ea typeface="Source Sans Pro"/>
                <a:cs typeface="Source Sans Pro"/>
                <a:sym typeface="Source Sans Pro"/>
              </a:defRPr>
            </a:lvl1pPr>
            <a:lvl2pPr marL="914400" marR="0" lvl="1" indent="-406400" algn="l" rtl="0">
              <a:spcBef>
                <a:spcPts val="560"/>
              </a:spcBef>
              <a:spcAft>
                <a:spcPts val="0"/>
              </a:spcAft>
              <a:buClr>
                <a:srgbClr val="283239"/>
              </a:buClr>
              <a:buSzPts val="2800"/>
              <a:buFont typeface="Source Sans Pro"/>
              <a:buChar char="–"/>
              <a:defRPr sz="2800" b="0" i="0" u="none" strike="noStrike" cap="none">
                <a:solidFill>
                  <a:srgbClr val="283239"/>
                </a:solidFill>
                <a:latin typeface="Source Sans Pro"/>
                <a:ea typeface="Source Sans Pro"/>
                <a:cs typeface="Source Sans Pro"/>
                <a:sym typeface="Source Sans Pro"/>
              </a:defRPr>
            </a:lvl2pPr>
            <a:lvl3pPr marL="1371600" marR="0" lvl="2" indent="-381000" algn="l" rtl="0">
              <a:spcBef>
                <a:spcPts val="480"/>
              </a:spcBef>
              <a:spcAft>
                <a:spcPts val="0"/>
              </a:spcAft>
              <a:buClr>
                <a:srgbClr val="283239"/>
              </a:buClr>
              <a:buSzPts val="2400"/>
              <a:buFont typeface="Source Sans Pro"/>
              <a:buChar char="•"/>
              <a:defRPr sz="2400" b="0" i="0" u="none" strike="noStrike" cap="none">
                <a:solidFill>
                  <a:srgbClr val="283239"/>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283239"/>
              </a:buClr>
              <a:buSzPts val="2000"/>
              <a:buFont typeface="Source Sans Pro"/>
              <a:buChar char="–"/>
              <a:defRPr sz="2000" b="0" i="0" u="none" strike="noStrike" cap="none">
                <a:solidFill>
                  <a:srgbClr val="283239"/>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283239"/>
              </a:buClr>
              <a:buSzPts val="2000"/>
              <a:buFont typeface="Source Sans Pro"/>
              <a:buChar char="»"/>
              <a:defRPr sz="2000" b="0" i="0" u="none" strike="noStrike" cap="none">
                <a:solidFill>
                  <a:srgbClr val="283239"/>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3200" b="1" i="0" u="none" strike="noStrike" cap="none">
                <a:solidFill>
                  <a:srgbClr val="283239"/>
                </a:solidFill>
                <a:latin typeface="Helvetica Neue"/>
                <a:ea typeface="Helvetica Neue"/>
                <a:cs typeface="Helvetica Neue"/>
                <a:sym typeface="Helvetica Neue"/>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pic>
        <p:nvPicPr>
          <p:cNvPr id="22" name="Shape 22"/>
          <p:cNvPicPr preferRelativeResize="0"/>
          <p:nvPr/>
        </p:nvPicPr>
        <p:blipFill rotWithShape="1">
          <a:blip r:embed="rId2">
            <a:alphaModFix/>
          </a:blip>
          <a:srcRect/>
          <a:stretch/>
        </p:blipFill>
        <p:spPr>
          <a:xfrm>
            <a:off x="8301205" y="6012002"/>
            <a:ext cx="771189" cy="777736"/>
          </a:xfrm>
          <a:prstGeom prst="rect">
            <a:avLst/>
          </a:prstGeom>
          <a:noFill/>
          <a:ln>
            <a:noFill/>
          </a:ln>
        </p:spPr>
      </p:pic>
    </p:spTree>
    <p:extLst>
      <p:ext uri="{BB962C8B-B14F-4D97-AF65-F5344CB8AC3E}">
        <p14:creationId xmlns:p14="http://schemas.microsoft.com/office/powerpoint/2010/main" val="225914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3200" b="1" i="0" u="none" strike="noStrike" cap="none">
                <a:solidFill>
                  <a:srgbClr val="283239"/>
                </a:solidFill>
                <a:latin typeface="Helvetica Neue"/>
                <a:ea typeface="Helvetica Neue"/>
                <a:cs typeface="Helvetica Neue"/>
                <a:sym typeface="Helvetica Neue"/>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pic>
        <p:nvPicPr>
          <p:cNvPr id="25" name="Shape 25"/>
          <p:cNvPicPr preferRelativeResize="0"/>
          <p:nvPr/>
        </p:nvPicPr>
        <p:blipFill rotWithShape="1">
          <a:blip r:embed="rId2">
            <a:alphaModFix/>
          </a:blip>
          <a:srcRect/>
          <a:stretch/>
        </p:blipFill>
        <p:spPr>
          <a:xfrm>
            <a:off x="8301205" y="6012002"/>
            <a:ext cx="771189" cy="777736"/>
          </a:xfrm>
          <a:prstGeom prst="rect">
            <a:avLst/>
          </a:prstGeom>
          <a:noFill/>
          <a:ln>
            <a:noFill/>
          </a:ln>
        </p:spPr>
      </p:pic>
    </p:spTree>
    <p:extLst>
      <p:ext uri="{BB962C8B-B14F-4D97-AF65-F5344CB8AC3E}">
        <p14:creationId xmlns:p14="http://schemas.microsoft.com/office/powerpoint/2010/main" val="3535277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283239"/>
              </a:buClr>
              <a:buSzPts val="2800"/>
              <a:buFont typeface="Source Sans Pro"/>
              <a:buChar char="•"/>
              <a:defRPr sz="2800" b="0" i="0" u="none" strike="noStrike" cap="none">
                <a:solidFill>
                  <a:srgbClr val="283239"/>
                </a:solidFill>
                <a:latin typeface="Source Sans Pro"/>
                <a:ea typeface="Source Sans Pro"/>
                <a:cs typeface="Source Sans Pro"/>
                <a:sym typeface="Source Sans Pro"/>
              </a:defRPr>
            </a:lvl1pPr>
            <a:lvl2pPr marL="914400" marR="0" lvl="1" indent="-381000" algn="l" rtl="0">
              <a:spcBef>
                <a:spcPts val="480"/>
              </a:spcBef>
              <a:spcAft>
                <a:spcPts val="0"/>
              </a:spcAft>
              <a:buClr>
                <a:srgbClr val="283239"/>
              </a:buClr>
              <a:buSzPts val="2400"/>
              <a:buFont typeface="Source Sans Pro"/>
              <a:buChar char="–"/>
              <a:defRPr sz="2400" b="0" i="0" u="none" strike="noStrike" cap="none">
                <a:solidFill>
                  <a:srgbClr val="283239"/>
                </a:solidFill>
                <a:latin typeface="Source Sans Pro"/>
                <a:ea typeface="Source Sans Pro"/>
                <a:cs typeface="Source Sans Pro"/>
                <a:sym typeface="Source Sans Pro"/>
              </a:defRPr>
            </a:lvl2pPr>
            <a:lvl3pPr marL="1371600" marR="0" lvl="2" indent="-355600" algn="l" rtl="0">
              <a:spcBef>
                <a:spcPts val="400"/>
              </a:spcBef>
              <a:spcAft>
                <a:spcPts val="0"/>
              </a:spcAft>
              <a:buClr>
                <a:srgbClr val="283239"/>
              </a:buClr>
              <a:buSzPts val="2000"/>
              <a:buFont typeface="Source Sans Pro"/>
              <a:buChar char="•"/>
              <a:defRPr sz="2000" b="0" i="0" u="none" strike="noStrike" cap="none">
                <a:solidFill>
                  <a:srgbClr val="283239"/>
                </a:solidFill>
                <a:latin typeface="Source Sans Pro"/>
                <a:ea typeface="Source Sans Pro"/>
                <a:cs typeface="Source Sans Pro"/>
                <a:sym typeface="Source Sans Pro"/>
              </a:defRPr>
            </a:lvl3pPr>
            <a:lvl4pPr marL="1828800" marR="0" lvl="3" indent="-342900" algn="l" rtl="0">
              <a:spcBef>
                <a:spcPts val="360"/>
              </a:spcBef>
              <a:spcAft>
                <a:spcPts val="0"/>
              </a:spcAft>
              <a:buClr>
                <a:srgbClr val="283239"/>
              </a:buClr>
              <a:buSzPts val="1800"/>
              <a:buFont typeface="Source Sans Pro"/>
              <a:buChar char="–"/>
              <a:defRPr sz="1800" b="0" i="0" u="none" strike="noStrike" cap="none">
                <a:solidFill>
                  <a:srgbClr val="283239"/>
                </a:solidFill>
                <a:latin typeface="Source Sans Pro"/>
                <a:ea typeface="Source Sans Pro"/>
                <a:cs typeface="Source Sans Pro"/>
                <a:sym typeface="Source Sans Pro"/>
              </a:defRPr>
            </a:lvl4pPr>
            <a:lvl5pPr marL="2286000" marR="0" lvl="4" indent="-342900" algn="l" rtl="0">
              <a:spcBef>
                <a:spcPts val="360"/>
              </a:spcBef>
              <a:spcAft>
                <a:spcPts val="0"/>
              </a:spcAft>
              <a:buClr>
                <a:srgbClr val="283239"/>
              </a:buClr>
              <a:buSzPts val="1800"/>
              <a:buFont typeface="Source Sans Pro"/>
              <a:buChar char="»"/>
              <a:defRPr sz="1800" b="0" i="0" u="none" strike="noStrike" cap="none">
                <a:solidFill>
                  <a:srgbClr val="283239"/>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rgbClr val="283239"/>
              </a:buClr>
              <a:buSzPts val="2800"/>
              <a:buFont typeface="Source Sans Pro"/>
              <a:buChar char="•"/>
              <a:defRPr sz="2800" b="0" i="0" u="none" strike="noStrike" cap="none">
                <a:solidFill>
                  <a:srgbClr val="283239"/>
                </a:solidFill>
                <a:latin typeface="Source Sans Pro"/>
                <a:ea typeface="Source Sans Pro"/>
                <a:cs typeface="Source Sans Pro"/>
                <a:sym typeface="Source Sans Pro"/>
              </a:defRPr>
            </a:lvl1pPr>
            <a:lvl2pPr marL="914400" marR="0" lvl="1" indent="-381000" algn="l" rtl="0">
              <a:spcBef>
                <a:spcPts val="480"/>
              </a:spcBef>
              <a:spcAft>
                <a:spcPts val="0"/>
              </a:spcAft>
              <a:buClr>
                <a:srgbClr val="283239"/>
              </a:buClr>
              <a:buSzPts val="2400"/>
              <a:buFont typeface="Source Sans Pro"/>
              <a:buChar char="–"/>
              <a:defRPr sz="2400" b="0" i="0" u="none" strike="noStrike" cap="none">
                <a:solidFill>
                  <a:srgbClr val="283239"/>
                </a:solidFill>
                <a:latin typeface="Source Sans Pro"/>
                <a:ea typeface="Source Sans Pro"/>
                <a:cs typeface="Source Sans Pro"/>
                <a:sym typeface="Source Sans Pro"/>
              </a:defRPr>
            </a:lvl2pPr>
            <a:lvl3pPr marL="1371600" marR="0" lvl="2" indent="-355600" algn="l" rtl="0">
              <a:spcBef>
                <a:spcPts val="400"/>
              </a:spcBef>
              <a:spcAft>
                <a:spcPts val="0"/>
              </a:spcAft>
              <a:buClr>
                <a:srgbClr val="283239"/>
              </a:buClr>
              <a:buSzPts val="2000"/>
              <a:buFont typeface="Source Sans Pro"/>
              <a:buChar char="•"/>
              <a:defRPr sz="2000" b="0" i="0" u="none" strike="noStrike" cap="none">
                <a:solidFill>
                  <a:srgbClr val="283239"/>
                </a:solidFill>
                <a:latin typeface="Source Sans Pro"/>
                <a:ea typeface="Source Sans Pro"/>
                <a:cs typeface="Source Sans Pro"/>
                <a:sym typeface="Source Sans Pro"/>
              </a:defRPr>
            </a:lvl3pPr>
            <a:lvl4pPr marL="1828800" marR="0" lvl="3" indent="-342900" algn="l" rtl="0">
              <a:spcBef>
                <a:spcPts val="360"/>
              </a:spcBef>
              <a:spcAft>
                <a:spcPts val="0"/>
              </a:spcAft>
              <a:buClr>
                <a:srgbClr val="283239"/>
              </a:buClr>
              <a:buSzPts val="1800"/>
              <a:buFont typeface="Source Sans Pro"/>
              <a:buChar char="–"/>
              <a:defRPr sz="1800" b="0" i="0" u="none" strike="noStrike" cap="none">
                <a:solidFill>
                  <a:srgbClr val="283239"/>
                </a:solidFill>
                <a:latin typeface="Source Sans Pro"/>
                <a:ea typeface="Source Sans Pro"/>
                <a:cs typeface="Source Sans Pro"/>
                <a:sym typeface="Source Sans Pro"/>
              </a:defRPr>
            </a:lvl4pPr>
            <a:lvl5pPr marL="2286000" marR="0" lvl="4" indent="-342900" algn="l" rtl="0">
              <a:spcBef>
                <a:spcPts val="360"/>
              </a:spcBef>
              <a:spcAft>
                <a:spcPts val="0"/>
              </a:spcAft>
              <a:buClr>
                <a:srgbClr val="283239"/>
              </a:buClr>
              <a:buSzPts val="1800"/>
              <a:buFont typeface="Source Sans Pro"/>
              <a:buChar char="»"/>
              <a:defRPr sz="1800" b="0" i="0" u="none" strike="noStrike" cap="none">
                <a:solidFill>
                  <a:srgbClr val="283239"/>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3200" b="1" i="0" u="none" strike="noStrike" cap="none">
                <a:solidFill>
                  <a:srgbClr val="283239"/>
                </a:solidFill>
                <a:latin typeface="Helvetica Neue"/>
                <a:ea typeface="Helvetica Neue"/>
                <a:cs typeface="Helvetica Neue"/>
                <a:sym typeface="Helvetica Neue"/>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pic>
        <p:nvPicPr>
          <p:cNvPr id="30" name="Shape 30"/>
          <p:cNvPicPr preferRelativeResize="0"/>
          <p:nvPr/>
        </p:nvPicPr>
        <p:blipFill rotWithShape="1">
          <a:blip r:embed="rId2">
            <a:alphaModFix/>
          </a:blip>
          <a:srcRect/>
          <a:stretch/>
        </p:blipFill>
        <p:spPr>
          <a:xfrm>
            <a:off x="8301205" y="6012002"/>
            <a:ext cx="771189" cy="777736"/>
          </a:xfrm>
          <a:prstGeom prst="rect">
            <a:avLst/>
          </a:prstGeom>
          <a:noFill/>
          <a:ln>
            <a:noFill/>
          </a:ln>
        </p:spPr>
      </p:pic>
    </p:spTree>
    <p:extLst>
      <p:ext uri="{BB962C8B-B14F-4D97-AF65-F5344CB8AC3E}">
        <p14:creationId xmlns:p14="http://schemas.microsoft.com/office/powerpoint/2010/main" val="4173813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283239"/>
              </a:buClr>
              <a:buSzPts val="2400"/>
              <a:buFont typeface="Source Sans Pro"/>
              <a:buNone/>
              <a:defRPr sz="2400" b="1" i="0" u="none" strike="noStrike" cap="none">
                <a:solidFill>
                  <a:srgbClr val="283239"/>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284898" y="231314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83239"/>
              </a:buClr>
              <a:buSzPts val="2400"/>
              <a:buFont typeface="Source Sans Pro"/>
              <a:buChar char="•"/>
              <a:defRPr sz="2400" b="0" i="0" u="none" strike="noStrike" cap="none">
                <a:solidFill>
                  <a:srgbClr val="283239"/>
                </a:solidFill>
                <a:latin typeface="Source Sans Pro"/>
                <a:ea typeface="Source Sans Pro"/>
                <a:cs typeface="Source Sans Pro"/>
                <a:sym typeface="Source Sans Pro"/>
              </a:defRPr>
            </a:lvl1pPr>
            <a:lvl2pPr marL="914400" marR="0" lvl="1" indent="-355600" algn="l" rtl="0">
              <a:spcBef>
                <a:spcPts val="400"/>
              </a:spcBef>
              <a:spcAft>
                <a:spcPts val="0"/>
              </a:spcAft>
              <a:buClr>
                <a:srgbClr val="283239"/>
              </a:buClr>
              <a:buSzPts val="2000"/>
              <a:buFont typeface="Source Sans Pro"/>
              <a:buChar char="–"/>
              <a:defRPr sz="2000" b="0" i="0" u="none" strike="noStrike" cap="none">
                <a:solidFill>
                  <a:srgbClr val="283239"/>
                </a:solidFill>
                <a:latin typeface="Source Sans Pro"/>
                <a:ea typeface="Source Sans Pro"/>
                <a:cs typeface="Source Sans Pro"/>
                <a:sym typeface="Source Sans Pro"/>
              </a:defRPr>
            </a:lvl2pPr>
            <a:lvl3pPr marL="1371600" marR="0" lvl="2" indent="-342900" algn="l" rtl="0">
              <a:spcBef>
                <a:spcPts val="360"/>
              </a:spcBef>
              <a:spcAft>
                <a:spcPts val="0"/>
              </a:spcAft>
              <a:buClr>
                <a:srgbClr val="283239"/>
              </a:buClr>
              <a:buSzPts val="1800"/>
              <a:buFont typeface="Source Sans Pro"/>
              <a:buChar char="•"/>
              <a:defRPr sz="1800" b="0" i="0" u="none" strike="noStrike" cap="none">
                <a:solidFill>
                  <a:srgbClr val="283239"/>
                </a:solidFill>
                <a:latin typeface="Source Sans Pro"/>
                <a:ea typeface="Source Sans Pro"/>
                <a:cs typeface="Source Sans Pro"/>
                <a:sym typeface="Source Sans Pro"/>
              </a:defRPr>
            </a:lvl3pPr>
            <a:lvl4pPr marL="1828800" marR="0" lvl="3" indent="-330200" algn="l" rtl="0">
              <a:spcBef>
                <a:spcPts val="320"/>
              </a:spcBef>
              <a:spcAft>
                <a:spcPts val="0"/>
              </a:spcAft>
              <a:buClr>
                <a:srgbClr val="283239"/>
              </a:buClr>
              <a:buSzPts val="1600"/>
              <a:buFont typeface="Source Sans Pro"/>
              <a:buChar char="–"/>
              <a:defRPr sz="1600" b="0" i="0" u="none" strike="noStrike" cap="none">
                <a:solidFill>
                  <a:srgbClr val="283239"/>
                </a:solidFill>
                <a:latin typeface="Source Sans Pro"/>
                <a:ea typeface="Source Sans Pro"/>
                <a:cs typeface="Source Sans Pro"/>
                <a:sym typeface="Source Sans Pro"/>
              </a:defRPr>
            </a:lvl4pPr>
            <a:lvl5pPr marL="2286000" marR="0" lvl="4" indent="-330200" algn="l" rtl="0">
              <a:spcBef>
                <a:spcPts val="320"/>
              </a:spcBef>
              <a:spcAft>
                <a:spcPts val="0"/>
              </a:spcAft>
              <a:buClr>
                <a:srgbClr val="283239"/>
              </a:buClr>
              <a:buSzPts val="1600"/>
              <a:buFont typeface="Source Sans Pro"/>
              <a:buChar char="»"/>
              <a:defRPr sz="1600" b="0" i="0" u="none" strike="noStrike" cap="none">
                <a:solidFill>
                  <a:srgbClr val="283239"/>
                </a:solidFill>
                <a:latin typeface="Source Sans Pro"/>
                <a:ea typeface="Source Sans Pro"/>
                <a:cs typeface="Source Sans Pro"/>
                <a:sym typeface="Source Sans Pro"/>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rgbClr val="283239"/>
              </a:buClr>
              <a:buSzPts val="2400"/>
              <a:buFont typeface="Source Sans Pro"/>
              <a:buNone/>
              <a:defRPr sz="2400" b="1" i="0" u="none" strike="noStrike" cap="none">
                <a:solidFill>
                  <a:srgbClr val="283239"/>
                </a:solidFill>
                <a:latin typeface="Source Sans Pro"/>
                <a:ea typeface="Source Sans Pro"/>
                <a:cs typeface="Source Sans Pro"/>
                <a:sym typeface="Source Sans Pro"/>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rgbClr val="283239"/>
              </a:buClr>
              <a:buSzPts val="2400"/>
              <a:buFont typeface="Source Sans Pro"/>
              <a:buChar char="•"/>
              <a:defRPr sz="2400" b="0" i="0" u="none" strike="noStrike" cap="none">
                <a:solidFill>
                  <a:srgbClr val="283239"/>
                </a:solidFill>
                <a:latin typeface="Source Sans Pro"/>
                <a:ea typeface="Source Sans Pro"/>
                <a:cs typeface="Source Sans Pro"/>
                <a:sym typeface="Source Sans Pro"/>
              </a:defRPr>
            </a:lvl1pPr>
            <a:lvl2pPr marL="914400" marR="0" lvl="1" indent="-355600" algn="l" rtl="0">
              <a:spcBef>
                <a:spcPts val="400"/>
              </a:spcBef>
              <a:spcAft>
                <a:spcPts val="0"/>
              </a:spcAft>
              <a:buClr>
                <a:srgbClr val="283239"/>
              </a:buClr>
              <a:buSzPts val="2000"/>
              <a:buFont typeface="Source Sans Pro"/>
              <a:buChar char="–"/>
              <a:defRPr sz="2000" b="0" i="0" u="none" strike="noStrike" cap="none">
                <a:solidFill>
                  <a:srgbClr val="283239"/>
                </a:solidFill>
                <a:latin typeface="Source Sans Pro"/>
                <a:ea typeface="Source Sans Pro"/>
                <a:cs typeface="Source Sans Pro"/>
                <a:sym typeface="Source Sans Pro"/>
              </a:defRPr>
            </a:lvl2pPr>
            <a:lvl3pPr marL="1371600" marR="0" lvl="2" indent="-342900" algn="l" rtl="0">
              <a:spcBef>
                <a:spcPts val="360"/>
              </a:spcBef>
              <a:spcAft>
                <a:spcPts val="0"/>
              </a:spcAft>
              <a:buClr>
                <a:srgbClr val="283239"/>
              </a:buClr>
              <a:buSzPts val="1800"/>
              <a:buFont typeface="Source Sans Pro"/>
              <a:buChar char="•"/>
              <a:defRPr sz="1800" b="0" i="0" u="none" strike="noStrike" cap="none">
                <a:solidFill>
                  <a:srgbClr val="283239"/>
                </a:solidFill>
                <a:latin typeface="Source Sans Pro"/>
                <a:ea typeface="Source Sans Pro"/>
                <a:cs typeface="Source Sans Pro"/>
                <a:sym typeface="Source Sans Pro"/>
              </a:defRPr>
            </a:lvl3pPr>
            <a:lvl4pPr marL="1828800" marR="0" lvl="3" indent="-330200" algn="l" rtl="0">
              <a:spcBef>
                <a:spcPts val="320"/>
              </a:spcBef>
              <a:spcAft>
                <a:spcPts val="0"/>
              </a:spcAft>
              <a:buClr>
                <a:srgbClr val="283239"/>
              </a:buClr>
              <a:buSzPts val="1600"/>
              <a:buFont typeface="Source Sans Pro"/>
              <a:buChar char="–"/>
              <a:defRPr sz="1600" b="0" i="0" u="none" strike="noStrike" cap="none">
                <a:solidFill>
                  <a:srgbClr val="283239"/>
                </a:solidFill>
                <a:latin typeface="Source Sans Pro"/>
                <a:ea typeface="Source Sans Pro"/>
                <a:cs typeface="Source Sans Pro"/>
                <a:sym typeface="Source Sans Pro"/>
              </a:defRPr>
            </a:lvl4pPr>
            <a:lvl5pPr marL="2286000" marR="0" lvl="4" indent="-330200" algn="l" rtl="0">
              <a:spcBef>
                <a:spcPts val="320"/>
              </a:spcBef>
              <a:spcAft>
                <a:spcPts val="0"/>
              </a:spcAft>
              <a:buClr>
                <a:srgbClr val="283239"/>
              </a:buClr>
              <a:buSzPts val="1600"/>
              <a:buFont typeface="Source Sans Pro"/>
              <a:buChar char="»"/>
              <a:defRPr sz="1600" b="0" i="0" u="none" strike="noStrike" cap="none">
                <a:solidFill>
                  <a:srgbClr val="283239"/>
                </a:solidFill>
                <a:latin typeface="Source Sans Pro"/>
                <a:ea typeface="Source Sans Pro"/>
                <a:cs typeface="Source Sans Pro"/>
                <a:sym typeface="Source Sans Pro"/>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3200" b="1" i="0" u="none" strike="noStrike" cap="none">
                <a:solidFill>
                  <a:srgbClr val="283239"/>
                </a:solidFill>
                <a:latin typeface="Helvetica Neue"/>
                <a:ea typeface="Helvetica Neue"/>
                <a:cs typeface="Helvetica Neue"/>
                <a:sym typeface="Helvetica Neue"/>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pic>
        <p:nvPicPr>
          <p:cNvPr id="37" name="Shape 37"/>
          <p:cNvPicPr preferRelativeResize="0"/>
          <p:nvPr/>
        </p:nvPicPr>
        <p:blipFill rotWithShape="1">
          <a:blip r:embed="rId2">
            <a:alphaModFix/>
          </a:blip>
          <a:srcRect/>
          <a:stretch/>
        </p:blipFill>
        <p:spPr>
          <a:xfrm>
            <a:off x="8301205" y="6012002"/>
            <a:ext cx="771189" cy="777736"/>
          </a:xfrm>
          <a:prstGeom prst="rect">
            <a:avLst/>
          </a:prstGeom>
          <a:noFill/>
          <a:ln>
            <a:noFill/>
          </a:ln>
        </p:spPr>
      </p:pic>
    </p:spTree>
    <p:extLst>
      <p:ext uri="{BB962C8B-B14F-4D97-AF65-F5344CB8AC3E}">
        <p14:creationId xmlns:p14="http://schemas.microsoft.com/office/powerpoint/2010/main" val="2184701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8"/>
        <p:cNvGrpSpPr/>
        <p:nvPr/>
      </p:nvGrpSpPr>
      <p:grpSpPr>
        <a:xfrm>
          <a:off x="0" y="0"/>
          <a:ext cx="0" cy="0"/>
          <a:chOff x="0" y="0"/>
          <a:chExt cx="0" cy="0"/>
        </a:xfrm>
      </p:grpSpPr>
      <p:sp>
        <p:nvSpPr>
          <p:cNvPr id="39" name="Shape 39"/>
          <p:cNvSpPr/>
          <p:nvPr/>
        </p:nvSpPr>
        <p:spPr>
          <a:xfrm>
            <a:off x="1690777" y="0"/>
            <a:ext cx="2665563" cy="1578634"/>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40" name="Shape 40"/>
          <p:cNvSpPr/>
          <p:nvPr/>
        </p:nvSpPr>
        <p:spPr>
          <a:xfrm>
            <a:off x="0" y="-8468"/>
            <a:ext cx="4724483" cy="6866467"/>
          </a:xfrm>
          <a:custGeom>
            <a:avLst/>
            <a:gdLst/>
            <a:ahLst/>
            <a:cxnLst/>
            <a:rect l="0" t="0" r="0" b="0"/>
            <a:pathLst>
              <a:path w="4724483" h="6866467" extrusionOk="0">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pic>
        <p:nvPicPr>
          <p:cNvPr id="41" name="Shape 41"/>
          <p:cNvPicPr preferRelativeResize="0"/>
          <p:nvPr/>
        </p:nvPicPr>
        <p:blipFill rotWithShape="1">
          <a:blip r:embed="rId2">
            <a:alphaModFix/>
          </a:blip>
          <a:srcRect r="-21"/>
          <a:stretch/>
        </p:blipFill>
        <p:spPr>
          <a:xfrm>
            <a:off x="4719601" y="5828408"/>
            <a:ext cx="4427984" cy="1029592"/>
          </a:xfrm>
          <a:prstGeom prst="rect">
            <a:avLst/>
          </a:prstGeom>
          <a:noFill/>
          <a:ln>
            <a:noFill/>
          </a:ln>
        </p:spPr>
      </p:pic>
      <p:pic>
        <p:nvPicPr>
          <p:cNvPr id="42" name="Shape 42"/>
          <p:cNvPicPr preferRelativeResize="0"/>
          <p:nvPr/>
        </p:nvPicPr>
        <p:blipFill rotWithShape="1">
          <a:blip r:embed="rId3">
            <a:alphaModFix/>
          </a:blip>
          <a:srcRect/>
          <a:stretch/>
        </p:blipFill>
        <p:spPr>
          <a:xfrm>
            <a:off x="6732240" y="5628829"/>
            <a:ext cx="1428750" cy="1428750"/>
          </a:xfrm>
          <a:prstGeom prst="rect">
            <a:avLst/>
          </a:prstGeom>
          <a:noFill/>
          <a:ln>
            <a:noFill/>
          </a:ln>
        </p:spPr>
      </p:pic>
      <p:sp>
        <p:nvSpPr>
          <p:cNvPr id="43" name="Shape 43"/>
          <p:cNvSpPr txBox="1">
            <a:spLocks noGrp="1"/>
          </p:cNvSpPr>
          <p:nvPr>
            <p:ph type="body" idx="1"/>
          </p:nvPr>
        </p:nvSpPr>
        <p:spPr>
          <a:xfrm>
            <a:off x="684213" y="1700213"/>
            <a:ext cx="3311525" cy="576659"/>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lt1"/>
              </a:buClr>
              <a:buSzPts val="3200"/>
              <a:buFont typeface="Helvetica Neue"/>
              <a:buNone/>
              <a:defRPr sz="3200" b="1" i="0" u="none" strike="noStrike" cap="none">
                <a:solidFill>
                  <a:schemeClr val="lt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51794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44"/>
        <p:cNvGrpSpPr/>
        <p:nvPr/>
      </p:nvGrpSpPr>
      <p:grpSpPr>
        <a:xfrm>
          <a:off x="0" y="0"/>
          <a:ext cx="0" cy="0"/>
          <a:chOff x="0" y="0"/>
          <a:chExt cx="0" cy="0"/>
        </a:xfrm>
      </p:grpSpPr>
      <p:sp>
        <p:nvSpPr>
          <p:cNvPr id="45" name="Shape 45"/>
          <p:cNvSpPr/>
          <p:nvPr/>
        </p:nvSpPr>
        <p:spPr>
          <a:xfrm>
            <a:off x="1690777" y="0"/>
            <a:ext cx="2665563" cy="1578634"/>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46" name="Shape 46"/>
          <p:cNvSpPr/>
          <p:nvPr/>
        </p:nvSpPr>
        <p:spPr>
          <a:xfrm>
            <a:off x="0" y="-8468"/>
            <a:ext cx="4724483" cy="6866467"/>
          </a:xfrm>
          <a:custGeom>
            <a:avLst/>
            <a:gdLst/>
            <a:ahLst/>
            <a:cxnLst/>
            <a:rect l="0" t="0" r="0" b="0"/>
            <a:pathLst>
              <a:path w="4724483" h="6866467" extrusionOk="0">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pic>
        <p:nvPicPr>
          <p:cNvPr id="47" name="Shape 47"/>
          <p:cNvPicPr preferRelativeResize="0"/>
          <p:nvPr/>
        </p:nvPicPr>
        <p:blipFill rotWithShape="1">
          <a:blip r:embed="rId2">
            <a:alphaModFix/>
          </a:blip>
          <a:srcRect r="-21"/>
          <a:stretch/>
        </p:blipFill>
        <p:spPr>
          <a:xfrm>
            <a:off x="4719601" y="5828408"/>
            <a:ext cx="4427984" cy="1029592"/>
          </a:xfrm>
          <a:prstGeom prst="rect">
            <a:avLst/>
          </a:prstGeom>
          <a:noFill/>
          <a:ln>
            <a:noFill/>
          </a:ln>
        </p:spPr>
      </p:pic>
      <p:pic>
        <p:nvPicPr>
          <p:cNvPr id="48" name="Shape 48"/>
          <p:cNvPicPr preferRelativeResize="0"/>
          <p:nvPr/>
        </p:nvPicPr>
        <p:blipFill rotWithShape="1">
          <a:blip r:embed="rId3">
            <a:alphaModFix/>
          </a:blip>
          <a:srcRect/>
          <a:stretch/>
        </p:blipFill>
        <p:spPr>
          <a:xfrm>
            <a:off x="6732240" y="5628829"/>
            <a:ext cx="1428750" cy="1428750"/>
          </a:xfrm>
          <a:prstGeom prst="rect">
            <a:avLst/>
          </a:prstGeom>
          <a:noFill/>
          <a:ln>
            <a:noFill/>
          </a:ln>
        </p:spPr>
      </p:pic>
      <p:sp>
        <p:nvSpPr>
          <p:cNvPr id="49" name="Shape 49"/>
          <p:cNvSpPr txBox="1">
            <a:spLocks noGrp="1"/>
          </p:cNvSpPr>
          <p:nvPr>
            <p:ph type="body" idx="1"/>
          </p:nvPr>
        </p:nvSpPr>
        <p:spPr>
          <a:xfrm>
            <a:off x="684213" y="1700213"/>
            <a:ext cx="3311525" cy="576659"/>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lt1"/>
              </a:buClr>
              <a:buSzPts val="3200"/>
              <a:buFont typeface="Helvetica Neue"/>
              <a:buNone/>
              <a:defRPr sz="3200" b="1" i="0" u="none" strike="noStrike" cap="none">
                <a:solidFill>
                  <a:schemeClr val="lt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16433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50"/>
        <p:cNvGrpSpPr/>
        <p:nvPr/>
      </p:nvGrpSpPr>
      <p:grpSpPr>
        <a:xfrm>
          <a:off x="0" y="0"/>
          <a:ext cx="0" cy="0"/>
          <a:chOff x="0" y="0"/>
          <a:chExt cx="0" cy="0"/>
        </a:xfrm>
      </p:grpSpPr>
      <p:sp>
        <p:nvSpPr>
          <p:cNvPr id="51" name="Shape 51"/>
          <p:cNvSpPr/>
          <p:nvPr/>
        </p:nvSpPr>
        <p:spPr>
          <a:xfrm>
            <a:off x="1690777" y="0"/>
            <a:ext cx="2665563" cy="1578634"/>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52" name="Shape 52"/>
          <p:cNvSpPr/>
          <p:nvPr/>
        </p:nvSpPr>
        <p:spPr>
          <a:xfrm>
            <a:off x="0" y="-8468"/>
            <a:ext cx="4724483" cy="6866467"/>
          </a:xfrm>
          <a:custGeom>
            <a:avLst/>
            <a:gdLst/>
            <a:ahLst/>
            <a:cxnLst/>
            <a:rect l="0" t="0" r="0" b="0"/>
            <a:pathLst>
              <a:path w="4724483" h="6866467" extrusionOk="0">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pic>
        <p:nvPicPr>
          <p:cNvPr id="53" name="Shape 53"/>
          <p:cNvPicPr preferRelativeResize="0"/>
          <p:nvPr/>
        </p:nvPicPr>
        <p:blipFill rotWithShape="1">
          <a:blip r:embed="rId2">
            <a:alphaModFix/>
          </a:blip>
          <a:srcRect r="-21"/>
          <a:stretch/>
        </p:blipFill>
        <p:spPr>
          <a:xfrm>
            <a:off x="4719601" y="5828408"/>
            <a:ext cx="4427984" cy="1029592"/>
          </a:xfrm>
          <a:prstGeom prst="rect">
            <a:avLst/>
          </a:prstGeom>
          <a:noFill/>
          <a:ln>
            <a:noFill/>
          </a:ln>
        </p:spPr>
      </p:pic>
      <p:pic>
        <p:nvPicPr>
          <p:cNvPr id="54" name="Shape 54"/>
          <p:cNvPicPr preferRelativeResize="0"/>
          <p:nvPr/>
        </p:nvPicPr>
        <p:blipFill rotWithShape="1">
          <a:blip r:embed="rId3">
            <a:alphaModFix/>
          </a:blip>
          <a:srcRect/>
          <a:stretch/>
        </p:blipFill>
        <p:spPr>
          <a:xfrm>
            <a:off x="6732240" y="5628829"/>
            <a:ext cx="1428750" cy="1428750"/>
          </a:xfrm>
          <a:prstGeom prst="rect">
            <a:avLst/>
          </a:prstGeom>
          <a:noFill/>
          <a:ln>
            <a:noFill/>
          </a:ln>
        </p:spPr>
      </p:pic>
      <p:sp>
        <p:nvSpPr>
          <p:cNvPr id="55" name="Shape 55"/>
          <p:cNvSpPr txBox="1">
            <a:spLocks noGrp="1"/>
          </p:cNvSpPr>
          <p:nvPr>
            <p:ph type="body" idx="1"/>
          </p:nvPr>
        </p:nvSpPr>
        <p:spPr>
          <a:xfrm>
            <a:off x="684213" y="1700213"/>
            <a:ext cx="3311525" cy="576659"/>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lt1"/>
              </a:buClr>
              <a:buSzPts val="3200"/>
              <a:buFont typeface="Helvetica Neue"/>
              <a:buNone/>
              <a:defRPr sz="3200" b="1" i="0" u="none" strike="noStrike" cap="none">
                <a:solidFill>
                  <a:schemeClr val="lt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66419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6"/>
        <p:cNvGrpSpPr/>
        <p:nvPr/>
      </p:nvGrpSpPr>
      <p:grpSpPr>
        <a:xfrm>
          <a:off x="0" y="0"/>
          <a:ext cx="0" cy="0"/>
          <a:chOff x="0" y="0"/>
          <a:chExt cx="0" cy="0"/>
        </a:xfrm>
      </p:grpSpPr>
      <p:sp>
        <p:nvSpPr>
          <p:cNvPr id="57" name="Shape 57"/>
          <p:cNvSpPr/>
          <p:nvPr/>
        </p:nvSpPr>
        <p:spPr>
          <a:xfrm>
            <a:off x="0" y="-8468"/>
            <a:ext cx="4724483" cy="6866467"/>
          </a:xfrm>
          <a:custGeom>
            <a:avLst/>
            <a:gdLst/>
            <a:ahLst/>
            <a:cxnLst/>
            <a:rect l="0" t="0" r="0" b="0"/>
            <a:pathLst>
              <a:path w="4724483" h="6866467" extrusionOk="0">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pic>
        <p:nvPicPr>
          <p:cNvPr id="58" name="Shape 58"/>
          <p:cNvPicPr preferRelativeResize="0"/>
          <p:nvPr/>
        </p:nvPicPr>
        <p:blipFill rotWithShape="1">
          <a:blip r:embed="rId2">
            <a:alphaModFix/>
          </a:blip>
          <a:srcRect r="-21"/>
          <a:stretch/>
        </p:blipFill>
        <p:spPr>
          <a:xfrm>
            <a:off x="4719601" y="5828408"/>
            <a:ext cx="4427984" cy="1029592"/>
          </a:xfrm>
          <a:prstGeom prst="rect">
            <a:avLst/>
          </a:prstGeom>
          <a:noFill/>
          <a:ln>
            <a:noFill/>
          </a:ln>
        </p:spPr>
      </p:pic>
      <p:pic>
        <p:nvPicPr>
          <p:cNvPr id="59" name="Shape 59"/>
          <p:cNvPicPr preferRelativeResize="0"/>
          <p:nvPr/>
        </p:nvPicPr>
        <p:blipFill rotWithShape="1">
          <a:blip r:embed="rId3">
            <a:alphaModFix/>
          </a:blip>
          <a:srcRect/>
          <a:stretch/>
        </p:blipFill>
        <p:spPr>
          <a:xfrm>
            <a:off x="6732240" y="5628829"/>
            <a:ext cx="1428750" cy="1428750"/>
          </a:xfrm>
          <a:prstGeom prst="rect">
            <a:avLst/>
          </a:prstGeom>
          <a:noFill/>
          <a:ln>
            <a:noFill/>
          </a:ln>
        </p:spPr>
      </p:pic>
      <p:sp>
        <p:nvSpPr>
          <p:cNvPr id="60" name="Shape 60"/>
          <p:cNvSpPr txBox="1">
            <a:spLocks noGrp="1"/>
          </p:cNvSpPr>
          <p:nvPr>
            <p:ph type="body" idx="1"/>
          </p:nvPr>
        </p:nvSpPr>
        <p:spPr>
          <a:xfrm>
            <a:off x="684213" y="1700213"/>
            <a:ext cx="3311525" cy="576659"/>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lt1"/>
              </a:buClr>
              <a:buSzPts val="3200"/>
              <a:buFont typeface="Helvetica Neue"/>
              <a:buNone/>
              <a:defRPr sz="3200" b="1" i="0" u="none" strike="noStrike" cap="none">
                <a:solidFill>
                  <a:schemeClr val="lt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p:nvPr/>
        </p:nvSpPr>
        <p:spPr>
          <a:xfrm>
            <a:off x="1690777" y="0"/>
            <a:ext cx="2665563" cy="1578634"/>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62" name="Shape 62"/>
          <p:cNvSpPr/>
          <p:nvPr/>
        </p:nvSpPr>
        <p:spPr>
          <a:xfrm>
            <a:off x="0" y="-8467"/>
            <a:ext cx="4724483" cy="6866467"/>
          </a:xfrm>
          <a:custGeom>
            <a:avLst/>
            <a:gdLst/>
            <a:ahLst/>
            <a:cxnLst/>
            <a:rect l="0" t="0" r="0" b="0"/>
            <a:pathLst>
              <a:path w="4724483" h="6866467" extrusionOk="0">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63" name="Shape 63"/>
          <p:cNvSpPr txBox="1">
            <a:spLocks noGrp="1"/>
          </p:cNvSpPr>
          <p:nvPr>
            <p:ph type="body" idx="2"/>
          </p:nvPr>
        </p:nvSpPr>
        <p:spPr>
          <a:xfrm>
            <a:off x="836613" y="1852613"/>
            <a:ext cx="3311525" cy="576659"/>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lt1"/>
              </a:buClr>
              <a:buSzPts val="3200"/>
              <a:buFont typeface="Helvetica Neue"/>
              <a:buNone/>
              <a:defRPr sz="3200" b="1" i="0" u="none" strike="noStrike" cap="none">
                <a:solidFill>
                  <a:schemeClr val="lt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0626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120180253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2">
            <a:alphaModFix/>
          </a:blip>
          <a:srcRect r="-21"/>
          <a:stretch/>
        </p:blipFill>
        <p:spPr>
          <a:xfrm>
            <a:off x="4719601" y="5828408"/>
            <a:ext cx="4427984" cy="1029592"/>
          </a:xfrm>
          <a:prstGeom prst="rect">
            <a:avLst/>
          </a:prstGeom>
          <a:noFill/>
          <a:ln>
            <a:noFill/>
          </a:ln>
        </p:spPr>
      </p:pic>
      <p:pic>
        <p:nvPicPr>
          <p:cNvPr id="66" name="Shape 66"/>
          <p:cNvPicPr preferRelativeResize="0"/>
          <p:nvPr/>
        </p:nvPicPr>
        <p:blipFill rotWithShape="1">
          <a:blip r:embed="rId3">
            <a:alphaModFix/>
          </a:blip>
          <a:srcRect/>
          <a:stretch/>
        </p:blipFill>
        <p:spPr>
          <a:xfrm>
            <a:off x="6732240" y="5628829"/>
            <a:ext cx="1428750" cy="1428750"/>
          </a:xfrm>
          <a:prstGeom prst="rect">
            <a:avLst/>
          </a:prstGeom>
          <a:noFill/>
          <a:ln>
            <a:noFill/>
          </a:ln>
        </p:spPr>
      </p:pic>
      <p:sp>
        <p:nvSpPr>
          <p:cNvPr id="67" name="Shape 67"/>
          <p:cNvSpPr/>
          <p:nvPr/>
        </p:nvSpPr>
        <p:spPr>
          <a:xfrm>
            <a:off x="1690777" y="0"/>
            <a:ext cx="2665563" cy="1578634"/>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68" name="Shape 68"/>
          <p:cNvSpPr/>
          <p:nvPr/>
        </p:nvSpPr>
        <p:spPr>
          <a:xfrm>
            <a:off x="0" y="-8468"/>
            <a:ext cx="4724483" cy="6866467"/>
          </a:xfrm>
          <a:custGeom>
            <a:avLst/>
            <a:gdLst/>
            <a:ahLst/>
            <a:cxnLst/>
            <a:rect l="0" t="0" r="0" b="0"/>
            <a:pathLst>
              <a:path w="4724483" h="6866467" extrusionOk="0">
                <a:moveTo>
                  <a:pt x="0" y="8467"/>
                </a:moveTo>
                <a:lnTo>
                  <a:pt x="2294467" y="0"/>
                </a:lnTo>
                <a:lnTo>
                  <a:pt x="4724483" y="2286000"/>
                </a:lnTo>
                <a:cubicBezTo>
                  <a:pt x="4721661" y="3812822"/>
                  <a:pt x="4718838" y="5339645"/>
                  <a:pt x="4716016" y="6866467"/>
                </a:cubicBezTo>
                <a:lnTo>
                  <a:pt x="0" y="6866467"/>
                </a:lnTo>
                <a:lnTo>
                  <a:pt x="0" y="8467"/>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69" name="Shape 69"/>
          <p:cNvSpPr txBox="1">
            <a:spLocks noGrp="1"/>
          </p:cNvSpPr>
          <p:nvPr>
            <p:ph type="body" idx="1"/>
          </p:nvPr>
        </p:nvSpPr>
        <p:spPr>
          <a:xfrm>
            <a:off x="684213" y="1700213"/>
            <a:ext cx="3311525" cy="576659"/>
          </a:xfrm>
          <a:prstGeom prst="rect">
            <a:avLst/>
          </a:prstGeom>
          <a:noFill/>
          <a:ln>
            <a:noFill/>
          </a:ln>
        </p:spPr>
        <p:txBody>
          <a:bodyPr spcFirstLastPara="1" wrap="square" lIns="91425" tIns="45700" rIns="91425" bIns="45700" anchor="t" anchorCtr="0"/>
          <a:lstStyle>
            <a:lvl1pPr marL="457200" marR="0" lvl="0" indent="-228600" algn="ctr" rtl="0">
              <a:spcBef>
                <a:spcPts val="640"/>
              </a:spcBef>
              <a:spcAft>
                <a:spcPts val="0"/>
              </a:spcAft>
              <a:buClr>
                <a:schemeClr val="lt1"/>
              </a:buClr>
              <a:buSzPts val="3200"/>
              <a:buFont typeface="Helvetica Neue"/>
              <a:buNone/>
              <a:defRPr sz="3200" b="1" i="0" u="none" strike="noStrike" cap="none">
                <a:solidFill>
                  <a:schemeClr val="lt1"/>
                </a:solidFill>
                <a:latin typeface="Helvetica Neue"/>
                <a:ea typeface="Helvetica Neue"/>
                <a:cs typeface="Helvetica Neue"/>
                <a:sym typeface="Helvetica Neue"/>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03874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grpSp>
        <p:nvGrpSpPr>
          <p:cNvPr id="71" name="Shape 71"/>
          <p:cNvGrpSpPr/>
          <p:nvPr/>
        </p:nvGrpSpPr>
        <p:grpSpPr>
          <a:xfrm>
            <a:off x="4809936" y="2350628"/>
            <a:ext cx="4247314" cy="3377990"/>
            <a:chOff x="-5834559" y="-1278913"/>
            <a:chExt cx="11960001" cy="9512075"/>
          </a:xfrm>
        </p:grpSpPr>
        <p:grpSp>
          <p:nvGrpSpPr>
            <p:cNvPr id="72" name="Shape 72"/>
            <p:cNvGrpSpPr/>
            <p:nvPr/>
          </p:nvGrpSpPr>
          <p:grpSpPr>
            <a:xfrm>
              <a:off x="-5832766" y="2242914"/>
              <a:ext cx="6911867" cy="2491568"/>
              <a:chOff x="-5832766" y="2242914"/>
              <a:chExt cx="6911867" cy="2491568"/>
            </a:xfrm>
          </p:grpSpPr>
          <p:grpSp>
            <p:nvGrpSpPr>
              <p:cNvPr id="73" name="Shape 73"/>
              <p:cNvGrpSpPr/>
              <p:nvPr/>
            </p:nvGrpSpPr>
            <p:grpSpPr>
              <a:xfrm>
                <a:off x="-1800318" y="2242914"/>
                <a:ext cx="2879419" cy="2491568"/>
                <a:chOff x="-2772816" y="505384"/>
                <a:chExt cx="2879419" cy="2491568"/>
              </a:xfrm>
            </p:grpSpPr>
            <p:sp>
              <p:nvSpPr>
                <p:cNvPr id="74" name="Shape 74"/>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75" name="Shape 75"/>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76" name="Shape 76"/>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77" name="Shape 77"/>
              <p:cNvGrpSpPr/>
              <p:nvPr/>
            </p:nvGrpSpPr>
            <p:grpSpPr>
              <a:xfrm>
                <a:off x="-3816542" y="2242914"/>
                <a:ext cx="2879419" cy="2491568"/>
                <a:chOff x="-2772816" y="505384"/>
                <a:chExt cx="2879419" cy="2491568"/>
              </a:xfrm>
            </p:grpSpPr>
            <p:sp>
              <p:nvSpPr>
                <p:cNvPr id="78" name="Shape 78"/>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79" name="Shape 79"/>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80" name="Shape 80"/>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81" name="Shape 81"/>
              <p:cNvGrpSpPr/>
              <p:nvPr/>
            </p:nvGrpSpPr>
            <p:grpSpPr>
              <a:xfrm>
                <a:off x="-5832766" y="2242914"/>
                <a:ext cx="2879419" cy="2491568"/>
                <a:chOff x="-2772816" y="505384"/>
                <a:chExt cx="2879419" cy="2491568"/>
              </a:xfrm>
            </p:grpSpPr>
            <p:sp>
              <p:nvSpPr>
                <p:cNvPr id="82" name="Shape 82"/>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83" name="Shape 83"/>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84" name="Shape 84"/>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grpSp>
          <p:nvGrpSpPr>
            <p:cNvPr id="85" name="Shape 85"/>
            <p:cNvGrpSpPr/>
            <p:nvPr/>
          </p:nvGrpSpPr>
          <p:grpSpPr>
            <a:xfrm>
              <a:off x="-5834213" y="505384"/>
              <a:ext cx="5903755" cy="2491568"/>
              <a:chOff x="-4824653" y="2242914"/>
              <a:chExt cx="5903755" cy="2491568"/>
            </a:xfrm>
          </p:grpSpPr>
          <p:grpSp>
            <p:nvGrpSpPr>
              <p:cNvPr id="86" name="Shape 86"/>
              <p:cNvGrpSpPr/>
              <p:nvPr/>
            </p:nvGrpSpPr>
            <p:grpSpPr>
              <a:xfrm>
                <a:off x="-1800318" y="2242914"/>
                <a:ext cx="2879419" cy="2491568"/>
                <a:chOff x="-2772816" y="505384"/>
                <a:chExt cx="2879419" cy="2491568"/>
              </a:xfrm>
            </p:grpSpPr>
            <p:sp>
              <p:nvSpPr>
                <p:cNvPr id="87" name="Shape 87"/>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88" name="Shape 88"/>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89" name="Shape 89"/>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90" name="Shape 90"/>
              <p:cNvGrpSpPr/>
              <p:nvPr/>
            </p:nvGrpSpPr>
            <p:grpSpPr>
              <a:xfrm>
                <a:off x="-3816542" y="2242914"/>
                <a:ext cx="2879419" cy="2491568"/>
                <a:chOff x="-2772816" y="505384"/>
                <a:chExt cx="2879419" cy="2491568"/>
              </a:xfrm>
            </p:grpSpPr>
            <p:sp>
              <p:nvSpPr>
                <p:cNvPr id="91" name="Shape 91"/>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2" name="Shape 92"/>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3" name="Shape 93"/>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sp>
            <p:nvSpPr>
              <p:cNvPr id="94" name="Shape 94"/>
              <p:cNvSpPr/>
              <p:nvPr/>
            </p:nvSpPr>
            <p:spPr>
              <a:xfrm rot="3600000" flipH="1">
                <a:off x="-4824999" y="2783513"/>
                <a:ext cx="1871999" cy="1080001"/>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95" name="Shape 95"/>
            <p:cNvGrpSpPr/>
            <p:nvPr/>
          </p:nvGrpSpPr>
          <p:grpSpPr>
            <a:xfrm>
              <a:off x="-5834559" y="3994024"/>
              <a:ext cx="5903755" cy="2491568"/>
              <a:chOff x="-4824653" y="2242914"/>
              <a:chExt cx="5903755" cy="2491568"/>
            </a:xfrm>
          </p:grpSpPr>
          <p:grpSp>
            <p:nvGrpSpPr>
              <p:cNvPr id="96" name="Shape 96"/>
              <p:cNvGrpSpPr/>
              <p:nvPr/>
            </p:nvGrpSpPr>
            <p:grpSpPr>
              <a:xfrm>
                <a:off x="-1800318" y="2242914"/>
                <a:ext cx="2879419" cy="2491568"/>
                <a:chOff x="-2772816" y="505384"/>
                <a:chExt cx="2879419" cy="2491568"/>
              </a:xfrm>
            </p:grpSpPr>
            <p:sp>
              <p:nvSpPr>
                <p:cNvPr id="97" name="Shape 97"/>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8" name="Shape 98"/>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99" name="Shape 99"/>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00" name="Shape 100"/>
              <p:cNvGrpSpPr/>
              <p:nvPr/>
            </p:nvGrpSpPr>
            <p:grpSpPr>
              <a:xfrm>
                <a:off x="-3816542" y="2242914"/>
                <a:ext cx="2879419" cy="2491568"/>
                <a:chOff x="-2772816" y="505384"/>
                <a:chExt cx="2879419" cy="2491568"/>
              </a:xfrm>
            </p:grpSpPr>
            <p:sp>
              <p:nvSpPr>
                <p:cNvPr id="101" name="Shape 101"/>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02" name="Shape 102"/>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03" name="Shape 103"/>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sp>
            <p:nvSpPr>
              <p:cNvPr id="104" name="Shape 104"/>
              <p:cNvSpPr/>
              <p:nvPr/>
            </p:nvSpPr>
            <p:spPr>
              <a:xfrm rot="3600000" flipH="1">
                <a:off x="-4824999" y="2783513"/>
                <a:ext cx="1871999" cy="1080001"/>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05" name="Shape 105"/>
            <p:cNvGrpSpPr/>
            <p:nvPr/>
          </p:nvGrpSpPr>
          <p:grpSpPr>
            <a:xfrm>
              <a:off x="-5833649" y="-1250132"/>
              <a:ext cx="6911867" cy="2491568"/>
              <a:chOff x="-5832766" y="2242914"/>
              <a:chExt cx="6911867" cy="2491568"/>
            </a:xfrm>
          </p:grpSpPr>
          <p:grpSp>
            <p:nvGrpSpPr>
              <p:cNvPr id="106" name="Shape 106"/>
              <p:cNvGrpSpPr/>
              <p:nvPr/>
            </p:nvGrpSpPr>
            <p:grpSpPr>
              <a:xfrm>
                <a:off x="-1800318" y="2242914"/>
                <a:ext cx="2879419" cy="2491568"/>
                <a:chOff x="-2772816" y="505384"/>
                <a:chExt cx="2879419" cy="2491568"/>
              </a:xfrm>
            </p:grpSpPr>
            <p:sp>
              <p:nvSpPr>
                <p:cNvPr id="107" name="Shape 107"/>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08" name="Shape 108"/>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09" name="Shape 109"/>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10" name="Shape 110"/>
              <p:cNvGrpSpPr/>
              <p:nvPr/>
            </p:nvGrpSpPr>
            <p:grpSpPr>
              <a:xfrm>
                <a:off x="-3816542" y="2242914"/>
                <a:ext cx="2879419" cy="2491568"/>
                <a:chOff x="-2772816" y="505384"/>
                <a:chExt cx="2879419" cy="2491568"/>
              </a:xfrm>
            </p:grpSpPr>
            <p:sp>
              <p:nvSpPr>
                <p:cNvPr id="111" name="Shape 111"/>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12" name="Shape 112"/>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13" name="Shape 113"/>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14" name="Shape 114"/>
              <p:cNvGrpSpPr/>
              <p:nvPr/>
            </p:nvGrpSpPr>
            <p:grpSpPr>
              <a:xfrm>
                <a:off x="-5832766" y="2242914"/>
                <a:ext cx="2879419" cy="2491568"/>
                <a:chOff x="-2772816" y="505384"/>
                <a:chExt cx="2879419" cy="2491568"/>
              </a:xfrm>
            </p:grpSpPr>
            <p:sp>
              <p:nvSpPr>
                <p:cNvPr id="115" name="Shape 115"/>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16" name="Shape 116"/>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17" name="Shape 117"/>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grpSp>
          <p:nvGrpSpPr>
            <p:cNvPr id="118" name="Shape 118"/>
            <p:cNvGrpSpPr/>
            <p:nvPr/>
          </p:nvGrpSpPr>
          <p:grpSpPr>
            <a:xfrm>
              <a:off x="-5833995" y="5741594"/>
              <a:ext cx="6911867" cy="2491568"/>
              <a:chOff x="-5832766" y="2242914"/>
              <a:chExt cx="6911867" cy="2491568"/>
            </a:xfrm>
          </p:grpSpPr>
          <p:grpSp>
            <p:nvGrpSpPr>
              <p:cNvPr id="119" name="Shape 119"/>
              <p:cNvGrpSpPr/>
              <p:nvPr/>
            </p:nvGrpSpPr>
            <p:grpSpPr>
              <a:xfrm>
                <a:off x="-1800318" y="2242914"/>
                <a:ext cx="2879419" cy="2491568"/>
                <a:chOff x="-2772816" y="505384"/>
                <a:chExt cx="2879419" cy="2491568"/>
              </a:xfrm>
            </p:grpSpPr>
            <p:sp>
              <p:nvSpPr>
                <p:cNvPr id="120" name="Shape 120"/>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21" name="Shape 121"/>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22" name="Shape 122"/>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23" name="Shape 123"/>
              <p:cNvGrpSpPr/>
              <p:nvPr/>
            </p:nvGrpSpPr>
            <p:grpSpPr>
              <a:xfrm>
                <a:off x="-3816542" y="2242914"/>
                <a:ext cx="2879419" cy="2491568"/>
                <a:chOff x="-2772816" y="505384"/>
                <a:chExt cx="2879419" cy="2491568"/>
              </a:xfrm>
            </p:grpSpPr>
            <p:sp>
              <p:nvSpPr>
                <p:cNvPr id="124" name="Shape 124"/>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25" name="Shape 125"/>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26" name="Shape 126"/>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27" name="Shape 127"/>
              <p:cNvGrpSpPr/>
              <p:nvPr/>
            </p:nvGrpSpPr>
            <p:grpSpPr>
              <a:xfrm>
                <a:off x="-5832766" y="2242914"/>
                <a:ext cx="2879419" cy="2491568"/>
                <a:chOff x="-2772816" y="505384"/>
                <a:chExt cx="2879419" cy="2491568"/>
              </a:xfrm>
            </p:grpSpPr>
            <p:sp>
              <p:nvSpPr>
                <p:cNvPr id="128" name="Shape 128"/>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29" name="Shape 129"/>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30" name="Shape 130"/>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grpSp>
          <p:nvGrpSpPr>
            <p:cNvPr id="131" name="Shape 131"/>
            <p:cNvGrpSpPr/>
            <p:nvPr/>
          </p:nvGrpSpPr>
          <p:grpSpPr>
            <a:xfrm>
              <a:off x="221686" y="2214133"/>
              <a:ext cx="5903755" cy="2491568"/>
              <a:chOff x="-5832766" y="2242914"/>
              <a:chExt cx="5903755" cy="2491568"/>
            </a:xfrm>
          </p:grpSpPr>
          <p:sp>
            <p:nvSpPr>
              <p:cNvPr id="132" name="Shape 132"/>
              <p:cNvSpPr/>
              <p:nvPr/>
            </p:nvSpPr>
            <p:spPr>
              <a:xfrm rot="-3600000">
                <a:off x="-1800664" y="2783513"/>
                <a:ext cx="1871999" cy="1080001"/>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nvGrpSpPr>
              <p:cNvPr id="133" name="Shape 133"/>
              <p:cNvGrpSpPr/>
              <p:nvPr/>
            </p:nvGrpSpPr>
            <p:grpSpPr>
              <a:xfrm>
                <a:off x="-3816542" y="2242914"/>
                <a:ext cx="2879419" cy="2491568"/>
                <a:chOff x="-2772816" y="505384"/>
                <a:chExt cx="2879419" cy="2491568"/>
              </a:xfrm>
            </p:grpSpPr>
            <p:sp>
              <p:nvSpPr>
                <p:cNvPr id="134" name="Shape 134"/>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35" name="Shape 135"/>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36" name="Shape 136"/>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37" name="Shape 137"/>
              <p:cNvGrpSpPr/>
              <p:nvPr/>
            </p:nvGrpSpPr>
            <p:grpSpPr>
              <a:xfrm>
                <a:off x="-5832766" y="2242914"/>
                <a:ext cx="2879419" cy="2491568"/>
                <a:chOff x="-2772816" y="505384"/>
                <a:chExt cx="2879419" cy="2491568"/>
              </a:xfrm>
            </p:grpSpPr>
            <p:sp>
              <p:nvSpPr>
                <p:cNvPr id="138" name="Shape 138"/>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39" name="Shape 139"/>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40" name="Shape 140"/>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grpSp>
          <p:nvGrpSpPr>
            <p:cNvPr id="141" name="Shape 141"/>
            <p:cNvGrpSpPr/>
            <p:nvPr/>
          </p:nvGrpSpPr>
          <p:grpSpPr>
            <a:xfrm>
              <a:off x="-787873" y="476603"/>
              <a:ext cx="6911867" cy="2491568"/>
              <a:chOff x="-5832766" y="2242914"/>
              <a:chExt cx="6911867" cy="2491568"/>
            </a:xfrm>
          </p:grpSpPr>
          <p:grpSp>
            <p:nvGrpSpPr>
              <p:cNvPr id="142" name="Shape 142"/>
              <p:cNvGrpSpPr/>
              <p:nvPr/>
            </p:nvGrpSpPr>
            <p:grpSpPr>
              <a:xfrm>
                <a:off x="-1800318" y="2242914"/>
                <a:ext cx="2879419" cy="2491568"/>
                <a:chOff x="-2772816" y="505384"/>
                <a:chExt cx="2879419" cy="2491568"/>
              </a:xfrm>
            </p:grpSpPr>
            <p:sp>
              <p:nvSpPr>
                <p:cNvPr id="143" name="Shape 143"/>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44" name="Shape 144"/>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45" name="Shape 145"/>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46" name="Shape 146"/>
              <p:cNvGrpSpPr/>
              <p:nvPr/>
            </p:nvGrpSpPr>
            <p:grpSpPr>
              <a:xfrm>
                <a:off x="-3816542" y="2242914"/>
                <a:ext cx="2879419" cy="2491568"/>
                <a:chOff x="-2772816" y="505384"/>
                <a:chExt cx="2879419" cy="2491568"/>
              </a:xfrm>
            </p:grpSpPr>
            <p:sp>
              <p:nvSpPr>
                <p:cNvPr id="147" name="Shape 147"/>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48" name="Shape 148"/>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49" name="Shape 149"/>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50" name="Shape 150"/>
              <p:cNvGrpSpPr/>
              <p:nvPr/>
            </p:nvGrpSpPr>
            <p:grpSpPr>
              <a:xfrm>
                <a:off x="-5832766" y="2242914"/>
                <a:ext cx="2879419" cy="2491568"/>
                <a:chOff x="-2772816" y="505384"/>
                <a:chExt cx="2879419" cy="2491568"/>
              </a:xfrm>
            </p:grpSpPr>
            <p:sp>
              <p:nvSpPr>
                <p:cNvPr id="151" name="Shape 151"/>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52" name="Shape 152"/>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53" name="Shape 153"/>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grpSp>
          <p:nvGrpSpPr>
            <p:cNvPr id="154" name="Shape 154"/>
            <p:cNvGrpSpPr/>
            <p:nvPr/>
          </p:nvGrpSpPr>
          <p:grpSpPr>
            <a:xfrm>
              <a:off x="-788220" y="3965243"/>
              <a:ext cx="6911867" cy="2491568"/>
              <a:chOff x="-5832766" y="2242914"/>
              <a:chExt cx="6911867" cy="2491568"/>
            </a:xfrm>
          </p:grpSpPr>
          <p:grpSp>
            <p:nvGrpSpPr>
              <p:cNvPr id="155" name="Shape 155"/>
              <p:cNvGrpSpPr/>
              <p:nvPr/>
            </p:nvGrpSpPr>
            <p:grpSpPr>
              <a:xfrm>
                <a:off x="-1800318" y="2242914"/>
                <a:ext cx="2879419" cy="2491568"/>
                <a:chOff x="-2772816" y="505384"/>
                <a:chExt cx="2879419" cy="2491568"/>
              </a:xfrm>
            </p:grpSpPr>
            <p:sp>
              <p:nvSpPr>
                <p:cNvPr id="156" name="Shape 156"/>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57" name="Shape 157"/>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58" name="Shape 158"/>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59" name="Shape 159"/>
              <p:cNvGrpSpPr/>
              <p:nvPr/>
            </p:nvGrpSpPr>
            <p:grpSpPr>
              <a:xfrm>
                <a:off x="-3816542" y="2242914"/>
                <a:ext cx="2879419" cy="2491568"/>
                <a:chOff x="-2772816" y="505384"/>
                <a:chExt cx="2879419" cy="2491568"/>
              </a:xfrm>
            </p:grpSpPr>
            <p:sp>
              <p:nvSpPr>
                <p:cNvPr id="160" name="Shape 160"/>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1" name="Shape 161"/>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2" name="Shape 162"/>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63" name="Shape 163"/>
              <p:cNvGrpSpPr/>
              <p:nvPr/>
            </p:nvGrpSpPr>
            <p:grpSpPr>
              <a:xfrm>
                <a:off x="-5832766" y="2242914"/>
                <a:ext cx="2879419" cy="2491568"/>
                <a:chOff x="-2772816" y="505384"/>
                <a:chExt cx="2879419" cy="2491568"/>
              </a:xfrm>
            </p:grpSpPr>
            <p:sp>
              <p:nvSpPr>
                <p:cNvPr id="164" name="Shape 164"/>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5" name="Shape 165"/>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66" name="Shape 166"/>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BE416D"/>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grpSp>
          <p:nvGrpSpPr>
            <p:cNvPr id="167" name="Shape 167"/>
            <p:cNvGrpSpPr/>
            <p:nvPr/>
          </p:nvGrpSpPr>
          <p:grpSpPr>
            <a:xfrm>
              <a:off x="220804" y="-1278913"/>
              <a:ext cx="4895643" cy="2491568"/>
              <a:chOff x="-5832766" y="2242914"/>
              <a:chExt cx="4895643" cy="2491568"/>
            </a:xfrm>
          </p:grpSpPr>
          <p:grpSp>
            <p:nvGrpSpPr>
              <p:cNvPr id="168" name="Shape 168"/>
              <p:cNvGrpSpPr/>
              <p:nvPr/>
            </p:nvGrpSpPr>
            <p:grpSpPr>
              <a:xfrm>
                <a:off x="-3816542" y="2242914"/>
                <a:ext cx="2879419" cy="2491568"/>
                <a:chOff x="-2772816" y="505384"/>
                <a:chExt cx="2879419" cy="2491568"/>
              </a:xfrm>
            </p:grpSpPr>
            <p:sp>
              <p:nvSpPr>
                <p:cNvPr id="169" name="Shape 169"/>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70" name="Shape 170"/>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71" name="Shape 171"/>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72" name="Shape 172"/>
              <p:cNvGrpSpPr/>
              <p:nvPr/>
            </p:nvGrpSpPr>
            <p:grpSpPr>
              <a:xfrm>
                <a:off x="-5832766" y="2242914"/>
                <a:ext cx="2879419" cy="2491568"/>
                <a:chOff x="-2772816" y="505384"/>
                <a:chExt cx="2879419" cy="2491568"/>
              </a:xfrm>
            </p:grpSpPr>
            <p:sp>
              <p:nvSpPr>
                <p:cNvPr id="173" name="Shape 173"/>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74" name="Shape 174"/>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F702F"/>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75" name="Shape 175"/>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FAA834"/>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grpSp>
          <p:nvGrpSpPr>
            <p:cNvPr id="176" name="Shape 176"/>
            <p:cNvGrpSpPr/>
            <p:nvPr/>
          </p:nvGrpSpPr>
          <p:grpSpPr>
            <a:xfrm>
              <a:off x="220457" y="5712813"/>
              <a:ext cx="5903755" cy="2491568"/>
              <a:chOff x="-5832766" y="2242914"/>
              <a:chExt cx="5903755" cy="2491568"/>
            </a:xfrm>
          </p:grpSpPr>
          <p:sp>
            <p:nvSpPr>
              <p:cNvPr id="177" name="Shape 177"/>
              <p:cNvSpPr/>
              <p:nvPr/>
            </p:nvSpPr>
            <p:spPr>
              <a:xfrm rot="-3600000">
                <a:off x="-1800664" y="2783513"/>
                <a:ext cx="1871999" cy="1080001"/>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nvGrpSpPr>
              <p:cNvPr id="178" name="Shape 178"/>
              <p:cNvGrpSpPr/>
              <p:nvPr/>
            </p:nvGrpSpPr>
            <p:grpSpPr>
              <a:xfrm>
                <a:off x="-3816542" y="2242914"/>
                <a:ext cx="2879419" cy="2491568"/>
                <a:chOff x="-2772816" y="505384"/>
                <a:chExt cx="2879419" cy="2491568"/>
              </a:xfrm>
            </p:grpSpPr>
            <p:sp>
              <p:nvSpPr>
                <p:cNvPr id="179" name="Shape 179"/>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80" name="Shape 180"/>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81" name="Shape 181"/>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nvGrpSpPr>
              <p:cNvPr id="182" name="Shape 182"/>
              <p:cNvGrpSpPr/>
              <p:nvPr/>
            </p:nvGrpSpPr>
            <p:grpSpPr>
              <a:xfrm>
                <a:off x="-5832766" y="2242914"/>
                <a:ext cx="2879419" cy="2491568"/>
                <a:chOff x="-2772816" y="505384"/>
                <a:chExt cx="2879419" cy="2491568"/>
              </a:xfrm>
            </p:grpSpPr>
            <p:sp>
              <p:nvSpPr>
                <p:cNvPr id="183" name="Shape 183"/>
                <p:cNvSpPr/>
                <p:nvPr/>
              </p:nvSpPr>
              <p:spPr>
                <a:xfrm rot="-3600000">
                  <a:off x="-2773162" y="1045984"/>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84" name="Shape 184"/>
                <p:cNvSpPr/>
                <p:nvPr/>
              </p:nvSpPr>
              <p:spPr>
                <a:xfrm>
                  <a:off x="-2269452" y="1916952"/>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1F3B7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sp>
              <p:nvSpPr>
                <p:cNvPr id="185" name="Shape 185"/>
                <p:cNvSpPr/>
                <p:nvPr/>
              </p:nvSpPr>
              <p:spPr>
                <a:xfrm rot="3600000" flipH="1">
                  <a:off x="-1765050" y="1045985"/>
                  <a:ext cx="1872000" cy="1080000"/>
                </a:xfrm>
                <a:custGeom>
                  <a:avLst/>
                  <a:gdLst/>
                  <a:ahLst/>
                  <a:cxnLst/>
                  <a:rect l="0" t="0" r="0" b="0"/>
                  <a:pathLst>
                    <a:path w="1885832" h="1113068" extrusionOk="0">
                      <a:moveTo>
                        <a:pt x="942916" y="0"/>
                      </a:moveTo>
                      <a:lnTo>
                        <a:pt x="1885832" y="556534"/>
                      </a:lnTo>
                      <a:lnTo>
                        <a:pt x="942916" y="1113068"/>
                      </a:lnTo>
                      <a:lnTo>
                        <a:pt x="0" y="556534"/>
                      </a:lnTo>
                      <a:close/>
                    </a:path>
                  </a:pathLst>
                </a:custGeom>
                <a:solidFill>
                  <a:srgbClr val="E75572"/>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Arial"/>
                    <a:cs typeface="Arial"/>
                    <a:sym typeface="Arial"/>
                  </a:endParaRPr>
                </a:p>
              </p:txBody>
            </p:sp>
          </p:grpSp>
        </p:grpSp>
      </p:grpSp>
    </p:spTree>
    <p:extLst>
      <p:ext uri="{BB962C8B-B14F-4D97-AF65-F5344CB8AC3E}">
        <p14:creationId xmlns:p14="http://schemas.microsoft.com/office/powerpoint/2010/main" val="2303803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a:prstGeom prst="rect">
            <a:avLst/>
          </a:prstGeom>
        </p:spPr>
        <p:txBody>
          <a:bodyPr/>
          <a:lstStyle>
            <a:lvl1pPr>
              <a:defRPr sz="1800" b="1">
                <a:solidFill>
                  <a:srgbClr val="283239"/>
                </a:solidFill>
                <a:latin typeface="Nimbus Sans L" panose="02000503000000000000" pitchFamily="50" charset="0"/>
              </a:defRPr>
            </a:lvl1pPr>
          </a:lstStyle>
          <a:p>
            <a:r>
              <a:rPr lang="en-US" smtClean="0"/>
              <a:t>Click to edit Master title style</a:t>
            </a:r>
            <a:endParaRPr lang="en-NZ" dirty="0"/>
          </a:p>
        </p:txBody>
      </p:sp>
    </p:spTree>
    <p:extLst>
      <p:ext uri="{BB962C8B-B14F-4D97-AF65-F5344CB8AC3E}">
        <p14:creationId xmlns:p14="http://schemas.microsoft.com/office/powerpoint/2010/main" val="3036381218"/>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34040186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30630067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40578706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35484899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324000" y="339341"/>
            <a:ext cx="8496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Rectangle 2"/>
          <p:cNvSpPr/>
          <p:nvPr userDrawn="1"/>
        </p:nvSpPr>
        <p:spPr>
          <a:xfrm>
            <a:off x="0" y="0"/>
            <a:ext cx="9144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Title 1"/>
          <p:cNvSpPr>
            <a:spLocks noGrp="1"/>
          </p:cNvSpPr>
          <p:nvPr>
            <p:ph type="title"/>
          </p:nvPr>
        </p:nvSpPr>
        <p:spPr>
          <a:xfrm>
            <a:off x="628650" y="365127"/>
            <a:ext cx="78867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6" name="Slide Number Placeholder 3"/>
          <p:cNvSpPr txBox="1">
            <a:spLocks/>
          </p:cNvSpPr>
          <p:nvPr userDrawn="1"/>
        </p:nvSpPr>
        <p:spPr>
          <a:xfrm>
            <a:off x="6369723" y="6079688"/>
            <a:ext cx="20574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628650" y="1825625"/>
            <a:ext cx="78867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levela</a:t>
            </a:r>
            <a:endParaRPr lang="en-US" dirty="0" smtClean="0"/>
          </a:p>
          <a:p>
            <a:pPr lvl="4"/>
            <a:r>
              <a:rPr lang="en-US" dirty="0" smtClean="0"/>
              <a:t>Fifth level</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6594" y="490270"/>
            <a:ext cx="750823" cy="302362"/>
          </a:xfrm>
          <a:prstGeom prst="rect">
            <a:avLst/>
          </a:prstGeom>
        </p:spPr>
      </p:pic>
    </p:spTree>
    <p:extLst>
      <p:ext uri="{BB962C8B-B14F-4D97-AF65-F5344CB8AC3E}">
        <p14:creationId xmlns:p14="http://schemas.microsoft.com/office/powerpoint/2010/main" val="25100260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232497"/>
      </p:ext>
    </p:extLst>
  </p:cSld>
  <p:clrMap bg1="lt1" tx1="dk1" bg2="lt2" tx2="dk2" accent1="accent1" accent2="accent2" accent3="accent3" accent4="accent4" accent5="accent5" accent6="accent6" hlink="hlink" folHlink="folHlink"/>
  <p:sldLayoutIdLst>
    <p:sldLayoutId id="2147483817" r:id="rId1"/>
    <p:sldLayoutId id="2147483838" r:id="rId2"/>
    <p:sldLayoutId id="2147483839" r:id="rId3"/>
    <p:sldLayoutId id="2147483824" r:id="rId4"/>
    <p:sldLayoutId id="2147483840" r:id="rId5"/>
    <p:sldLayoutId id="2147483841" r:id="rId6"/>
    <p:sldLayoutId id="2147483837" r:id="rId7"/>
    <p:sldLayoutId id="2147483842" r:id="rId8"/>
    <p:sldLayoutId id="2147483843" r:id="rId9"/>
    <p:sldLayoutId id="2147483827" r:id="rId10"/>
    <p:sldLayoutId id="2147483844" r:id="rId11"/>
    <p:sldLayoutId id="2147483845" r:id="rId12"/>
    <p:sldLayoutId id="2147483823" r:id="rId13"/>
    <p:sldLayoutId id="2147483846" r:id="rId14"/>
    <p:sldLayoutId id="2147483847" r:id="rId15"/>
    <p:sldLayoutId id="2147483835" r:id="rId16"/>
    <p:sldLayoutId id="2147483848" r:id="rId17"/>
    <p:sldLayoutId id="2147483849" r:id="rId18"/>
    <p:sldLayoutId id="2147483850" r:id="rId19"/>
    <p:sldLayoutId id="2147483851" r:id="rId20"/>
    <p:sldLayoutId id="2147483854" r:id="rId21"/>
    <p:sldLayoutId id="2147483855" r:id="rId22"/>
    <p:sldLayoutId id="2147483856" r:id="rId23"/>
    <p:sldLayoutId id="2147483857" r:id="rId24"/>
    <p:sldLayoutId id="2147483858" r:id="rId25"/>
    <p:sldLayoutId id="2147483859" r:id="rId26"/>
    <p:sldLayoutId id="2147483861" r:id="rId27"/>
    <p:sldLayoutId id="2147483862" r:id="rId28"/>
    <p:sldLayoutId id="2147483878" r:id="rId29"/>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rgbClr val="00A99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713399080"/>
      </p:ext>
    </p:extLst>
  </p:cSld>
  <p:clrMap bg1="lt1" tx1="dk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11365" y="1158485"/>
            <a:ext cx="3603985" cy="2838513"/>
          </a:xfrm>
        </p:spPr>
        <p:txBody>
          <a:bodyPr/>
          <a:lstStyle/>
          <a:p>
            <a:pPr marL="0" indent="0">
              <a:buNone/>
            </a:pPr>
            <a:r>
              <a:rPr lang="en-US" sz="3200" b="1" dirty="0">
                <a:latin typeface="Nimbus Sans L" panose="02000503000000000000" pitchFamily="50" charset="0"/>
              </a:rPr>
              <a:t>How should we use machine learning safely and effectively in healthcare</a:t>
            </a:r>
            <a:endParaRPr lang="en-NZ" sz="3200" b="1" dirty="0">
              <a:solidFill>
                <a:schemeClr val="bg1"/>
              </a:solidFill>
              <a:latin typeface="Nimbus Sans L" panose="02000503000000000000" pitchFamily="50" charset="0"/>
            </a:endParaRPr>
          </a:p>
        </p:txBody>
      </p:sp>
      <p:grpSp>
        <p:nvGrpSpPr>
          <p:cNvPr id="7" name="Group 6"/>
          <p:cNvGrpSpPr/>
          <p:nvPr/>
        </p:nvGrpSpPr>
        <p:grpSpPr>
          <a:xfrm>
            <a:off x="395888" y="2088093"/>
            <a:ext cx="3169637" cy="3195108"/>
            <a:chOff x="2368027" y="3979545"/>
            <a:chExt cx="2423636" cy="2443112"/>
          </a:xfrm>
          <a:solidFill>
            <a:srgbClr val="F68B1F"/>
          </a:solidFill>
        </p:grpSpPr>
        <p:sp>
          <p:nvSpPr>
            <p:cNvPr id="8" name="Oval 7"/>
            <p:cNvSpPr/>
            <p:nvPr/>
          </p:nvSpPr>
          <p:spPr>
            <a:xfrm>
              <a:off x="3700511" y="397954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4028171" y="430339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3534521" y="417554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p:cNvSpPr/>
            <p:nvPr/>
          </p:nvSpPr>
          <p:spPr>
            <a:xfrm>
              <a:off x="4060175" y="398456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p:cNvSpPr/>
            <p:nvPr/>
          </p:nvSpPr>
          <p:spPr>
            <a:xfrm>
              <a:off x="4426443" y="405133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p:cNvSpPr/>
            <p:nvPr/>
          </p:nvSpPr>
          <p:spPr>
            <a:xfrm>
              <a:off x="4557111" y="397954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Oval 14"/>
            <p:cNvSpPr/>
            <p:nvPr/>
          </p:nvSpPr>
          <p:spPr>
            <a:xfrm>
              <a:off x="2816591" y="557212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Oval 15"/>
            <p:cNvSpPr/>
            <p:nvPr/>
          </p:nvSpPr>
          <p:spPr>
            <a:xfrm>
              <a:off x="3487277" y="473096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Oval 16"/>
            <p:cNvSpPr/>
            <p:nvPr/>
          </p:nvSpPr>
          <p:spPr>
            <a:xfrm>
              <a:off x="3276330" y="446715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p:cNvSpPr/>
            <p:nvPr/>
          </p:nvSpPr>
          <p:spPr>
            <a:xfrm>
              <a:off x="3029951" y="480504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p:cNvSpPr/>
            <p:nvPr/>
          </p:nvSpPr>
          <p:spPr>
            <a:xfrm>
              <a:off x="3029951" y="522922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p:cNvSpPr/>
            <p:nvPr/>
          </p:nvSpPr>
          <p:spPr>
            <a:xfrm>
              <a:off x="3714353" y="439335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Oval 20"/>
            <p:cNvSpPr/>
            <p:nvPr/>
          </p:nvSpPr>
          <p:spPr>
            <a:xfrm>
              <a:off x="3753977" y="417554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Oval 21"/>
            <p:cNvSpPr/>
            <p:nvPr/>
          </p:nvSpPr>
          <p:spPr>
            <a:xfrm>
              <a:off x="3494770" y="450535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Oval 22"/>
            <p:cNvSpPr/>
            <p:nvPr/>
          </p:nvSpPr>
          <p:spPr>
            <a:xfrm>
              <a:off x="3276329" y="473328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4" name="Oval 23"/>
            <p:cNvSpPr/>
            <p:nvPr/>
          </p:nvSpPr>
          <p:spPr>
            <a:xfrm>
              <a:off x="3233917" y="49866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Oval 24"/>
            <p:cNvSpPr/>
            <p:nvPr/>
          </p:nvSpPr>
          <p:spPr>
            <a:xfrm>
              <a:off x="3029951" y="501713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Oval 25"/>
            <p:cNvSpPr/>
            <p:nvPr/>
          </p:nvSpPr>
          <p:spPr>
            <a:xfrm>
              <a:off x="2842850" y="510406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Oval 26"/>
            <p:cNvSpPr/>
            <p:nvPr/>
          </p:nvSpPr>
          <p:spPr>
            <a:xfrm>
              <a:off x="2744836" y="530098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Oval 27"/>
            <p:cNvSpPr/>
            <p:nvPr/>
          </p:nvSpPr>
          <p:spPr>
            <a:xfrm>
              <a:off x="2622821" y="55497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Oval 28"/>
            <p:cNvSpPr/>
            <p:nvPr/>
          </p:nvSpPr>
          <p:spPr>
            <a:xfrm>
              <a:off x="2816591" y="537792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Oval 29"/>
            <p:cNvSpPr/>
            <p:nvPr/>
          </p:nvSpPr>
          <p:spPr>
            <a:xfrm>
              <a:off x="2958196" y="536046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1" name="Oval 30"/>
            <p:cNvSpPr/>
            <p:nvPr/>
          </p:nvSpPr>
          <p:spPr>
            <a:xfrm>
              <a:off x="2658698" y="573393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Oval 31"/>
            <p:cNvSpPr/>
            <p:nvPr/>
          </p:nvSpPr>
          <p:spPr>
            <a:xfrm>
              <a:off x="2775474" y="591549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3" name="Oval 32"/>
            <p:cNvSpPr/>
            <p:nvPr/>
          </p:nvSpPr>
          <p:spPr>
            <a:xfrm>
              <a:off x="2502804" y="583812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4" name="Oval 33"/>
            <p:cNvSpPr/>
            <p:nvPr/>
          </p:nvSpPr>
          <p:spPr>
            <a:xfrm>
              <a:off x="2565034" y="602867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5" name="Oval 34"/>
            <p:cNvSpPr/>
            <p:nvPr/>
          </p:nvSpPr>
          <p:spPr>
            <a:xfrm>
              <a:off x="2566461" y="628753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6" name="Oval 35"/>
            <p:cNvSpPr/>
            <p:nvPr/>
          </p:nvSpPr>
          <p:spPr>
            <a:xfrm>
              <a:off x="2368027" y="62875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Oval 36"/>
            <p:cNvSpPr/>
            <p:nvPr/>
          </p:nvSpPr>
          <p:spPr>
            <a:xfrm>
              <a:off x="2463688" y="615457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8" name="Oval 37"/>
            <p:cNvSpPr/>
            <p:nvPr/>
          </p:nvSpPr>
          <p:spPr>
            <a:xfrm>
              <a:off x="2888345" y="576632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Oval 38"/>
            <p:cNvSpPr/>
            <p:nvPr/>
          </p:nvSpPr>
          <p:spPr>
            <a:xfrm>
              <a:off x="3263185" y="547036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Oval 39"/>
            <p:cNvSpPr/>
            <p:nvPr/>
          </p:nvSpPr>
          <p:spPr>
            <a:xfrm>
              <a:off x="3052746" y="562149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1" name="Oval 40"/>
            <p:cNvSpPr/>
            <p:nvPr/>
          </p:nvSpPr>
          <p:spPr>
            <a:xfrm>
              <a:off x="3111104" y="531314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2" name="Oval 41"/>
            <p:cNvSpPr/>
            <p:nvPr/>
          </p:nvSpPr>
          <p:spPr>
            <a:xfrm>
              <a:off x="3274137" y="522852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3" name="Oval 42"/>
            <p:cNvSpPr/>
            <p:nvPr/>
          </p:nvSpPr>
          <p:spPr>
            <a:xfrm>
              <a:off x="3432096" y="528638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4" name="Oval 43"/>
            <p:cNvSpPr/>
            <p:nvPr/>
          </p:nvSpPr>
          <p:spPr>
            <a:xfrm>
              <a:off x="3052745" y="54889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5" name="Oval 44"/>
            <p:cNvSpPr/>
            <p:nvPr/>
          </p:nvSpPr>
          <p:spPr>
            <a:xfrm>
              <a:off x="3587227" y="509766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Oval 45"/>
            <p:cNvSpPr/>
            <p:nvPr/>
          </p:nvSpPr>
          <p:spPr>
            <a:xfrm>
              <a:off x="3612466" y="534204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7" name="Oval 46"/>
            <p:cNvSpPr/>
            <p:nvPr/>
          </p:nvSpPr>
          <p:spPr>
            <a:xfrm>
              <a:off x="3854314" y="505300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8" name="Oval 47"/>
            <p:cNvSpPr/>
            <p:nvPr/>
          </p:nvSpPr>
          <p:spPr>
            <a:xfrm>
              <a:off x="3829388" y="53245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9" name="Oval 48"/>
            <p:cNvSpPr/>
            <p:nvPr/>
          </p:nvSpPr>
          <p:spPr>
            <a:xfrm>
              <a:off x="3793510" y="520132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0" name="Oval 49"/>
            <p:cNvSpPr/>
            <p:nvPr/>
          </p:nvSpPr>
          <p:spPr>
            <a:xfrm>
              <a:off x="4110237" y="505162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Oval 50"/>
            <p:cNvSpPr/>
            <p:nvPr/>
          </p:nvSpPr>
          <p:spPr>
            <a:xfrm>
              <a:off x="4280458" y="516545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2" name="Oval 51"/>
            <p:cNvSpPr/>
            <p:nvPr/>
          </p:nvSpPr>
          <p:spPr>
            <a:xfrm>
              <a:off x="4028171" y="522687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3" name="Oval 52"/>
            <p:cNvSpPr/>
            <p:nvPr/>
          </p:nvSpPr>
          <p:spPr>
            <a:xfrm>
              <a:off x="4113828" y="533283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4" name="Oval 53"/>
            <p:cNvSpPr/>
            <p:nvPr/>
          </p:nvSpPr>
          <p:spPr>
            <a:xfrm>
              <a:off x="4207749" y="547421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5" name="Oval 54"/>
            <p:cNvSpPr/>
            <p:nvPr/>
          </p:nvSpPr>
          <p:spPr>
            <a:xfrm>
              <a:off x="4281885" y="562058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6" name="Oval 55"/>
            <p:cNvSpPr/>
            <p:nvPr/>
          </p:nvSpPr>
          <p:spPr>
            <a:xfrm>
              <a:off x="4279504" y="578133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7" name="Oval 56"/>
            <p:cNvSpPr/>
            <p:nvPr/>
          </p:nvSpPr>
          <p:spPr>
            <a:xfrm>
              <a:off x="4242672" y="590621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8" name="Oval 57"/>
            <p:cNvSpPr/>
            <p:nvPr/>
          </p:nvSpPr>
          <p:spPr>
            <a:xfrm>
              <a:off x="2775221" y="570213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9" name="Oval 58"/>
            <p:cNvSpPr/>
            <p:nvPr/>
          </p:nvSpPr>
          <p:spPr>
            <a:xfrm>
              <a:off x="4161087" y="60328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0" name="Oval 59"/>
            <p:cNvSpPr/>
            <p:nvPr/>
          </p:nvSpPr>
          <p:spPr>
            <a:xfrm>
              <a:off x="4042073" y="611869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1" name="Oval 60"/>
            <p:cNvSpPr/>
            <p:nvPr/>
          </p:nvSpPr>
          <p:spPr>
            <a:xfrm>
              <a:off x="4060175" y="598274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2" name="Oval 61"/>
            <p:cNvSpPr/>
            <p:nvPr/>
          </p:nvSpPr>
          <p:spPr>
            <a:xfrm>
              <a:off x="3987783" y="587888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3" name="Oval 62"/>
            <p:cNvSpPr/>
            <p:nvPr/>
          </p:nvSpPr>
          <p:spPr>
            <a:xfrm>
              <a:off x="3848560" y="58444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4" name="Oval 63"/>
            <p:cNvSpPr/>
            <p:nvPr/>
          </p:nvSpPr>
          <p:spPr>
            <a:xfrm>
              <a:off x="3682108" y="588215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5" name="Oval 64"/>
            <p:cNvSpPr/>
            <p:nvPr/>
          </p:nvSpPr>
          <p:spPr>
            <a:xfrm>
              <a:off x="3891996" y="604137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6" name="Oval 65"/>
            <p:cNvSpPr/>
            <p:nvPr/>
          </p:nvSpPr>
          <p:spPr>
            <a:xfrm>
              <a:off x="3672985" y="602508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7" name="Oval 66"/>
            <p:cNvSpPr/>
            <p:nvPr/>
          </p:nvSpPr>
          <p:spPr>
            <a:xfrm>
              <a:off x="3577970" y="597846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8" name="Oval 67"/>
            <p:cNvSpPr/>
            <p:nvPr/>
          </p:nvSpPr>
          <p:spPr>
            <a:xfrm>
              <a:off x="3530454" y="609324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9" name="Oval 68"/>
            <p:cNvSpPr/>
            <p:nvPr/>
          </p:nvSpPr>
          <p:spPr>
            <a:xfrm>
              <a:off x="3582005" y="622829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0" name="Oval 69"/>
            <p:cNvSpPr/>
            <p:nvPr/>
          </p:nvSpPr>
          <p:spPr>
            <a:xfrm>
              <a:off x="3776805" y="6154574"/>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1" name="Oval 70"/>
            <p:cNvSpPr/>
            <p:nvPr/>
          </p:nvSpPr>
          <p:spPr>
            <a:xfrm>
              <a:off x="3658982" y="630703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2" name="Oval 71"/>
            <p:cNvSpPr/>
            <p:nvPr/>
          </p:nvSpPr>
          <p:spPr>
            <a:xfrm>
              <a:off x="3793510" y="6350902"/>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3" name="Oval 72"/>
            <p:cNvSpPr/>
            <p:nvPr/>
          </p:nvSpPr>
          <p:spPr>
            <a:xfrm>
              <a:off x="3942553" y="621559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4" name="Oval 73"/>
            <p:cNvSpPr/>
            <p:nvPr/>
          </p:nvSpPr>
          <p:spPr>
            <a:xfrm>
              <a:off x="3942552" y="634291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5" name="Oval 74"/>
            <p:cNvSpPr/>
            <p:nvPr/>
          </p:nvSpPr>
          <p:spPr>
            <a:xfrm>
              <a:off x="4096320" y="631957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6" name="Oval 75"/>
            <p:cNvSpPr/>
            <p:nvPr/>
          </p:nvSpPr>
          <p:spPr>
            <a:xfrm>
              <a:off x="4242671" y="6260910"/>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7" name="Oval 76"/>
            <p:cNvSpPr/>
            <p:nvPr/>
          </p:nvSpPr>
          <p:spPr>
            <a:xfrm>
              <a:off x="4171871" y="615115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8" name="Oval 77"/>
            <p:cNvSpPr/>
            <p:nvPr/>
          </p:nvSpPr>
          <p:spPr>
            <a:xfrm>
              <a:off x="4365384" y="6090777"/>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9" name="Oval 78"/>
            <p:cNvSpPr/>
            <p:nvPr/>
          </p:nvSpPr>
          <p:spPr>
            <a:xfrm>
              <a:off x="4365383" y="593752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0" name="Oval 79"/>
            <p:cNvSpPr/>
            <p:nvPr/>
          </p:nvSpPr>
          <p:spPr>
            <a:xfrm>
              <a:off x="4551469" y="578895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1" name="Oval 80"/>
            <p:cNvSpPr/>
            <p:nvPr/>
          </p:nvSpPr>
          <p:spPr>
            <a:xfrm>
              <a:off x="4409045" y="58023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2" name="Oval 81"/>
            <p:cNvSpPr/>
            <p:nvPr/>
          </p:nvSpPr>
          <p:spPr>
            <a:xfrm>
              <a:off x="4557584" y="561086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3" name="Oval 82"/>
            <p:cNvSpPr/>
            <p:nvPr/>
          </p:nvSpPr>
          <p:spPr>
            <a:xfrm>
              <a:off x="4407137" y="5488995"/>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4" name="Oval 83"/>
            <p:cNvSpPr/>
            <p:nvPr/>
          </p:nvSpPr>
          <p:spPr>
            <a:xfrm>
              <a:off x="4407137" y="528638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5" name="Oval 84"/>
            <p:cNvSpPr/>
            <p:nvPr/>
          </p:nvSpPr>
          <p:spPr>
            <a:xfrm>
              <a:off x="4287477" y="533283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6" name="Oval 85"/>
            <p:cNvSpPr/>
            <p:nvPr/>
          </p:nvSpPr>
          <p:spPr>
            <a:xfrm>
              <a:off x="4384248" y="5142273"/>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7" name="Oval 86"/>
            <p:cNvSpPr/>
            <p:nvPr/>
          </p:nvSpPr>
          <p:spPr>
            <a:xfrm>
              <a:off x="4552491" y="5261078"/>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8" name="Oval 87"/>
            <p:cNvSpPr/>
            <p:nvPr/>
          </p:nvSpPr>
          <p:spPr>
            <a:xfrm>
              <a:off x="4660028" y="5432216"/>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9" name="Oval 88"/>
            <p:cNvSpPr/>
            <p:nvPr/>
          </p:nvSpPr>
          <p:spPr>
            <a:xfrm>
              <a:off x="4719908" y="560340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0" name="Oval 89"/>
            <p:cNvSpPr/>
            <p:nvPr/>
          </p:nvSpPr>
          <p:spPr>
            <a:xfrm>
              <a:off x="4688762" y="580768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1" name="Oval 90"/>
            <p:cNvSpPr/>
            <p:nvPr/>
          </p:nvSpPr>
          <p:spPr>
            <a:xfrm>
              <a:off x="4615665" y="5987249"/>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2" name="Oval 91"/>
            <p:cNvSpPr/>
            <p:nvPr/>
          </p:nvSpPr>
          <p:spPr>
            <a:xfrm>
              <a:off x="4487274" y="611528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3" name="Oval 92"/>
            <p:cNvSpPr/>
            <p:nvPr/>
          </p:nvSpPr>
          <p:spPr>
            <a:xfrm>
              <a:off x="4373404" y="6196711"/>
              <a:ext cx="71755" cy="71755"/>
            </a:xfrm>
            <a:prstGeom prst="ellipse">
              <a:avLst/>
            </a:prstGeom>
            <a:grpFill/>
            <a:ln w="19050">
              <a:solidFill>
                <a:srgbClr val="F68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94" name="Straight Connector 93"/>
            <p:cNvCxnSpPr>
              <a:stCxn id="54" idx="4"/>
              <a:endCxn id="55" idx="1"/>
            </p:cNvCxnSpPr>
            <p:nvPr/>
          </p:nvCxnSpPr>
          <p:spPr>
            <a:xfrm>
              <a:off x="4243627" y="5545970"/>
              <a:ext cx="48766" cy="851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55" idx="4"/>
              <a:endCxn id="56" idx="0"/>
            </p:cNvCxnSpPr>
            <p:nvPr/>
          </p:nvCxnSpPr>
          <p:spPr>
            <a:xfrm flipH="1">
              <a:off x="4315382" y="5692337"/>
              <a:ext cx="2381" cy="889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56" idx="4"/>
              <a:endCxn id="57" idx="7"/>
            </p:cNvCxnSpPr>
            <p:nvPr/>
          </p:nvCxnSpPr>
          <p:spPr>
            <a:xfrm flipH="1">
              <a:off x="4303919" y="5853091"/>
              <a:ext cx="11463" cy="6362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9" idx="7"/>
              <a:endCxn id="57" idx="4"/>
            </p:cNvCxnSpPr>
            <p:nvPr/>
          </p:nvCxnSpPr>
          <p:spPr>
            <a:xfrm flipV="1">
              <a:off x="4222334" y="5977967"/>
              <a:ext cx="56216" cy="6541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59" idx="3"/>
              <a:endCxn id="60" idx="7"/>
            </p:cNvCxnSpPr>
            <p:nvPr/>
          </p:nvCxnSpPr>
          <p:spPr>
            <a:xfrm flipH="1">
              <a:off x="4103320" y="6094125"/>
              <a:ext cx="68275" cy="350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0" idx="0"/>
              <a:endCxn id="61" idx="4"/>
            </p:cNvCxnSpPr>
            <p:nvPr/>
          </p:nvCxnSpPr>
          <p:spPr>
            <a:xfrm flipV="1">
              <a:off x="4077951" y="6054496"/>
              <a:ext cx="18102" cy="6420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61" idx="0"/>
              <a:endCxn id="62" idx="5"/>
            </p:cNvCxnSpPr>
            <p:nvPr/>
          </p:nvCxnSpPr>
          <p:spPr>
            <a:xfrm flipH="1" flipV="1">
              <a:off x="4049030" y="5940133"/>
              <a:ext cx="47023" cy="426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62" idx="1"/>
              <a:endCxn id="63" idx="6"/>
            </p:cNvCxnSpPr>
            <p:nvPr/>
          </p:nvCxnSpPr>
          <p:spPr>
            <a:xfrm flipH="1" flipV="1">
              <a:off x="3920315" y="5880356"/>
              <a:ext cx="77976" cy="90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63" idx="2"/>
              <a:endCxn id="64" idx="7"/>
            </p:cNvCxnSpPr>
            <p:nvPr/>
          </p:nvCxnSpPr>
          <p:spPr>
            <a:xfrm flipH="1">
              <a:off x="3743355" y="5880356"/>
              <a:ext cx="105205" cy="123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67" idx="0"/>
              <a:endCxn id="64" idx="2"/>
            </p:cNvCxnSpPr>
            <p:nvPr/>
          </p:nvCxnSpPr>
          <p:spPr>
            <a:xfrm flipV="1">
              <a:off x="3613848" y="5918036"/>
              <a:ext cx="68260" cy="6042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67" idx="3"/>
              <a:endCxn id="68" idx="0"/>
            </p:cNvCxnSpPr>
            <p:nvPr/>
          </p:nvCxnSpPr>
          <p:spPr>
            <a:xfrm flipH="1">
              <a:off x="3566332" y="6039710"/>
              <a:ext cx="22146" cy="5353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64" idx="6"/>
              <a:endCxn id="65" idx="1"/>
            </p:cNvCxnSpPr>
            <p:nvPr/>
          </p:nvCxnSpPr>
          <p:spPr>
            <a:xfrm>
              <a:off x="3753863" y="5918036"/>
              <a:ext cx="148641" cy="1338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65" idx="0"/>
              <a:endCxn id="63" idx="4"/>
            </p:cNvCxnSpPr>
            <p:nvPr/>
          </p:nvCxnSpPr>
          <p:spPr>
            <a:xfrm flipH="1" flipV="1">
              <a:off x="3884438" y="5916233"/>
              <a:ext cx="43436" cy="1251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2" idx="3"/>
              <a:endCxn id="65" idx="7"/>
            </p:cNvCxnSpPr>
            <p:nvPr/>
          </p:nvCxnSpPr>
          <p:spPr>
            <a:xfrm flipH="1">
              <a:off x="3953243" y="5940133"/>
              <a:ext cx="45048" cy="11175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61" idx="3"/>
              <a:endCxn id="65" idx="7"/>
            </p:cNvCxnSpPr>
            <p:nvPr/>
          </p:nvCxnSpPr>
          <p:spPr>
            <a:xfrm flipH="1">
              <a:off x="3953243" y="6043988"/>
              <a:ext cx="117440" cy="78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60" idx="2"/>
              <a:endCxn id="65" idx="6"/>
            </p:cNvCxnSpPr>
            <p:nvPr/>
          </p:nvCxnSpPr>
          <p:spPr>
            <a:xfrm flipH="1" flipV="1">
              <a:off x="3963751" y="6077254"/>
              <a:ext cx="78322" cy="773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5" idx="3"/>
              <a:endCxn id="70" idx="7"/>
            </p:cNvCxnSpPr>
            <p:nvPr/>
          </p:nvCxnSpPr>
          <p:spPr>
            <a:xfrm flipH="1">
              <a:off x="3838052" y="6102623"/>
              <a:ext cx="64452" cy="624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73" idx="2"/>
              <a:endCxn id="70" idx="5"/>
            </p:cNvCxnSpPr>
            <p:nvPr/>
          </p:nvCxnSpPr>
          <p:spPr>
            <a:xfrm flipH="1" flipV="1">
              <a:off x="3838052" y="6215821"/>
              <a:ext cx="104501" cy="3564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73" idx="7"/>
              <a:endCxn id="60" idx="3"/>
            </p:cNvCxnSpPr>
            <p:nvPr/>
          </p:nvCxnSpPr>
          <p:spPr>
            <a:xfrm flipV="1">
              <a:off x="4003800" y="6179943"/>
              <a:ext cx="48781" cy="461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72" idx="0"/>
              <a:endCxn id="70" idx="4"/>
            </p:cNvCxnSpPr>
            <p:nvPr/>
          </p:nvCxnSpPr>
          <p:spPr>
            <a:xfrm flipH="1" flipV="1">
              <a:off x="3812683" y="6226329"/>
              <a:ext cx="16705" cy="1245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74" idx="2"/>
              <a:endCxn id="72" idx="6"/>
            </p:cNvCxnSpPr>
            <p:nvPr/>
          </p:nvCxnSpPr>
          <p:spPr>
            <a:xfrm flipH="1">
              <a:off x="3865265" y="6378791"/>
              <a:ext cx="77287" cy="79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75" idx="2"/>
              <a:endCxn id="74" idx="6"/>
            </p:cNvCxnSpPr>
            <p:nvPr/>
          </p:nvCxnSpPr>
          <p:spPr>
            <a:xfrm flipH="1">
              <a:off x="4014307" y="6355454"/>
              <a:ext cx="82013" cy="2333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6" idx="2"/>
              <a:endCxn id="75" idx="7"/>
            </p:cNvCxnSpPr>
            <p:nvPr/>
          </p:nvCxnSpPr>
          <p:spPr>
            <a:xfrm flipH="1">
              <a:off x="4157567" y="6296788"/>
              <a:ext cx="85104" cy="332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76" idx="7"/>
              <a:endCxn id="93" idx="3"/>
            </p:cNvCxnSpPr>
            <p:nvPr/>
          </p:nvCxnSpPr>
          <p:spPr>
            <a:xfrm flipV="1">
              <a:off x="4303918" y="6257958"/>
              <a:ext cx="79994" cy="1346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2" idx="2"/>
              <a:endCxn id="71" idx="5"/>
            </p:cNvCxnSpPr>
            <p:nvPr/>
          </p:nvCxnSpPr>
          <p:spPr>
            <a:xfrm flipH="1" flipV="1">
              <a:off x="3720229" y="6368283"/>
              <a:ext cx="73281" cy="184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71" idx="7"/>
              <a:endCxn id="70" idx="2"/>
            </p:cNvCxnSpPr>
            <p:nvPr/>
          </p:nvCxnSpPr>
          <p:spPr>
            <a:xfrm flipV="1">
              <a:off x="3720229" y="6190452"/>
              <a:ext cx="56576" cy="1270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72" idx="7"/>
              <a:endCxn id="73" idx="3"/>
            </p:cNvCxnSpPr>
            <p:nvPr/>
          </p:nvCxnSpPr>
          <p:spPr>
            <a:xfrm flipV="1">
              <a:off x="3854757" y="6276837"/>
              <a:ext cx="98304" cy="845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74" idx="0"/>
              <a:endCxn id="73" idx="4"/>
            </p:cNvCxnSpPr>
            <p:nvPr/>
          </p:nvCxnSpPr>
          <p:spPr>
            <a:xfrm flipV="1">
              <a:off x="3978430" y="6287345"/>
              <a:ext cx="1" cy="5556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66" idx="5"/>
              <a:endCxn id="70" idx="1"/>
            </p:cNvCxnSpPr>
            <p:nvPr/>
          </p:nvCxnSpPr>
          <p:spPr>
            <a:xfrm>
              <a:off x="3734232" y="6086327"/>
              <a:ext cx="53081" cy="787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65" idx="2"/>
              <a:endCxn id="66" idx="6"/>
            </p:cNvCxnSpPr>
            <p:nvPr/>
          </p:nvCxnSpPr>
          <p:spPr>
            <a:xfrm flipH="1" flipV="1">
              <a:off x="3744740" y="6060958"/>
              <a:ext cx="147256" cy="1629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66" idx="0"/>
              <a:endCxn id="64" idx="4"/>
            </p:cNvCxnSpPr>
            <p:nvPr/>
          </p:nvCxnSpPr>
          <p:spPr>
            <a:xfrm flipV="1">
              <a:off x="3708863" y="5953913"/>
              <a:ext cx="9123" cy="711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66" idx="2"/>
              <a:endCxn id="67" idx="5"/>
            </p:cNvCxnSpPr>
            <p:nvPr/>
          </p:nvCxnSpPr>
          <p:spPr>
            <a:xfrm flipH="1" flipV="1">
              <a:off x="3639217" y="6039710"/>
              <a:ext cx="33768" cy="212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69" idx="1"/>
              <a:endCxn id="68" idx="4"/>
            </p:cNvCxnSpPr>
            <p:nvPr/>
          </p:nvCxnSpPr>
          <p:spPr>
            <a:xfrm flipH="1" flipV="1">
              <a:off x="3566332" y="6164995"/>
              <a:ext cx="26181" cy="7380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71" idx="2"/>
              <a:endCxn id="69" idx="4"/>
            </p:cNvCxnSpPr>
            <p:nvPr/>
          </p:nvCxnSpPr>
          <p:spPr>
            <a:xfrm flipH="1" flipV="1">
              <a:off x="3617883" y="6300045"/>
              <a:ext cx="41099" cy="4286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70" idx="2"/>
              <a:endCxn id="69" idx="7"/>
            </p:cNvCxnSpPr>
            <p:nvPr/>
          </p:nvCxnSpPr>
          <p:spPr>
            <a:xfrm flipH="1">
              <a:off x="3643252" y="6190452"/>
              <a:ext cx="133553" cy="4834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66" idx="3"/>
              <a:endCxn id="68" idx="6"/>
            </p:cNvCxnSpPr>
            <p:nvPr/>
          </p:nvCxnSpPr>
          <p:spPr>
            <a:xfrm flipH="1">
              <a:off x="3602209" y="6086327"/>
              <a:ext cx="81284" cy="427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60" idx="2"/>
              <a:endCxn id="70" idx="7"/>
            </p:cNvCxnSpPr>
            <p:nvPr/>
          </p:nvCxnSpPr>
          <p:spPr>
            <a:xfrm flipH="1">
              <a:off x="3838052" y="6154574"/>
              <a:ext cx="204021" cy="105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73" idx="6"/>
              <a:endCxn id="77" idx="2"/>
            </p:cNvCxnSpPr>
            <p:nvPr/>
          </p:nvCxnSpPr>
          <p:spPr>
            <a:xfrm flipV="1">
              <a:off x="4014308" y="6187037"/>
              <a:ext cx="157563" cy="644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75" idx="0"/>
              <a:endCxn id="73" idx="6"/>
            </p:cNvCxnSpPr>
            <p:nvPr/>
          </p:nvCxnSpPr>
          <p:spPr>
            <a:xfrm flipH="1" flipV="1">
              <a:off x="4014308" y="6251468"/>
              <a:ext cx="117890" cy="681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75" idx="0"/>
              <a:endCxn id="77" idx="4"/>
            </p:cNvCxnSpPr>
            <p:nvPr/>
          </p:nvCxnSpPr>
          <p:spPr>
            <a:xfrm flipV="1">
              <a:off x="4132198" y="6222914"/>
              <a:ext cx="75551" cy="966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76" idx="1"/>
              <a:endCxn id="77" idx="4"/>
            </p:cNvCxnSpPr>
            <p:nvPr/>
          </p:nvCxnSpPr>
          <p:spPr>
            <a:xfrm flipH="1" flipV="1">
              <a:off x="4207749" y="6222914"/>
              <a:ext cx="45430" cy="4850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77" idx="7"/>
              <a:endCxn id="78" idx="2"/>
            </p:cNvCxnSpPr>
            <p:nvPr/>
          </p:nvCxnSpPr>
          <p:spPr>
            <a:xfrm flipV="1">
              <a:off x="4233118" y="6126655"/>
              <a:ext cx="132266" cy="3501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77" idx="0"/>
              <a:endCxn id="59" idx="4"/>
            </p:cNvCxnSpPr>
            <p:nvPr/>
          </p:nvCxnSpPr>
          <p:spPr>
            <a:xfrm flipH="1" flipV="1">
              <a:off x="4196965" y="6104633"/>
              <a:ext cx="10784" cy="4652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77" idx="2"/>
              <a:endCxn id="60" idx="6"/>
            </p:cNvCxnSpPr>
            <p:nvPr/>
          </p:nvCxnSpPr>
          <p:spPr>
            <a:xfrm flipH="1" flipV="1">
              <a:off x="4113828" y="6154574"/>
              <a:ext cx="58043" cy="3246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55" idx="5"/>
              <a:endCxn id="81" idx="1"/>
            </p:cNvCxnSpPr>
            <p:nvPr/>
          </p:nvCxnSpPr>
          <p:spPr>
            <a:xfrm>
              <a:off x="4343132" y="5681829"/>
              <a:ext cx="76421" cy="1310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56" idx="6"/>
              <a:endCxn id="81" idx="2"/>
            </p:cNvCxnSpPr>
            <p:nvPr/>
          </p:nvCxnSpPr>
          <p:spPr>
            <a:xfrm>
              <a:off x="4351259" y="5817214"/>
              <a:ext cx="57786" cy="2104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79" idx="0"/>
              <a:endCxn id="56" idx="5"/>
            </p:cNvCxnSpPr>
            <p:nvPr/>
          </p:nvCxnSpPr>
          <p:spPr>
            <a:xfrm flipH="1" flipV="1">
              <a:off x="4340751" y="5842583"/>
              <a:ext cx="60510" cy="949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81" idx="4"/>
              <a:endCxn id="79" idx="7"/>
            </p:cNvCxnSpPr>
            <p:nvPr/>
          </p:nvCxnSpPr>
          <p:spPr>
            <a:xfrm flipH="1">
              <a:off x="4426630" y="5874138"/>
              <a:ext cx="18293" cy="738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57" idx="5"/>
              <a:endCxn id="79" idx="2"/>
            </p:cNvCxnSpPr>
            <p:nvPr/>
          </p:nvCxnSpPr>
          <p:spPr>
            <a:xfrm>
              <a:off x="4303919" y="5967459"/>
              <a:ext cx="61464" cy="594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59" idx="6"/>
              <a:endCxn id="78" idx="0"/>
            </p:cNvCxnSpPr>
            <p:nvPr/>
          </p:nvCxnSpPr>
          <p:spPr>
            <a:xfrm>
              <a:off x="4232842" y="6068756"/>
              <a:ext cx="168420" cy="2202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57" idx="4"/>
              <a:endCxn id="78" idx="0"/>
            </p:cNvCxnSpPr>
            <p:nvPr/>
          </p:nvCxnSpPr>
          <p:spPr>
            <a:xfrm>
              <a:off x="4278550" y="5977967"/>
              <a:ext cx="122712" cy="1128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79" idx="4"/>
              <a:endCxn id="78" idx="0"/>
            </p:cNvCxnSpPr>
            <p:nvPr/>
          </p:nvCxnSpPr>
          <p:spPr>
            <a:xfrm>
              <a:off x="4401261" y="6009276"/>
              <a:ext cx="1" cy="8150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78" idx="6"/>
              <a:endCxn id="92" idx="2"/>
            </p:cNvCxnSpPr>
            <p:nvPr/>
          </p:nvCxnSpPr>
          <p:spPr>
            <a:xfrm>
              <a:off x="4437139" y="6126655"/>
              <a:ext cx="50135" cy="2450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78" idx="4"/>
              <a:endCxn id="76" idx="0"/>
            </p:cNvCxnSpPr>
            <p:nvPr/>
          </p:nvCxnSpPr>
          <p:spPr>
            <a:xfrm flipH="1">
              <a:off x="4278549" y="6162532"/>
              <a:ext cx="122713" cy="983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78" idx="4"/>
              <a:endCxn id="93" idx="0"/>
            </p:cNvCxnSpPr>
            <p:nvPr/>
          </p:nvCxnSpPr>
          <p:spPr>
            <a:xfrm>
              <a:off x="4401262" y="6162532"/>
              <a:ext cx="8020" cy="341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92" idx="3"/>
              <a:endCxn id="93" idx="7"/>
            </p:cNvCxnSpPr>
            <p:nvPr/>
          </p:nvCxnSpPr>
          <p:spPr>
            <a:xfrm flipH="1">
              <a:off x="4434651" y="6176528"/>
              <a:ext cx="63131" cy="306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92" idx="7"/>
              <a:endCxn id="91" idx="3"/>
            </p:cNvCxnSpPr>
            <p:nvPr/>
          </p:nvCxnSpPr>
          <p:spPr>
            <a:xfrm flipV="1">
              <a:off x="4548521" y="6048496"/>
              <a:ext cx="77652" cy="772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91" idx="7"/>
              <a:endCxn id="90" idx="4"/>
            </p:cNvCxnSpPr>
            <p:nvPr/>
          </p:nvCxnSpPr>
          <p:spPr>
            <a:xfrm flipV="1">
              <a:off x="4676912" y="5879444"/>
              <a:ext cx="47728" cy="1183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92" idx="0"/>
              <a:endCxn id="79" idx="5"/>
            </p:cNvCxnSpPr>
            <p:nvPr/>
          </p:nvCxnSpPr>
          <p:spPr>
            <a:xfrm flipH="1" flipV="1">
              <a:off x="4426630" y="5998768"/>
              <a:ext cx="96522" cy="1165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79" idx="5"/>
              <a:endCxn id="91" idx="2"/>
            </p:cNvCxnSpPr>
            <p:nvPr/>
          </p:nvCxnSpPr>
          <p:spPr>
            <a:xfrm>
              <a:off x="4426630" y="5998768"/>
              <a:ext cx="189035" cy="243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79" idx="6"/>
              <a:endCxn id="80" idx="3"/>
            </p:cNvCxnSpPr>
            <p:nvPr/>
          </p:nvCxnSpPr>
          <p:spPr>
            <a:xfrm flipV="1">
              <a:off x="4437138" y="5850205"/>
              <a:ext cx="124839" cy="1231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80" idx="4"/>
              <a:endCxn id="91" idx="1"/>
            </p:cNvCxnSpPr>
            <p:nvPr/>
          </p:nvCxnSpPr>
          <p:spPr>
            <a:xfrm>
              <a:off x="4587347" y="5860713"/>
              <a:ext cx="38826" cy="1370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80" idx="6"/>
              <a:endCxn id="90" idx="2"/>
            </p:cNvCxnSpPr>
            <p:nvPr/>
          </p:nvCxnSpPr>
          <p:spPr>
            <a:xfrm>
              <a:off x="4623224" y="5824836"/>
              <a:ext cx="65538" cy="187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81" idx="6"/>
              <a:endCxn id="80" idx="2"/>
            </p:cNvCxnSpPr>
            <p:nvPr/>
          </p:nvCxnSpPr>
          <p:spPr>
            <a:xfrm flipV="1">
              <a:off x="4480800" y="5824836"/>
              <a:ext cx="70669" cy="134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55" idx="6"/>
              <a:endCxn id="80" idx="1"/>
            </p:cNvCxnSpPr>
            <p:nvPr/>
          </p:nvCxnSpPr>
          <p:spPr>
            <a:xfrm>
              <a:off x="4353640" y="5656460"/>
              <a:ext cx="208337" cy="14300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2" idx="4"/>
              <a:endCxn id="80" idx="0"/>
            </p:cNvCxnSpPr>
            <p:nvPr/>
          </p:nvCxnSpPr>
          <p:spPr>
            <a:xfrm flipH="1">
              <a:off x="4587347" y="5682623"/>
              <a:ext cx="6115" cy="1063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82" idx="2"/>
              <a:endCxn id="55" idx="6"/>
            </p:cNvCxnSpPr>
            <p:nvPr/>
          </p:nvCxnSpPr>
          <p:spPr>
            <a:xfrm flipH="1">
              <a:off x="4353640" y="5646746"/>
              <a:ext cx="203944" cy="971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82" idx="5"/>
              <a:endCxn id="90" idx="1"/>
            </p:cNvCxnSpPr>
            <p:nvPr/>
          </p:nvCxnSpPr>
          <p:spPr>
            <a:xfrm>
              <a:off x="4618831" y="5672115"/>
              <a:ext cx="80439" cy="14608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89" idx="4"/>
              <a:endCxn id="90" idx="7"/>
            </p:cNvCxnSpPr>
            <p:nvPr/>
          </p:nvCxnSpPr>
          <p:spPr>
            <a:xfrm flipH="1">
              <a:off x="4750009" y="5675156"/>
              <a:ext cx="5777" cy="1430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88" idx="5"/>
              <a:endCxn id="89" idx="0"/>
            </p:cNvCxnSpPr>
            <p:nvPr/>
          </p:nvCxnSpPr>
          <p:spPr>
            <a:xfrm>
              <a:off x="4721275" y="5493463"/>
              <a:ext cx="34511" cy="1099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89" idx="2"/>
              <a:endCxn id="82" idx="6"/>
            </p:cNvCxnSpPr>
            <p:nvPr/>
          </p:nvCxnSpPr>
          <p:spPr>
            <a:xfrm flipH="1">
              <a:off x="4629339" y="5639279"/>
              <a:ext cx="90569" cy="74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88" idx="3"/>
              <a:endCxn id="82" idx="7"/>
            </p:cNvCxnSpPr>
            <p:nvPr/>
          </p:nvCxnSpPr>
          <p:spPr>
            <a:xfrm flipH="1">
              <a:off x="4618831" y="5493463"/>
              <a:ext cx="51705" cy="1279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83" idx="5"/>
              <a:endCxn id="82" idx="1"/>
            </p:cNvCxnSpPr>
            <p:nvPr/>
          </p:nvCxnSpPr>
          <p:spPr>
            <a:xfrm>
              <a:off x="4468384" y="5550242"/>
              <a:ext cx="99708" cy="7113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83" idx="3"/>
              <a:endCxn id="55" idx="7"/>
            </p:cNvCxnSpPr>
            <p:nvPr/>
          </p:nvCxnSpPr>
          <p:spPr>
            <a:xfrm flipH="1">
              <a:off x="4343132" y="5550242"/>
              <a:ext cx="74513" cy="8084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83" idx="6"/>
              <a:endCxn id="88" idx="2"/>
            </p:cNvCxnSpPr>
            <p:nvPr/>
          </p:nvCxnSpPr>
          <p:spPr>
            <a:xfrm flipV="1">
              <a:off x="4478892" y="5468094"/>
              <a:ext cx="181136" cy="5677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87" idx="5"/>
              <a:endCxn id="88" idx="0"/>
            </p:cNvCxnSpPr>
            <p:nvPr/>
          </p:nvCxnSpPr>
          <p:spPr>
            <a:xfrm>
              <a:off x="4613738" y="5322325"/>
              <a:ext cx="82168" cy="1098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stCxn id="86" idx="5"/>
              <a:endCxn id="87" idx="1"/>
            </p:cNvCxnSpPr>
            <p:nvPr/>
          </p:nvCxnSpPr>
          <p:spPr>
            <a:xfrm>
              <a:off x="4445495" y="5203520"/>
              <a:ext cx="117504" cy="6806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a:stCxn id="84" idx="6"/>
              <a:endCxn id="88" idx="1"/>
            </p:cNvCxnSpPr>
            <p:nvPr/>
          </p:nvCxnSpPr>
          <p:spPr>
            <a:xfrm>
              <a:off x="4478892" y="5322261"/>
              <a:ext cx="191644" cy="12046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84" idx="4"/>
              <a:endCxn id="83" idx="0"/>
            </p:cNvCxnSpPr>
            <p:nvPr/>
          </p:nvCxnSpPr>
          <p:spPr>
            <a:xfrm>
              <a:off x="4443015" y="5358138"/>
              <a:ext cx="0" cy="13085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54" idx="6"/>
              <a:endCxn id="83" idx="2"/>
            </p:cNvCxnSpPr>
            <p:nvPr/>
          </p:nvCxnSpPr>
          <p:spPr>
            <a:xfrm>
              <a:off x="4279504" y="5510093"/>
              <a:ext cx="127633" cy="147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85" idx="5"/>
              <a:endCxn id="83" idx="1"/>
            </p:cNvCxnSpPr>
            <p:nvPr/>
          </p:nvCxnSpPr>
          <p:spPr>
            <a:xfrm>
              <a:off x="4348724" y="5394080"/>
              <a:ext cx="68921" cy="10542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85" idx="3"/>
              <a:endCxn id="54" idx="0"/>
            </p:cNvCxnSpPr>
            <p:nvPr/>
          </p:nvCxnSpPr>
          <p:spPr>
            <a:xfrm flipH="1">
              <a:off x="4243627" y="5394080"/>
              <a:ext cx="54358" cy="801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85" idx="7"/>
              <a:endCxn id="84" idx="2"/>
            </p:cNvCxnSpPr>
            <p:nvPr/>
          </p:nvCxnSpPr>
          <p:spPr>
            <a:xfrm flipV="1">
              <a:off x="4348724" y="5322261"/>
              <a:ext cx="58413" cy="210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84" idx="6"/>
              <a:endCxn id="87" idx="2"/>
            </p:cNvCxnSpPr>
            <p:nvPr/>
          </p:nvCxnSpPr>
          <p:spPr>
            <a:xfrm flipV="1">
              <a:off x="4478892" y="5296956"/>
              <a:ext cx="73599" cy="2530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84" idx="0"/>
              <a:endCxn id="86" idx="4"/>
            </p:cNvCxnSpPr>
            <p:nvPr/>
          </p:nvCxnSpPr>
          <p:spPr>
            <a:xfrm flipH="1" flipV="1">
              <a:off x="4420126" y="5214028"/>
              <a:ext cx="22889" cy="723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85" idx="1"/>
              <a:endCxn id="51" idx="3"/>
            </p:cNvCxnSpPr>
            <p:nvPr/>
          </p:nvCxnSpPr>
          <p:spPr>
            <a:xfrm flipH="1" flipV="1">
              <a:off x="4290966" y="5226698"/>
              <a:ext cx="7019" cy="1166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51" idx="5"/>
              <a:endCxn id="84" idx="1"/>
            </p:cNvCxnSpPr>
            <p:nvPr/>
          </p:nvCxnSpPr>
          <p:spPr>
            <a:xfrm>
              <a:off x="4341705" y="5226698"/>
              <a:ext cx="75940" cy="701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51" idx="7"/>
              <a:endCxn id="86" idx="2"/>
            </p:cNvCxnSpPr>
            <p:nvPr/>
          </p:nvCxnSpPr>
          <p:spPr>
            <a:xfrm>
              <a:off x="4341705" y="5175959"/>
              <a:ext cx="42543" cy="21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50" idx="6"/>
              <a:endCxn id="86" idx="1"/>
            </p:cNvCxnSpPr>
            <p:nvPr/>
          </p:nvCxnSpPr>
          <p:spPr>
            <a:xfrm>
              <a:off x="4181992" y="5087498"/>
              <a:ext cx="212764" cy="6528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50" idx="4"/>
              <a:endCxn id="51" idx="2"/>
            </p:cNvCxnSpPr>
            <p:nvPr/>
          </p:nvCxnSpPr>
          <p:spPr>
            <a:xfrm>
              <a:off x="4146115" y="5123375"/>
              <a:ext cx="134343" cy="7795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50" idx="4"/>
              <a:endCxn id="52" idx="7"/>
            </p:cNvCxnSpPr>
            <p:nvPr/>
          </p:nvCxnSpPr>
          <p:spPr>
            <a:xfrm flipH="1">
              <a:off x="4089418" y="5123375"/>
              <a:ext cx="56697" cy="11400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52" idx="6"/>
              <a:endCxn id="51" idx="3"/>
            </p:cNvCxnSpPr>
            <p:nvPr/>
          </p:nvCxnSpPr>
          <p:spPr>
            <a:xfrm flipV="1">
              <a:off x="4099926" y="5226698"/>
              <a:ext cx="191040" cy="360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52" idx="5"/>
              <a:endCxn id="53" idx="1"/>
            </p:cNvCxnSpPr>
            <p:nvPr/>
          </p:nvCxnSpPr>
          <p:spPr>
            <a:xfrm>
              <a:off x="4089418" y="5288117"/>
              <a:ext cx="34918" cy="5522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53" idx="7"/>
              <a:endCxn id="51" idx="3"/>
            </p:cNvCxnSpPr>
            <p:nvPr/>
          </p:nvCxnSpPr>
          <p:spPr>
            <a:xfrm flipV="1">
              <a:off x="4175075" y="5226698"/>
              <a:ext cx="115891" cy="1166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53" idx="6"/>
              <a:endCxn id="85" idx="2"/>
            </p:cNvCxnSpPr>
            <p:nvPr/>
          </p:nvCxnSpPr>
          <p:spPr>
            <a:xfrm>
              <a:off x="4185583" y="5368711"/>
              <a:ext cx="101894" cy="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53" idx="4"/>
              <a:endCxn id="54" idx="1"/>
            </p:cNvCxnSpPr>
            <p:nvPr/>
          </p:nvCxnSpPr>
          <p:spPr>
            <a:xfrm>
              <a:off x="4149706" y="5404588"/>
              <a:ext cx="68551" cy="8013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53" idx="2"/>
              <a:endCxn id="48" idx="6"/>
            </p:cNvCxnSpPr>
            <p:nvPr/>
          </p:nvCxnSpPr>
          <p:spPr>
            <a:xfrm flipH="1" flipV="1">
              <a:off x="3901143" y="5360461"/>
              <a:ext cx="212685" cy="82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48" idx="6"/>
              <a:endCxn id="52" idx="2"/>
            </p:cNvCxnSpPr>
            <p:nvPr/>
          </p:nvCxnSpPr>
          <p:spPr>
            <a:xfrm flipV="1">
              <a:off x="3901143" y="5262748"/>
              <a:ext cx="127028" cy="9771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47" idx="5"/>
              <a:endCxn id="52" idx="1"/>
            </p:cNvCxnSpPr>
            <p:nvPr/>
          </p:nvCxnSpPr>
          <p:spPr>
            <a:xfrm>
              <a:off x="3915561" y="5114256"/>
              <a:ext cx="123118" cy="12312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47" idx="6"/>
              <a:endCxn id="50" idx="2"/>
            </p:cNvCxnSpPr>
            <p:nvPr/>
          </p:nvCxnSpPr>
          <p:spPr>
            <a:xfrm flipV="1">
              <a:off x="3926069" y="5087498"/>
              <a:ext cx="184168" cy="13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47" idx="2"/>
              <a:endCxn id="45" idx="7"/>
            </p:cNvCxnSpPr>
            <p:nvPr/>
          </p:nvCxnSpPr>
          <p:spPr>
            <a:xfrm flipH="1">
              <a:off x="3648474" y="5088887"/>
              <a:ext cx="205840" cy="1928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49" idx="2"/>
              <a:endCxn id="45" idx="5"/>
            </p:cNvCxnSpPr>
            <p:nvPr/>
          </p:nvCxnSpPr>
          <p:spPr>
            <a:xfrm flipH="1" flipV="1">
              <a:off x="3648474" y="5158908"/>
              <a:ext cx="145036" cy="782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49" idx="0"/>
              <a:endCxn id="47" idx="3"/>
            </p:cNvCxnSpPr>
            <p:nvPr/>
          </p:nvCxnSpPr>
          <p:spPr>
            <a:xfrm flipV="1">
              <a:off x="3829388" y="5114256"/>
              <a:ext cx="35434" cy="870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52" idx="2"/>
              <a:endCxn id="49" idx="6"/>
            </p:cNvCxnSpPr>
            <p:nvPr/>
          </p:nvCxnSpPr>
          <p:spPr>
            <a:xfrm flipH="1" flipV="1">
              <a:off x="3865265" y="5237207"/>
              <a:ext cx="162906" cy="255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48" idx="1"/>
              <a:endCxn id="49" idx="3"/>
            </p:cNvCxnSpPr>
            <p:nvPr/>
          </p:nvCxnSpPr>
          <p:spPr>
            <a:xfrm flipH="1" flipV="1">
              <a:off x="3804018" y="5262576"/>
              <a:ext cx="35878" cy="7251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48" idx="2"/>
              <a:endCxn id="46" idx="6"/>
            </p:cNvCxnSpPr>
            <p:nvPr/>
          </p:nvCxnSpPr>
          <p:spPr>
            <a:xfrm flipH="1">
              <a:off x="3684221" y="5360461"/>
              <a:ext cx="145167" cy="174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49" idx="2"/>
              <a:endCxn id="46" idx="7"/>
            </p:cNvCxnSpPr>
            <p:nvPr/>
          </p:nvCxnSpPr>
          <p:spPr>
            <a:xfrm flipH="1">
              <a:off x="3673713" y="5237207"/>
              <a:ext cx="119797" cy="11534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43" idx="5"/>
              <a:endCxn id="46" idx="2"/>
            </p:cNvCxnSpPr>
            <p:nvPr/>
          </p:nvCxnSpPr>
          <p:spPr>
            <a:xfrm>
              <a:off x="3493343" y="5347631"/>
              <a:ext cx="119123" cy="3029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46" idx="2"/>
              <a:endCxn id="39" idx="7"/>
            </p:cNvCxnSpPr>
            <p:nvPr/>
          </p:nvCxnSpPr>
          <p:spPr>
            <a:xfrm flipH="1">
              <a:off x="3324432" y="5377926"/>
              <a:ext cx="288034" cy="1029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43" idx="3"/>
              <a:endCxn id="39" idx="7"/>
            </p:cNvCxnSpPr>
            <p:nvPr/>
          </p:nvCxnSpPr>
          <p:spPr>
            <a:xfrm flipH="1">
              <a:off x="3324432" y="5347631"/>
              <a:ext cx="118172" cy="13323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46" idx="0"/>
              <a:endCxn id="45" idx="4"/>
            </p:cNvCxnSpPr>
            <p:nvPr/>
          </p:nvCxnSpPr>
          <p:spPr>
            <a:xfrm flipH="1" flipV="1">
              <a:off x="3623105" y="5169416"/>
              <a:ext cx="25239" cy="17263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45" idx="3"/>
              <a:endCxn id="43" idx="7"/>
            </p:cNvCxnSpPr>
            <p:nvPr/>
          </p:nvCxnSpPr>
          <p:spPr>
            <a:xfrm flipH="1">
              <a:off x="3493343" y="5158908"/>
              <a:ext cx="104392" cy="13798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45" idx="2"/>
              <a:endCxn id="42" idx="7"/>
            </p:cNvCxnSpPr>
            <p:nvPr/>
          </p:nvCxnSpPr>
          <p:spPr>
            <a:xfrm flipH="1">
              <a:off x="3335384" y="5133539"/>
              <a:ext cx="251843" cy="10549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42" idx="6"/>
              <a:endCxn id="43" idx="2"/>
            </p:cNvCxnSpPr>
            <p:nvPr/>
          </p:nvCxnSpPr>
          <p:spPr>
            <a:xfrm>
              <a:off x="3345892" y="5264407"/>
              <a:ext cx="86204" cy="578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42" idx="2"/>
              <a:endCxn id="41" idx="7"/>
            </p:cNvCxnSpPr>
            <p:nvPr/>
          </p:nvCxnSpPr>
          <p:spPr>
            <a:xfrm flipH="1">
              <a:off x="3172351" y="5264407"/>
              <a:ext cx="101786" cy="592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41" idx="3"/>
              <a:endCxn id="15" idx="7"/>
            </p:cNvCxnSpPr>
            <p:nvPr/>
          </p:nvCxnSpPr>
          <p:spPr>
            <a:xfrm flipH="1">
              <a:off x="2877838" y="5374390"/>
              <a:ext cx="243774" cy="20824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39" idx="0"/>
              <a:endCxn id="42" idx="4"/>
            </p:cNvCxnSpPr>
            <p:nvPr/>
          </p:nvCxnSpPr>
          <p:spPr>
            <a:xfrm flipV="1">
              <a:off x="3299063" y="5300284"/>
              <a:ext cx="10952" cy="1700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41" idx="5"/>
              <a:endCxn id="39" idx="1"/>
            </p:cNvCxnSpPr>
            <p:nvPr/>
          </p:nvCxnSpPr>
          <p:spPr>
            <a:xfrm>
              <a:off x="3172351" y="5374390"/>
              <a:ext cx="101342" cy="10648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44" idx="6"/>
              <a:endCxn id="39" idx="2"/>
            </p:cNvCxnSpPr>
            <p:nvPr/>
          </p:nvCxnSpPr>
          <p:spPr>
            <a:xfrm flipV="1">
              <a:off x="3124500" y="5506240"/>
              <a:ext cx="138685" cy="1863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41" idx="3"/>
              <a:endCxn id="44" idx="0"/>
            </p:cNvCxnSpPr>
            <p:nvPr/>
          </p:nvCxnSpPr>
          <p:spPr>
            <a:xfrm flipH="1">
              <a:off x="3088623" y="5374390"/>
              <a:ext cx="32989" cy="11460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15" idx="7"/>
              <a:endCxn id="44" idx="2"/>
            </p:cNvCxnSpPr>
            <p:nvPr/>
          </p:nvCxnSpPr>
          <p:spPr>
            <a:xfrm flipV="1">
              <a:off x="2877838" y="5524874"/>
              <a:ext cx="174907" cy="5775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39" idx="3"/>
              <a:endCxn id="40" idx="7"/>
            </p:cNvCxnSpPr>
            <p:nvPr/>
          </p:nvCxnSpPr>
          <p:spPr>
            <a:xfrm flipH="1">
              <a:off x="3113993" y="5531609"/>
              <a:ext cx="159700" cy="10039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44" idx="4"/>
              <a:endCxn id="40" idx="0"/>
            </p:cNvCxnSpPr>
            <p:nvPr/>
          </p:nvCxnSpPr>
          <p:spPr>
            <a:xfrm>
              <a:off x="3088623" y="5560751"/>
              <a:ext cx="1" cy="6074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15" idx="6"/>
              <a:endCxn id="40" idx="2"/>
            </p:cNvCxnSpPr>
            <p:nvPr/>
          </p:nvCxnSpPr>
          <p:spPr>
            <a:xfrm>
              <a:off x="2888346" y="5608003"/>
              <a:ext cx="164400" cy="4936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stCxn id="40" idx="3"/>
              <a:endCxn id="38" idx="7"/>
            </p:cNvCxnSpPr>
            <p:nvPr/>
          </p:nvCxnSpPr>
          <p:spPr>
            <a:xfrm flipH="1">
              <a:off x="2949592" y="5682739"/>
              <a:ext cx="113662" cy="9409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58" idx="7"/>
              <a:endCxn id="40" idx="2"/>
            </p:cNvCxnSpPr>
            <p:nvPr/>
          </p:nvCxnSpPr>
          <p:spPr>
            <a:xfrm flipV="1">
              <a:off x="2836468" y="5657370"/>
              <a:ext cx="216278" cy="5527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15" idx="3"/>
              <a:endCxn id="58" idx="0"/>
            </p:cNvCxnSpPr>
            <p:nvPr/>
          </p:nvCxnSpPr>
          <p:spPr>
            <a:xfrm flipH="1">
              <a:off x="2811099" y="5633372"/>
              <a:ext cx="16000" cy="687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38" idx="3"/>
              <a:endCxn id="32" idx="7"/>
            </p:cNvCxnSpPr>
            <p:nvPr/>
          </p:nvCxnSpPr>
          <p:spPr>
            <a:xfrm flipH="1">
              <a:off x="2836721" y="5827571"/>
              <a:ext cx="62132" cy="984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35" idx="0"/>
              <a:endCxn id="32" idx="3"/>
            </p:cNvCxnSpPr>
            <p:nvPr/>
          </p:nvCxnSpPr>
          <p:spPr>
            <a:xfrm flipV="1">
              <a:off x="2602339" y="5976741"/>
              <a:ext cx="183643" cy="3107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35" idx="2"/>
              <a:endCxn id="36" idx="6"/>
            </p:cNvCxnSpPr>
            <p:nvPr/>
          </p:nvCxnSpPr>
          <p:spPr>
            <a:xfrm flipH="1" flipV="1">
              <a:off x="2439782" y="6323415"/>
              <a:ext cx="126679" cy="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33" idx="3"/>
              <a:endCxn id="36" idx="0"/>
            </p:cNvCxnSpPr>
            <p:nvPr/>
          </p:nvCxnSpPr>
          <p:spPr>
            <a:xfrm flipH="1">
              <a:off x="2403905" y="5899375"/>
              <a:ext cx="109407" cy="3881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8" idx="3"/>
              <a:endCxn id="33" idx="0"/>
            </p:cNvCxnSpPr>
            <p:nvPr/>
          </p:nvCxnSpPr>
          <p:spPr>
            <a:xfrm flipH="1">
              <a:off x="2538682" y="5610984"/>
              <a:ext cx="94647" cy="2271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7" idx="3"/>
              <a:endCxn id="28" idx="0"/>
            </p:cNvCxnSpPr>
            <p:nvPr/>
          </p:nvCxnSpPr>
          <p:spPr>
            <a:xfrm flipH="1">
              <a:off x="2658699" y="5362227"/>
              <a:ext cx="96645" cy="18751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6" idx="3"/>
              <a:endCxn id="27" idx="0"/>
            </p:cNvCxnSpPr>
            <p:nvPr/>
          </p:nvCxnSpPr>
          <p:spPr>
            <a:xfrm flipH="1">
              <a:off x="2780714" y="5165309"/>
              <a:ext cx="72644" cy="13567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18" idx="3"/>
              <a:endCxn id="26" idx="7"/>
            </p:cNvCxnSpPr>
            <p:nvPr/>
          </p:nvCxnSpPr>
          <p:spPr>
            <a:xfrm flipH="1">
              <a:off x="2904097" y="4866287"/>
              <a:ext cx="136362" cy="24828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17" idx="3"/>
              <a:endCxn id="18" idx="7"/>
            </p:cNvCxnSpPr>
            <p:nvPr/>
          </p:nvCxnSpPr>
          <p:spPr>
            <a:xfrm flipH="1">
              <a:off x="3091198" y="4528399"/>
              <a:ext cx="195640" cy="28714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10" idx="3"/>
              <a:endCxn id="17" idx="7"/>
            </p:cNvCxnSpPr>
            <p:nvPr/>
          </p:nvCxnSpPr>
          <p:spPr>
            <a:xfrm flipH="1">
              <a:off x="3337577" y="4236789"/>
              <a:ext cx="207452" cy="24087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8" idx="3"/>
              <a:endCxn id="10" idx="7"/>
            </p:cNvCxnSpPr>
            <p:nvPr/>
          </p:nvCxnSpPr>
          <p:spPr>
            <a:xfrm flipH="1">
              <a:off x="3595768" y="4040792"/>
              <a:ext cx="115251" cy="14525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11" idx="2"/>
              <a:endCxn id="8" idx="6"/>
            </p:cNvCxnSpPr>
            <p:nvPr/>
          </p:nvCxnSpPr>
          <p:spPr>
            <a:xfrm flipH="1" flipV="1">
              <a:off x="3772266" y="4015423"/>
              <a:ext cx="287909" cy="50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14" idx="2"/>
              <a:endCxn id="11" idx="6"/>
            </p:cNvCxnSpPr>
            <p:nvPr/>
          </p:nvCxnSpPr>
          <p:spPr>
            <a:xfrm flipH="1">
              <a:off x="4131930" y="4015423"/>
              <a:ext cx="425181" cy="502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13" idx="3"/>
              <a:endCxn id="9" idx="6"/>
            </p:cNvCxnSpPr>
            <p:nvPr/>
          </p:nvCxnSpPr>
          <p:spPr>
            <a:xfrm flipH="1">
              <a:off x="4099926" y="4112586"/>
              <a:ext cx="337025" cy="22668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4" idx="3"/>
              <a:endCxn id="13" idx="6"/>
            </p:cNvCxnSpPr>
            <p:nvPr/>
          </p:nvCxnSpPr>
          <p:spPr>
            <a:xfrm flipH="1">
              <a:off x="4498198" y="4040792"/>
              <a:ext cx="69421" cy="464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9" idx="3"/>
              <a:endCxn id="16" idx="7"/>
            </p:cNvCxnSpPr>
            <p:nvPr/>
          </p:nvCxnSpPr>
          <p:spPr>
            <a:xfrm flipH="1">
              <a:off x="3548524" y="4364639"/>
              <a:ext cx="490155" cy="37683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6" idx="3"/>
              <a:endCxn id="24" idx="7"/>
            </p:cNvCxnSpPr>
            <p:nvPr/>
          </p:nvCxnSpPr>
          <p:spPr>
            <a:xfrm flipH="1">
              <a:off x="3295164" y="4792210"/>
              <a:ext cx="202621" cy="2049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19" idx="7"/>
              <a:endCxn id="24" idx="3"/>
            </p:cNvCxnSpPr>
            <p:nvPr/>
          </p:nvCxnSpPr>
          <p:spPr>
            <a:xfrm flipV="1">
              <a:off x="3091198" y="5047943"/>
              <a:ext cx="153227" cy="19179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19" idx="3"/>
              <a:endCxn id="30" idx="0"/>
            </p:cNvCxnSpPr>
            <p:nvPr/>
          </p:nvCxnSpPr>
          <p:spPr>
            <a:xfrm flipH="1">
              <a:off x="2994074" y="5290472"/>
              <a:ext cx="46385" cy="6998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30" idx="3"/>
              <a:endCxn id="15" idx="7"/>
            </p:cNvCxnSpPr>
            <p:nvPr/>
          </p:nvCxnSpPr>
          <p:spPr>
            <a:xfrm flipH="1">
              <a:off x="2877838" y="5421708"/>
              <a:ext cx="90866" cy="1609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13" idx="2"/>
              <a:endCxn id="11" idx="6"/>
            </p:cNvCxnSpPr>
            <p:nvPr/>
          </p:nvCxnSpPr>
          <p:spPr>
            <a:xfrm flipH="1" flipV="1">
              <a:off x="4131930" y="4020443"/>
              <a:ext cx="294513" cy="6677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11" idx="4"/>
              <a:endCxn id="9" idx="0"/>
            </p:cNvCxnSpPr>
            <p:nvPr/>
          </p:nvCxnSpPr>
          <p:spPr>
            <a:xfrm flipH="1">
              <a:off x="4064049" y="4056320"/>
              <a:ext cx="32004" cy="247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21" idx="5"/>
              <a:endCxn id="9" idx="2"/>
            </p:cNvCxnSpPr>
            <p:nvPr/>
          </p:nvCxnSpPr>
          <p:spPr>
            <a:xfrm>
              <a:off x="3815224" y="4236789"/>
              <a:ext cx="212947" cy="10248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9" idx="2"/>
              <a:endCxn id="20" idx="6"/>
            </p:cNvCxnSpPr>
            <p:nvPr/>
          </p:nvCxnSpPr>
          <p:spPr>
            <a:xfrm flipH="1">
              <a:off x="3786108" y="4339270"/>
              <a:ext cx="242063" cy="899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20" idx="3"/>
              <a:endCxn id="16" idx="7"/>
            </p:cNvCxnSpPr>
            <p:nvPr/>
          </p:nvCxnSpPr>
          <p:spPr>
            <a:xfrm flipH="1">
              <a:off x="3548524" y="4454601"/>
              <a:ext cx="176337" cy="28687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21" idx="3"/>
              <a:endCxn id="20" idx="0"/>
            </p:cNvCxnSpPr>
            <p:nvPr/>
          </p:nvCxnSpPr>
          <p:spPr>
            <a:xfrm flipH="1">
              <a:off x="3750231" y="4236789"/>
              <a:ext cx="14254" cy="1565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11" idx="2"/>
              <a:endCxn id="21" idx="7"/>
            </p:cNvCxnSpPr>
            <p:nvPr/>
          </p:nvCxnSpPr>
          <p:spPr>
            <a:xfrm flipH="1">
              <a:off x="3815224" y="4020443"/>
              <a:ext cx="244951" cy="16560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1" idx="1"/>
              <a:endCxn id="8" idx="4"/>
            </p:cNvCxnSpPr>
            <p:nvPr/>
          </p:nvCxnSpPr>
          <p:spPr>
            <a:xfrm flipH="1" flipV="1">
              <a:off x="3736389" y="4051300"/>
              <a:ext cx="28096" cy="1347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21" idx="2"/>
              <a:endCxn id="10" idx="6"/>
            </p:cNvCxnSpPr>
            <p:nvPr/>
          </p:nvCxnSpPr>
          <p:spPr>
            <a:xfrm flipH="1">
              <a:off x="3606276" y="4211420"/>
              <a:ext cx="147701" cy="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0" idx="1"/>
              <a:endCxn id="10" idx="5"/>
            </p:cNvCxnSpPr>
            <p:nvPr/>
          </p:nvCxnSpPr>
          <p:spPr>
            <a:xfrm flipH="1" flipV="1">
              <a:off x="3595768" y="4236789"/>
              <a:ext cx="129093" cy="167073"/>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0" idx="2"/>
              <a:endCxn id="22" idx="7"/>
            </p:cNvCxnSpPr>
            <p:nvPr/>
          </p:nvCxnSpPr>
          <p:spPr>
            <a:xfrm flipH="1">
              <a:off x="3556017" y="4429232"/>
              <a:ext cx="158336" cy="8662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22" idx="0"/>
              <a:endCxn id="10" idx="3"/>
            </p:cNvCxnSpPr>
            <p:nvPr/>
          </p:nvCxnSpPr>
          <p:spPr>
            <a:xfrm flipV="1">
              <a:off x="3530648" y="4236789"/>
              <a:ext cx="14381" cy="26856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22" idx="2"/>
              <a:endCxn id="17" idx="6"/>
            </p:cNvCxnSpPr>
            <p:nvPr/>
          </p:nvCxnSpPr>
          <p:spPr>
            <a:xfrm flipH="1" flipV="1">
              <a:off x="3348085" y="4503030"/>
              <a:ext cx="146685" cy="381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16" idx="0"/>
              <a:endCxn id="22" idx="4"/>
            </p:cNvCxnSpPr>
            <p:nvPr/>
          </p:nvCxnSpPr>
          <p:spPr>
            <a:xfrm flipV="1">
              <a:off x="3523155" y="4577106"/>
              <a:ext cx="7493" cy="15385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6" idx="1"/>
              <a:endCxn id="17" idx="5"/>
            </p:cNvCxnSpPr>
            <p:nvPr/>
          </p:nvCxnSpPr>
          <p:spPr>
            <a:xfrm flipH="1" flipV="1">
              <a:off x="3337577" y="4528399"/>
              <a:ext cx="160208" cy="213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16" idx="2"/>
              <a:endCxn id="23" idx="6"/>
            </p:cNvCxnSpPr>
            <p:nvPr/>
          </p:nvCxnSpPr>
          <p:spPr>
            <a:xfrm flipH="1">
              <a:off x="3348084" y="4766841"/>
              <a:ext cx="139193" cy="232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17" idx="4"/>
              <a:endCxn id="23" idx="0"/>
            </p:cNvCxnSpPr>
            <p:nvPr/>
          </p:nvCxnSpPr>
          <p:spPr>
            <a:xfrm flipH="1">
              <a:off x="3312207" y="4538907"/>
              <a:ext cx="1" cy="19437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4" idx="0"/>
              <a:endCxn id="23" idx="4"/>
            </p:cNvCxnSpPr>
            <p:nvPr/>
          </p:nvCxnSpPr>
          <p:spPr>
            <a:xfrm flipV="1">
              <a:off x="3269795" y="4805040"/>
              <a:ext cx="42412" cy="18165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3" idx="2"/>
              <a:endCxn id="18" idx="6"/>
            </p:cNvCxnSpPr>
            <p:nvPr/>
          </p:nvCxnSpPr>
          <p:spPr>
            <a:xfrm flipH="1">
              <a:off x="3101706" y="4769163"/>
              <a:ext cx="174623" cy="717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stCxn id="24" idx="1"/>
              <a:endCxn id="18" idx="5"/>
            </p:cNvCxnSpPr>
            <p:nvPr/>
          </p:nvCxnSpPr>
          <p:spPr>
            <a:xfrm flipH="1" flipV="1">
              <a:off x="3091198" y="4866287"/>
              <a:ext cx="153227" cy="13091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4" idx="2"/>
              <a:endCxn id="25" idx="6"/>
            </p:cNvCxnSpPr>
            <p:nvPr/>
          </p:nvCxnSpPr>
          <p:spPr>
            <a:xfrm flipH="1">
              <a:off x="3101706" y="5022574"/>
              <a:ext cx="132211" cy="3043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18" idx="4"/>
              <a:endCxn id="25" idx="0"/>
            </p:cNvCxnSpPr>
            <p:nvPr/>
          </p:nvCxnSpPr>
          <p:spPr>
            <a:xfrm>
              <a:off x="3065829" y="4876795"/>
              <a:ext cx="0" cy="14033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5" idx="3"/>
              <a:endCxn id="26" idx="6"/>
            </p:cNvCxnSpPr>
            <p:nvPr/>
          </p:nvCxnSpPr>
          <p:spPr>
            <a:xfrm flipH="1">
              <a:off x="2914605" y="5078379"/>
              <a:ext cx="125854" cy="6156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19" idx="0"/>
              <a:endCxn id="25" idx="4"/>
            </p:cNvCxnSpPr>
            <p:nvPr/>
          </p:nvCxnSpPr>
          <p:spPr>
            <a:xfrm flipV="1">
              <a:off x="3065829" y="5088887"/>
              <a:ext cx="0" cy="14033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19" idx="2"/>
              <a:endCxn id="27" idx="7"/>
            </p:cNvCxnSpPr>
            <p:nvPr/>
          </p:nvCxnSpPr>
          <p:spPr>
            <a:xfrm flipH="1">
              <a:off x="2806083" y="5265103"/>
              <a:ext cx="223868" cy="4638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19" idx="2"/>
              <a:endCxn id="26" idx="5"/>
            </p:cNvCxnSpPr>
            <p:nvPr/>
          </p:nvCxnSpPr>
          <p:spPr>
            <a:xfrm flipH="1" flipV="1">
              <a:off x="2904097" y="5165309"/>
              <a:ext cx="125854" cy="9979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19" idx="2"/>
              <a:endCxn id="29" idx="7"/>
            </p:cNvCxnSpPr>
            <p:nvPr/>
          </p:nvCxnSpPr>
          <p:spPr>
            <a:xfrm flipH="1">
              <a:off x="2877838" y="5265103"/>
              <a:ext cx="152113" cy="12333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9" idx="1"/>
              <a:endCxn id="27" idx="5"/>
            </p:cNvCxnSpPr>
            <p:nvPr/>
          </p:nvCxnSpPr>
          <p:spPr>
            <a:xfrm flipH="1" flipV="1">
              <a:off x="2806083" y="5362227"/>
              <a:ext cx="21016" cy="2620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9" idx="3"/>
              <a:endCxn id="28" idx="7"/>
            </p:cNvCxnSpPr>
            <p:nvPr/>
          </p:nvCxnSpPr>
          <p:spPr>
            <a:xfrm flipH="1">
              <a:off x="2684068" y="5439173"/>
              <a:ext cx="143031" cy="12107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30" idx="2"/>
              <a:endCxn id="29" idx="6"/>
            </p:cNvCxnSpPr>
            <p:nvPr/>
          </p:nvCxnSpPr>
          <p:spPr>
            <a:xfrm flipH="1">
              <a:off x="2888346" y="5396339"/>
              <a:ext cx="69850" cy="1746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9" idx="4"/>
              <a:endCxn id="15" idx="0"/>
            </p:cNvCxnSpPr>
            <p:nvPr/>
          </p:nvCxnSpPr>
          <p:spPr>
            <a:xfrm>
              <a:off x="2852469" y="5449681"/>
              <a:ext cx="0" cy="12244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37" idx="3"/>
              <a:endCxn id="36" idx="7"/>
            </p:cNvCxnSpPr>
            <p:nvPr/>
          </p:nvCxnSpPr>
          <p:spPr>
            <a:xfrm flipH="1">
              <a:off x="2429274" y="6215821"/>
              <a:ext cx="44922" cy="82224"/>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35" idx="1"/>
              <a:endCxn id="37" idx="5"/>
            </p:cNvCxnSpPr>
            <p:nvPr/>
          </p:nvCxnSpPr>
          <p:spPr>
            <a:xfrm flipH="1" flipV="1">
              <a:off x="2524935" y="6215821"/>
              <a:ext cx="52034" cy="8222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34" idx="3"/>
              <a:endCxn id="37" idx="7"/>
            </p:cNvCxnSpPr>
            <p:nvPr/>
          </p:nvCxnSpPr>
          <p:spPr>
            <a:xfrm flipH="1">
              <a:off x="2524935" y="6089922"/>
              <a:ext cx="50607" cy="7516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34" idx="4"/>
              <a:endCxn id="35" idx="0"/>
            </p:cNvCxnSpPr>
            <p:nvPr/>
          </p:nvCxnSpPr>
          <p:spPr>
            <a:xfrm>
              <a:off x="2600912" y="6100430"/>
              <a:ext cx="1427" cy="18710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32" idx="3"/>
              <a:endCxn id="34" idx="7"/>
            </p:cNvCxnSpPr>
            <p:nvPr/>
          </p:nvCxnSpPr>
          <p:spPr>
            <a:xfrm flipH="1">
              <a:off x="2626281" y="5976741"/>
              <a:ext cx="159701" cy="6244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33" idx="4"/>
              <a:endCxn id="34" idx="0"/>
            </p:cNvCxnSpPr>
            <p:nvPr/>
          </p:nvCxnSpPr>
          <p:spPr>
            <a:xfrm>
              <a:off x="2538682" y="5909883"/>
              <a:ext cx="62230" cy="11879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33" idx="3"/>
              <a:endCxn id="37" idx="0"/>
            </p:cNvCxnSpPr>
            <p:nvPr/>
          </p:nvCxnSpPr>
          <p:spPr>
            <a:xfrm flipH="1">
              <a:off x="2499566" y="5899375"/>
              <a:ext cx="13746" cy="25519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31" idx="3"/>
              <a:endCxn id="33" idx="7"/>
            </p:cNvCxnSpPr>
            <p:nvPr/>
          </p:nvCxnSpPr>
          <p:spPr>
            <a:xfrm flipH="1">
              <a:off x="2564051" y="5795181"/>
              <a:ext cx="105155" cy="53455"/>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a:stCxn id="31" idx="1"/>
              <a:endCxn id="28" idx="4"/>
            </p:cNvCxnSpPr>
            <p:nvPr/>
          </p:nvCxnSpPr>
          <p:spPr>
            <a:xfrm flipH="1" flipV="1">
              <a:off x="2658699" y="5621492"/>
              <a:ext cx="10507" cy="122950"/>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15" idx="2"/>
              <a:endCxn id="28" idx="6"/>
            </p:cNvCxnSpPr>
            <p:nvPr/>
          </p:nvCxnSpPr>
          <p:spPr>
            <a:xfrm flipH="1" flipV="1">
              <a:off x="2694576" y="5585615"/>
              <a:ext cx="122015" cy="2238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stCxn id="15" idx="2"/>
              <a:endCxn id="31" idx="7"/>
            </p:cNvCxnSpPr>
            <p:nvPr/>
          </p:nvCxnSpPr>
          <p:spPr>
            <a:xfrm flipH="1">
              <a:off x="2719945" y="5608003"/>
              <a:ext cx="96646" cy="136439"/>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58" idx="2"/>
              <a:endCxn id="31" idx="6"/>
            </p:cNvCxnSpPr>
            <p:nvPr/>
          </p:nvCxnSpPr>
          <p:spPr>
            <a:xfrm flipH="1">
              <a:off x="2730453" y="5738015"/>
              <a:ext cx="44768" cy="31797"/>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38" idx="2"/>
              <a:endCxn id="58" idx="5"/>
            </p:cNvCxnSpPr>
            <p:nvPr/>
          </p:nvCxnSpPr>
          <p:spPr>
            <a:xfrm flipH="1" flipV="1">
              <a:off x="2836468" y="5763384"/>
              <a:ext cx="51877" cy="38818"/>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a:stCxn id="32" idx="0"/>
              <a:endCxn id="58" idx="4"/>
            </p:cNvCxnSpPr>
            <p:nvPr/>
          </p:nvCxnSpPr>
          <p:spPr>
            <a:xfrm flipH="1" flipV="1">
              <a:off x="2811099" y="5773892"/>
              <a:ext cx="253" cy="141602"/>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a:stCxn id="32" idx="2"/>
              <a:endCxn id="33" idx="6"/>
            </p:cNvCxnSpPr>
            <p:nvPr/>
          </p:nvCxnSpPr>
          <p:spPr>
            <a:xfrm flipH="1" flipV="1">
              <a:off x="2574559" y="5874006"/>
              <a:ext cx="200915" cy="77366"/>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32" idx="1"/>
              <a:endCxn id="31" idx="5"/>
            </p:cNvCxnSpPr>
            <p:nvPr/>
          </p:nvCxnSpPr>
          <p:spPr>
            <a:xfrm flipH="1" flipV="1">
              <a:off x="2719945" y="5795181"/>
              <a:ext cx="66037" cy="130821"/>
            </a:xfrm>
            <a:prstGeom prst="line">
              <a:avLst/>
            </a:prstGeom>
            <a:grpFill/>
            <a:ln w="19050">
              <a:solidFill>
                <a:srgbClr val="F68B1F"/>
              </a:solidFill>
            </a:ln>
          </p:spPr>
          <p:style>
            <a:lnRef idx="1">
              <a:schemeClr val="accent1"/>
            </a:lnRef>
            <a:fillRef idx="0">
              <a:schemeClr val="accent1"/>
            </a:fillRef>
            <a:effectRef idx="0">
              <a:schemeClr val="accent1"/>
            </a:effectRef>
            <a:fontRef idx="minor">
              <a:schemeClr val="tx1"/>
            </a:fontRef>
          </p:style>
        </p:cxnSp>
      </p:grpSp>
      <p:sp>
        <p:nvSpPr>
          <p:cNvPr id="288" name="Rectangle 287"/>
          <p:cNvSpPr/>
          <p:nvPr/>
        </p:nvSpPr>
        <p:spPr>
          <a:xfrm>
            <a:off x="4868753" y="3892413"/>
            <a:ext cx="4572000" cy="923330"/>
          </a:xfrm>
          <a:prstGeom prst="rect">
            <a:avLst/>
          </a:prstGeom>
        </p:spPr>
        <p:txBody>
          <a:bodyPr>
            <a:spAutoFit/>
          </a:bodyPr>
          <a:lstStyle/>
          <a:p>
            <a:r>
              <a:rPr lang="en-NZ" dirty="0">
                <a:solidFill>
                  <a:schemeClr val="bg1"/>
                </a:solidFill>
                <a:latin typeface="Source Sans Pro" panose="020B0503030403020204" pitchFamily="34" charset="0"/>
                <a:ea typeface="Source Sans Pro" panose="020B0503030403020204" pitchFamily="34" charset="0"/>
              </a:rPr>
              <a:t>Jon Herries</a:t>
            </a:r>
          </a:p>
          <a:p>
            <a:r>
              <a:rPr lang="en-NZ" dirty="0">
                <a:solidFill>
                  <a:schemeClr val="bg1"/>
                </a:solidFill>
                <a:latin typeface="Source Sans Pro" panose="020B0503030403020204" pitchFamily="34" charset="0"/>
                <a:ea typeface="Source Sans Pro" panose="020B0503030403020204" pitchFamily="34" charset="0"/>
              </a:rPr>
              <a:t>Group Manager </a:t>
            </a:r>
          </a:p>
          <a:p>
            <a:r>
              <a:rPr lang="en-NZ" dirty="0">
                <a:solidFill>
                  <a:schemeClr val="bg1"/>
                </a:solidFill>
                <a:latin typeface="Source Sans Pro" panose="020B0503030403020204" pitchFamily="34" charset="0"/>
                <a:ea typeface="Source Sans Pro" panose="020B0503030403020204" pitchFamily="34" charset="0"/>
              </a:rPr>
              <a:t>Emerging Health Technology</a:t>
            </a:r>
          </a:p>
        </p:txBody>
      </p:sp>
      <p:pic>
        <p:nvPicPr>
          <p:cNvPr id="289" name="Picture 288"/>
          <p:cNvPicPr>
            <a:picLocks noChangeAspect="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5168747" y="5152303"/>
            <a:ext cx="465138" cy="375807"/>
          </a:xfrm>
          <a:prstGeom prst="rect">
            <a:avLst/>
          </a:prstGeom>
        </p:spPr>
      </p:pic>
      <p:sp>
        <p:nvSpPr>
          <p:cNvPr id="290" name="TextBox 289"/>
          <p:cNvSpPr txBox="1"/>
          <p:nvPr/>
        </p:nvSpPr>
        <p:spPr>
          <a:xfrm>
            <a:off x="5594091" y="5057703"/>
            <a:ext cx="914400" cy="914400"/>
          </a:xfrm>
          <a:prstGeom prst="rect">
            <a:avLst/>
          </a:prstGeom>
        </p:spPr>
        <p:txBody>
          <a:bodyPr vert="horz" wrap="none" lIns="91440" tIns="45720" rIns="91440" bIns="45720" rtlCol="0">
            <a:normAutofit/>
          </a:bodyPr>
          <a:lstStyle/>
          <a:p>
            <a:pPr>
              <a:lnSpc>
                <a:spcPct val="150000"/>
              </a:lnSpc>
            </a:pPr>
            <a:r>
              <a:rPr lang="en-NZ" b="1" dirty="0">
                <a:solidFill>
                  <a:schemeClr val="bg1"/>
                </a:solidFill>
              </a:rPr>
              <a:t>@</a:t>
            </a:r>
            <a:r>
              <a:rPr lang="en-NZ" b="1" dirty="0" err="1">
                <a:solidFill>
                  <a:schemeClr val="bg1"/>
                </a:solidFill>
              </a:rPr>
              <a:t>jonherries</a:t>
            </a:r>
            <a:endParaRPr lang="en-NZ" b="1" dirty="0">
              <a:solidFill>
                <a:schemeClr val="bg1"/>
              </a:solidFill>
            </a:endParaRPr>
          </a:p>
        </p:txBody>
      </p:sp>
      <p:grpSp>
        <p:nvGrpSpPr>
          <p:cNvPr id="291" name="Group 290"/>
          <p:cNvGrpSpPr/>
          <p:nvPr/>
        </p:nvGrpSpPr>
        <p:grpSpPr>
          <a:xfrm>
            <a:off x="5101752" y="5653215"/>
            <a:ext cx="460507" cy="461665"/>
            <a:chOff x="6287953" y="6030881"/>
            <a:chExt cx="366219" cy="367140"/>
          </a:xfrm>
        </p:grpSpPr>
        <p:sp>
          <p:nvSpPr>
            <p:cNvPr id="292" name="Oval 291"/>
            <p:cNvSpPr/>
            <p:nvPr/>
          </p:nvSpPr>
          <p:spPr>
            <a:xfrm>
              <a:off x="6287953" y="6034302"/>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Z" sz="4400" b="1" dirty="0">
                <a:solidFill>
                  <a:srgbClr val="213463"/>
                </a:solidFill>
              </a:endParaRPr>
            </a:p>
          </p:txBody>
        </p:sp>
        <p:sp>
          <p:nvSpPr>
            <p:cNvPr id="293" name="Rectangle 292"/>
            <p:cNvSpPr/>
            <p:nvPr/>
          </p:nvSpPr>
          <p:spPr>
            <a:xfrm>
              <a:off x="6296976" y="6030881"/>
              <a:ext cx="357196" cy="367140"/>
            </a:xfrm>
            <a:prstGeom prst="rect">
              <a:avLst/>
            </a:prstGeom>
          </p:spPr>
          <p:txBody>
            <a:bodyPr wrap="none" anchor="ctr">
              <a:spAutoFit/>
            </a:bodyPr>
            <a:lstStyle/>
            <a:p>
              <a:pPr algn="ctr"/>
              <a:r>
                <a:rPr lang="en-NZ" sz="2400" b="1" dirty="0">
                  <a:solidFill>
                    <a:srgbClr val="213463"/>
                  </a:solidFill>
                  <a:latin typeface="Aharoni" panose="02010803020104030203" pitchFamily="2" charset="-79"/>
                  <a:cs typeface="Aharoni" panose="02010803020104030203" pitchFamily="2" charset="-79"/>
                </a:rPr>
                <a:t>in</a:t>
              </a:r>
            </a:p>
          </p:txBody>
        </p:sp>
      </p:grpSp>
      <p:sp>
        <p:nvSpPr>
          <p:cNvPr id="294" name="Rectangle 293"/>
          <p:cNvSpPr/>
          <p:nvPr/>
        </p:nvSpPr>
        <p:spPr>
          <a:xfrm>
            <a:off x="5528305" y="5590432"/>
            <a:ext cx="2859052" cy="507831"/>
          </a:xfrm>
          <a:prstGeom prst="rect">
            <a:avLst/>
          </a:prstGeom>
        </p:spPr>
        <p:txBody>
          <a:bodyPr wrap="none">
            <a:spAutoFit/>
          </a:bodyPr>
          <a:lstStyle/>
          <a:p>
            <a:pPr>
              <a:lnSpc>
                <a:spcPct val="150000"/>
              </a:lnSpc>
            </a:pPr>
            <a:r>
              <a:rPr lang="en-NZ" b="1" dirty="0">
                <a:solidFill>
                  <a:schemeClr val="bg1"/>
                </a:solidFill>
              </a:rPr>
              <a:t>linkedin.com/in/</a:t>
            </a:r>
            <a:r>
              <a:rPr lang="en-NZ" b="1" dirty="0" err="1">
                <a:solidFill>
                  <a:schemeClr val="bg1"/>
                </a:solidFill>
              </a:rPr>
              <a:t>jonherries</a:t>
            </a:r>
            <a:r>
              <a:rPr lang="en-NZ" b="1" dirty="0">
                <a:solidFill>
                  <a:schemeClr val="bg1"/>
                </a:solidFill>
              </a:rPr>
              <a:t>/</a:t>
            </a:r>
          </a:p>
        </p:txBody>
      </p:sp>
    </p:spTree>
    <p:extLst>
      <p:ext uri="{BB962C8B-B14F-4D97-AF65-F5344CB8AC3E}">
        <p14:creationId xmlns:p14="http://schemas.microsoft.com/office/powerpoint/2010/main" val="2527875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4134" y="1608667"/>
            <a:ext cx="8229600" cy="4525963"/>
          </a:xfrm>
        </p:spPr>
        <p:txBody>
          <a:bodyPr/>
          <a:lstStyle/>
          <a:p>
            <a:pPr marL="342900" indent="-342900">
              <a:buSzPct val="100000"/>
              <a:buBlip>
                <a:blip r:embed="rId3"/>
              </a:buBlip>
            </a:pPr>
            <a:r>
              <a:rPr lang="en-US" sz="2000" dirty="0" smtClean="0"/>
              <a:t>Data </a:t>
            </a:r>
            <a:r>
              <a:rPr lang="en-US" sz="2000" dirty="0"/>
              <a:t>Sovereignty typically refers to the understanding that data is subject to the laws of the nation within which it is </a:t>
            </a:r>
            <a:r>
              <a:rPr lang="en-US" sz="2000" dirty="0" smtClean="0"/>
              <a:t>stored</a:t>
            </a:r>
            <a:endParaRPr lang="en-US" sz="2000" dirty="0"/>
          </a:p>
          <a:p>
            <a:pPr marL="342900" indent="-342900">
              <a:buSzPct val="100000"/>
              <a:buBlip>
                <a:blip r:embed="rId3"/>
              </a:buBlip>
            </a:pPr>
            <a:r>
              <a:rPr lang="en-US" sz="2000" dirty="0"/>
              <a:t>Indigenous Data Sovereignty perceives data as subject to the laws of the nation from which it is </a:t>
            </a:r>
            <a:r>
              <a:rPr lang="en-US" sz="2000" dirty="0" smtClean="0"/>
              <a:t>collected</a:t>
            </a:r>
            <a:endParaRPr lang="en-US" sz="2000" dirty="0"/>
          </a:p>
          <a:p>
            <a:pPr marL="0" indent="0">
              <a:buSzPct val="100000"/>
              <a:buNone/>
            </a:pPr>
            <a:endParaRPr lang="en-US" sz="2000" dirty="0" smtClean="0"/>
          </a:p>
          <a:p>
            <a:pPr marL="0" indent="0">
              <a:buSzPct val="100000"/>
              <a:buNone/>
            </a:pPr>
            <a:r>
              <a:rPr lang="en-US" sz="2400" b="1" dirty="0">
                <a:solidFill>
                  <a:schemeClr val="tx1">
                    <a:lumMod val="65000"/>
                    <a:lumOff val="35000"/>
                  </a:schemeClr>
                </a:solidFill>
              </a:rPr>
              <a:t>What is Māori Data Sovereignty?</a:t>
            </a:r>
            <a:endParaRPr lang="en-US" sz="2400" b="1" dirty="0" smtClean="0">
              <a:solidFill>
                <a:schemeClr val="tx1">
                  <a:lumMod val="65000"/>
                  <a:lumOff val="35000"/>
                </a:schemeClr>
              </a:solidFill>
            </a:endParaRPr>
          </a:p>
          <a:p>
            <a:pPr marL="342900" indent="-342900">
              <a:buSzPct val="100000"/>
              <a:buBlip>
                <a:blip r:embed="rId3"/>
              </a:buBlip>
            </a:pPr>
            <a:endParaRPr lang="en-US" sz="2000" dirty="0" smtClean="0"/>
          </a:p>
          <a:p>
            <a:pPr marL="342900" indent="-342900">
              <a:buSzPct val="100000"/>
              <a:buBlip>
                <a:blip r:embed="rId3"/>
              </a:buBlip>
            </a:pPr>
            <a:r>
              <a:rPr lang="en-US" sz="2000" dirty="0" smtClean="0"/>
              <a:t>Māori </a:t>
            </a:r>
            <a:r>
              <a:rPr lang="en-US" sz="2000" dirty="0"/>
              <a:t>Data Sovereignty </a:t>
            </a:r>
            <a:r>
              <a:rPr lang="en-US" sz="2000" dirty="0" err="1"/>
              <a:t>recognises</a:t>
            </a:r>
            <a:r>
              <a:rPr lang="en-US" sz="2000" dirty="0"/>
              <a:t> that Māori data should be subject to Māori </a:t>
            </a:r>
            <a:r>
              <a:rPr lang="en-US" sz="2000" dirty="0" smtClean="0"/>
              <a:t>governance</a:t>
            </a:r>
            <a:endParaRPr lang="en-US" sz="2000" dirty="0"/>
          </a:p>
          <a:p>
            <a:pPr marL="342900" indent="-342900">
              <a:buSzPct val="100000"/>
              <a:buBlip>
                <a:blip r:embed="rId3"/>
              </a:buBlip>
            </a:pPr>
            <a:r>
              <a:rPr lang="en-US" sz="2000" dirty="0"/>
              <a:t>Māori Data Sovereignty supports tribal sovereignty and the </a:t>
            </a:r>
            <a:r>
              <a:rPr lang="en-US" sz="2000" dirty="0" err="1"/>
              <a:t>realisation</a:t>
            </a:r>
            <a:r>
              <a:rPr lang="en-US" sz="2000" dirty="0"/>
              <a:t> of </a:t>
            </a:r>
            <a:r>
              <a:rPr lang="en-US" sz="2000" dirty="0" smtClean="0"/>
              <a:t>M</a:t>
            </a:r>
            <a:r>
              <a:rPr lang="en-US" sz="2000" dirty="0"/>
              <a:t>ā</a:t>
            </a:r>
            <a:r>
              <a:rPr lang="en-US" sz="2000" dirty="0" smtClean="0"/>
              <a:t>ori </a:t>
            </a:r>
            <a:r>
              <a:rPr lang="en-US" sz="2000" dirty="0"/>
              <a:t>and Iwi </a:t>
            </a:r>
            <a:r>
              <a:rPr lang="en-US" sz="2000" dirty="0" smtClean="0"/>
              <a:t>aspirations</a:t>
            </a:r>
            <a:endParaRPr lang="en-US" sz="2000" dirty="0"/>
          </a:p>
        </p:txBody>
      </p:sp>
      <p:sp>
        <p:nvSpPr>
          <p:cNvPr id="2" name="Title 1"/>
          <p:cNvSpPr>
            <a:spLocks noGrp="1"/>
          </p:cNvSpPr>
          <p:nvPr>
            <p:ph type="title"/>
          </p:nvPr>
        </p:nvSpPr>
        <p:spPr/>
        <p:txBody>
          <a:bodyPr/>
          <a:lstStyle/>
          <a:p>
            <a:pPr algn="l"/>
            <a:r>
              <a:rPr lang="en-NZ" dirty="0" smtClean="0">
                <a:solidFill>
                  <a:srgbClr val="213463"/>
                </a:solidFill>
                <a:latin typeface="Nimbus Sans L" panose="02000503000000000000" pitchFamily="50" charset="0"/>
              </a:rPr>
              <a:t>Cultural </a:t>
            </a:r>
            <a:r>
              <a:rPr lang="en-NZ" dirty="0" smtClean="0">
                <a:solidFill>
                  <a:srgbClr val="213463"/>
                </a:solidFill>
                <a:latin typeface="Nimbus Sans L" panose="02000503000000000000" pitchFamily="50" charset="0"/>
              </a:rPr>
              <a:t>Licence concepts</a:t>
            </a:r>
            <a:endParaRPr lang="en-NZ" dirty="0">
              <a:solidFill>
                <a:srgbClr val="213463"/>
              </a:solidFill>
              <a:latin typeface="Nimbus Sans L" panose="02000503000000000000" pitchFamily="50" charset="0"/>
            </a:endParaRPr>
          </a:p>
        </p:txBody>
      </p:sp>
    </p:spTree>
    <p:extLst>
      <p:ext uri="{BB962C8B-B14F-4D97-AF65-F5344CB8AC3E}">
        <p14:creationId xmlns:p14="http://schemas.microsoft.com/office/powerpoint/2010/main" val="3768913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600200"/>
            <a:ext cx="7589520" cy="4525963"/>
          </a:xfrm>
        </p:spPr>
        <p:txBody>
          <a:bodyPr/>
          <a:lstStyle/>
          <a:p>
            <a:pPr>
              <a:buSzPct val="100000"/>
              <a:buBlip>
                <a:blip r:embed="rId2"/>
              </a:buBlip>
            </a:pPr>
            <a:r>
              <a:rPr lang="en-NZ" sz="2000" dirty="0" smtClean="0"/>
              <a:t>Guidance for the sector when developing and deploying algorithms (focus on machine learning)</a:t>
            </a:r>
          </a:p>
          <a:p>
            <a:pPr>
              <a:buSzPct val="100000"/>
              <a:buBlip>
                <a:blip r:embed="rId2"/>
              </a:buBlip>
            </a:pPr>
            <a:r>
              <a:rPr lang="en-NZ" sz="2000" dirty="0" smtClean="0"/>
              <a:t>Initial focus is</a:t>
            </a:r>
          </a:p>
          <a:p>
            <a:pPr lvl="1">
              <a:buFont typeface="Arial" panose="020B0604020202020204" pitchFamily="34" charset="0"/>
              <a:buChar char="•"/>
            </a:pPr>
            <a:r>
              <a:rPr lang="en-NZ" sz="1600" dirty="0" smtClean="0"/>
              <a:t>Managing bias</a:t>
            </a:r>
          </a:p>
          <a:p>
            <a:pPr lvl="1">
              <a:buFont typeface="Arial" panose="020B0604020202020204" pitchFamily="34" charset="0"/>
              <a:buChar char="•"/>
            </a:pPr>
            <a:r>
              <a:rPr lang="en-NZ" sz="1600" dirty="0" smtClean="0"/>
              <a:t>Governance frameworks</a:t>
            </a:r>
          </a:p>
          <a:p>
            <a:pPr lvl="1">
              <a:buFont typeface="Arial" panose="020B0604020202020204" pitchFamily="34" charset="0"/>
              <a:buChar char="•"/>
            </a:pPr>
            <a:r>
              <a:rPr lang="en-NZ" sz="1600" dirty="0" smtClean="0"/>
              <a:t>Assurance</a:t>
            </a:r>
          </a:p>
          <a:p>
            <a:pPr>
              <a:buSzPct val="100000"/>
              <a:buBlip>
                <a:blip r:embed="rId2"/>
              </a:buBlip>
            </a:pPr>
            <a:r>
              <a:rPr lang="en-NZ" sz="2000" dirty="0" smtClean="0"/>
              <a:t>What does the guidance include</a:t>
            </a:r>
          </a:p>
          <a:p>
            <a:pPr lvl="1">
              <a:buFont typeface="Arial" panose="020B0604020202020204" pitchFamily="34" charset="0"/>
              <a:buChar char="•"/>
            </a:pPr>
            <a:r>
              <a:rPr lang="en-NZ" sz="1600" dirty="0" smtClean="0"/>
              <a:t>Principles for these areas</a:t>
            </a:r>
          </a:p>
          <a:p>
            <a:pPr lvl="1">
              <a:buFont typeface="Arial" panose="020B0604020202020204" pitchFamily="34" charset="0"/>
              <a:buChar char="•"/>
            </a:pPr>
            <a:r>
              <a:rPr lang="en-NZ" sz="1600" dirty="0" smtClean="0"/>
              <a:t>Tools and frameworks for managing them successfully</a:t>
            </a:r>
          </a:p>
          <a:p>
            <a:pPr lvl="1">
              <a:buFont typeface="Arial" panose="020B0604020202020204" pitchFamily="34" charset="0"/>
              <a:buChar char="•"/>
            </a:pPr>
            <a:r>
              <a:rPr lang="en-NZ" sz="1600" dirty="0" smtClean="0"/>
              <a:t>Case studies of where this has gone well/not so well</a:t>
            </a:r>
          </a:p>
          <a:p>
            <a:pPr>
              <a:buSzPct val="100000"/>
              <a:buBlip>
                <a:blip r:embed="rId2"/>
              </a:buBlip>
            </a:pPr>
            <a:r>
              <a:rPr lang="en-NZ" sz="2000" dirty="0" smtClean="0"/>
              <a:t>Who is included</a:t>
            </a:r>
          </a:p>
          <a:p>
            <a:pPr lvl="1">
              <a:buFont typeface="Arial" panose="020B0604020202020204" pitchFamily="34" charset="0"/>
              <a:buChar char="•"/>
            </a:pPr>
            <a:r>
              <a:rPr lang="en-NZ" sz="1600" dirty="0" err="1" smtClean="0"/>
              <a:t>MoH</a:t>
            </a:r>
            <a:r>
              <a:rPr lang="en-NZ" sz="1600" dirty="0" smtClean="0"/>
              <a:t> &amp; ACC</a:t>
            </a:r>
          </a:p>
          <a:p>
            <a:pPr lvl="1">
              <a:buFont typeface="Arial" panose="020B0604020202020204" pitchFamily="34" charset="0"/>
              <a:buChar char="•"/>
            </a:pPr>
            <a:r>
              <a:rPr lang="en-NZ" sz="1600" dirty="0" smtClean="0"/>
              <a:t>Sector (providers, clinical, research)</a:t>
            </a:r>
          </a:p>
          <a:p>
            <a:pPr lvl="1">
              <a:buFont typeface="Arial" panose="020B0604020202020204" pitchFamily="34" charset="0"/>
              <a:buChar char="•"/>
            </a:pPr>
            <a:r>
              <a:rPr lang="en-NZ" sz="1600" dirty="0" smtClean="0"/>
              <a:t>Industry</a:t>
            </a:r>
          </a:p>
        </p:txBody>
      </p:sp>
      <p:sp>
        <p:nvSpPr>
          <p:cNvPr id="4" name="Title 3"/>
          <p:cNvSpPr>
            <a:spLocks noGrp="1"/>
          </p:cNvSpPr>
          <p:nvPr>
            <p:ph type="title"/>
          </p:nvPr>
        </p:nvSpPr>
        <p:spPr/>
        <p:txBody>
          <a:bodyPr/>
          <a:lstStyle/>
          <a:p>
            <a:pPr algn="l"/>
            <a:r>
              <a:rPr lang="en-NZ" dirty="0" smtClean="0">
                <a:solidFill>
                  <a:srgbClr val="213463"/>
                </a:solidFill>
                <a:latin typeface="Nimbus Sans L" panose="02000503000000000000" pitchFamily="50" charset="0"/>
              </a:rPr>
              <a:t>What are we working on?</a:t>
            </a:r>
            <a:endParaRPr lang="en-NZ" dirty="0">
              <a:solidFill>
                <a:srgbClr val="213463"/>
              </a:solidFill>
              <a:latin typeface="Nimbus Sans L" panose="02000503000000000000" pitchFamily="50" charset="0"/>
            </a:endParaRPr>
          </a:p>
        </p:txBody>
      </p:sp>
    </p:spTree>
    <p:extLst>
      <p:ext uri="{BB962C8B-B14F-4D97-AF65-F5344CB8AC3E}">
        <p14:creationId xmlns:p14="http://schemas.microsoft.com/office/powerpoint/2010/main" val="349692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Content Placeholder 5"/>
          <p:cNvSpPr>
            <a:spLocks noGrp="1"/>
          </p:cNvSpPr>
          <p:nvPr>
            <p:ph idx="1"/>
          </p:nvPr>
        </p:nvSpPr>
        <p:spPr>
          <a:xfrm>
            <a:off x="968016" y="2507990"/>
            <a:ext cx="3402104" cy="2838513"/>
          </a:xfrm>
        </p:spPr>
        <p:txBody>
          <a:bodyPr lIns="36000" rIns="36000" numCol="1"/>
          <a:lstStyle/>
          <a:p>
            <a:pPr marL="0" indent="0">
              <a:buNone/>
            </a:pPr>
            <a:r>
              <a:rPr lang="en-NZ" sz="3200" b="1" dirty="0" smtClean="0">
                <a:solidFill>
                  <a:schemeClr val="bg1"/>
                </a:solidFill>
                <a:latin typeface="Nimbus Sans L" panose="02000503000000000000" pitchFamily="50" charset="0"/>
              </a:rPr>
              <a:t>Continue the conversation in Yammer</a:t>
            </a:r>
          </a:p>
          <a:p>
            <a:pPr marL="0" indent="0">
              <a:buNone/>
            </a:pPr>
            <a:endParaRPr lang="en-NZ" sz="3200" b="1" dirty="0">
              <a:solidFill>
                <a:schemeClr val="bg1"/>
              </a:solidFill>
              <a:latin typeface="Nimbus Sans L" panose="02000503000000000000" pitchFamily="50" charset="0"/>
            </a:endParaRPr>
          </a:p>
          <a:p>
            <a:pPr marL="0" indent="0">
              <a:buNone/>
            </a:pPr>
            <a:endParaRPr lang="en-NZ" sz="3200" b="1" dirty="0" smtClean="0">
              <a:solidFill>
                <a:schemeClr val="bg1"/>
              </a:solidFill>
              <a:latin typeface="Nimbus Sans L" panose="02000503000000000000" pitchFamily="50" charset="0"/>
            </a:endParaRPr>
          </a:p>
          <a:p>
            <a:pPr marL="0" indent="0">
              <a:buNone/>
            </a:pPr>
            <a:endParaRPr lang="en-NZ" sz="3200" b="1" dirty="0">
              <a:solidFill>
                <a:schemeClr val="bg1"/>
              </a:solidFill>
              <a:latin typeface="Nimbus Sans L" panose="02000503000000000000" pitchFamily="50"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039" y="-218164"/>
            <a:ext cx="1428750" cy="1428750"/>
          </a:xfrm>
          <a:prstGeom prst="rect">
            <a:avLst/>
          </a:prstGeom>
        </p:spPr>
      </p:pic>
      <p:sp>
        <p:nvSpPr>
          <p:cNvPr id="9" name="Rectangle 8"/>
          <p:cNvSpPr/>
          <p:nvPr/>
        </p:nvSpPr>
        <p:spPr>
          <a:xfrm>
            <a:off x="968015" y="5432625"/>
            <a:ext cx="7153564" cy="461665"/>
          </a:xfrm>
          <a:prstGeom prst="rect">
            <a:avLst/>
          </a:prstGeom>
        </p:spPr>
        <p:txBody>
          <a:bodyPr wrap="square">
            <a:spAutoFit/>
          </a:bodyPr>
          <a:lstStyle/>
          <a:p>
            <a:pPr algn="ctr"/>
            <a:r>
              <a:rPr lang="en-NZ" sz="2400" b="1" dirty="0">
                <a:solidFill>
                  <a:schemeClr val="bg1"/>
                </a:solidFill>
                <a:latin typeface="Nimbus Sans L" panose="02000503000000000000" pitchFamily="50" charset="0"/>
              </a:rPr>
              <a:t>www.yammer.com/emerginghealthtechnology/</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302" y="1428750"/>
            <a:ext cx="3269281" cy="3269281"/>
          </a:xfrm>
          <a:prstGeom prst="rect">
            <a:avLst/>
          </a:prstGeom>
        </p:spPr>
      </p:pic>
      <p:pic>
        <p:nvPicPr>
          <p:cNvPr id="12" name="Picture 11"/>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968015" y="1761323"/>
            <a:ext cx="748632" cy="637585"/>
          </a:xfrm>
          <a:prstGeom prst="rect">
            <a:avLst/>
          </a:prstGeom>
        </p:spPr>
      </p:pic>
    </p:spTree>
    <p:extLst>
      <p:ext uri="{BB962C8B-B14F-4D97-AF65-F5344CB8AC3E}">
        <p14:creationId xmlns:p14="http://schemas.microsoft.com/office/powerpoint/2010/main" val="54525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67675" y="5819775"/>
            <a:ext cx="1076325" cy="103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36"/>
          <a:stretch/>
        </p:blipFill>
        <p:spPr>
          <a:xfrm>
            <a:off x="376839" y="846138"/>
            <a:ext cx="8390321" cy="5868987"/>
          </a:xfrm>
          <a:prstGeom prst="rect">
            <a:avLst/>
          </a:prstGeom>
        </p:spPr>
      </p:pic>
      <p:sp>
        <p:nvSpPr>
          <p:cNvPr id="3" name="Title 2"/>
          <p:cNvSpPr>
            <a:spLocks noGrp="1"/>
          </p:cNvSpPr>
          <p:nvPr>
            <p:ph type="title"/>
          </p:nvPr>
        </p:nvSpPr>
        <p:spPr/>
        <p:txBody>
          <a:bodyPr/>
          <a:lstStyle/>
          <a:p>
            <a:r>
              <a:rPr lang="en-NZ" dirty="0" smtClean="0"/>
              <a:t>Technology and Digital Services</a:t>
            </a:r>
            <a:endParaRPr lang="en-NZ" dirty="0"/>
          </a:p>
        </p:txBody>
      </p:sp>
    </p:spTree>
    <p:extLst>
      <p:ext uri="{BB962C8B-B14F-4D97-AF65-F5344CB8AC3E}">
        <p14:creationId xmlns:p14="http://schemas.microsoft.com/office/powerpoint/2010/main" val="3935300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A834"/>
        </a:solidFill>
        <a:effectLst/>
      </p:bgPr>
    </p:bg>
    <p:spTree>
      <p:nvGrpSpPr>
        <p:cNvPr id="1" name="Shape 251"/>
        <p:cNvGrpSpPr/>
        <p:nvPr/>
      </p:nvGrpSpPr>
      <p:grpSpPr>
        <a:xfrm>
          <a:off x="0" y="0"/>
          <a:ext cx="0" cy="0"/>
          <a:chOff x="0" y="0"/>
          <a:chExt cx="0" cy="0"/>
        </a:xfrm>
      </p:grpSpPr>
      <p:sp>
        <p:nvSpPr>
          <p:cNvPr id="4" name="Shape 272"/>
          <p:cNvSpPr txBox="1"/>
          <p:nvPr/>
        </p:nvSpPr>
        <p:spPr>
          <a:xfrm>
            <a:off x="408608" y="-3694"/>
            <a:ext cx="6788303" cy="13572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NZ" sz="3600" b="1" kern="0" dirty="0" smtClean="0">
                <a:solidFill>
                  <a:srgbClr val="FFFFFF"/>
                </a:solidFill>
                <a:latin typeface="Noto Sans Regular"/>
                <a:ea typeface="Roboto"/>
                <a:cs typeface="Noto Sans Regular"/>
                <a:sym typeface="Roboto"/>
              </a:rPr>
              <a:t>Internet in a Minute</a:t>
            </a:r>
            <a:endParaRPr sz="1400" kern="0" dirty="0">
              <a:solidFill>
                <a:srgbClr val="000000"/>
              </a:solidFill>
              <a:latin typeface="Noto Sans Regular"/>
              <a:cs typeface="Noto Sans Regular"/>
              <a:sym typeface="Arial"/>
            </a:endParaRPr>
          </a:p>
        </p:txBody>
      </p:sp>
      <p:pic>
        <p:nvPicPr>
          <p:cNvPr id="31" name="Picture 30" descr="Internet Minute.png"/>
          <p:cNvPicPr>
            <a:picLocks noChangeAspect="1"/>
          </p:cNvPicPr>
          <p:nvPr/>
        </p:nvPicPr>
        <p:blipFill rotWithShape="1">
          <a:blip r:embed="rId3" cstate="print">
            <a:extLst>
              <a:ext uri="{28A0092B-C50C-407E-A947-70E740481C1C}">
                <a14:useLocalDpi xmlns:a14="http://schemas.microsoft.com/office/drawing/2010/main" val="0"/>
              </a:ext>
            </a:extLst>
          </a:blip>
          <a:srcRect l="50397" b="18075"/>
          <a:stretch/>
        </p:blipFill>
        <p:spPr>
          <a:xfrm>
            <a:off x="4389120" y="1506710"/>
            <a:ext cx="4102854" cy="4118536"/>
          </a:xfrm>
          <a:prstGeom prst="rect">
            <a:avLst/>
          </a:prstGeom>
        </p:spPr>
      </p:pic>
      <p:sp>
        <p:nvSpPr>
          <p:cNvPr id="2" name="TextBox 1"/>
          <p:cNvSpPr txBox="1"/>
          <p:nvPr/>
        </p:nvSpPr>
        <p:spPr>
          <a:xfrm>
            <a:off x="1694688" y="5612613"/>
            <a:ext cx="1050288" cy="584775"/>
          </a:xfrm>
          <a:prstGeom prst="rect">
            <a:avLst/>
          </a:prstGeom>
          <a:noFill/>
        </p:spPr>
        <p:txBody>
          <a:bodyPr wrap="none" rtlCol="0">
            <a:spAutoFit/>
          </a:bodyPr>
          <a:lstStyle/>
          <a:p>
            <a:r>
              <a:rPr lang="en-NZ" sz="3200" b="1" dirty="0" smtClean="0">
                <a:solidFill>
                  <a:srgbClr val="E43B6E"/>
                </a:solidFill>
                <a:latin typeface="Source Sans Pro" panose="020B0503030403020204" pitchFamily="34" charset="0"/>
                <a:ea typeface="Source Sans Pro" panose="020B0503030403020204" pitchFamily="34" charset="0"/>
              </a:rPr>
              <a:t>2015</a:t>
            </a:r>
            <a:endParaRPr lang="en-NZ" sz="3200" b="1" dirty="0">
              <a:solidFill>
                <a:srgbClr val="E43B6E"/>
              </a:solidFill>
              <a:latin typeface="Source Sans Pro" panose="020B0503030403020204" pitchFamily="34" charset="0"/>
              <a:ea typeface="Source Sans Pro" panose="020B0503030403020204" pitchFamily="34" charset="0"/>
            </a:endParaRPr>
          </a:p>
        </p:txBody>
      </p:sp>
      <p:sp>
        <p:nvSpPr>
          <p:cNvPr id="7" name="TextBox 6"/>
          <p:cNvSpPr txBox="1"/>
          <p:nvPr/>
        </p:nvSpPr>
        <p:spPr>
          <a:xfrm>
            <a:off x="6016752" y="5612612"/>
            <a:ext cx="1050288" cy="584775"/>
          </a:xfrm>
          <a:prstGeom prst="rect">
            <a:avLst/>
          </a:prstGeom>
          <a:noFill/>
        </p:spPr>
        <p:txBody>
          <a:bodyPr wrap="none" rtlCol="0">
            <a:spAutoFit/>
          </a:bodyPr>
          <a:lstStyle/>
          <a:p>
            <a:r>
              <a:rPr lang="en-NZ" sz="3200" b="1" dirty="0" smtClean="0">
                <a:solidFill>
                  <a:srgbClr val="E43B6E"/>
                </a:solidFill>
                <a:latin typeface="Source Sans Pro" panose="020B0503030403020204" pitchFamily="34" charset="0"/>
                <a:ea typeface="Source Sans Pro" panose="020B0503030403020204" pitchFamily="34" charset="0"/>
              </a:rPr>
              <a:t>2018</a:t>
            </a:r>
            <a:endParaRPr lang="en-NZ" sz="3200" b="1" dirty="0">
              <a:solidFill>
                <a:srgbClr val="E43B6E"/>
              </a:solidFill>
              <a:latin typeface="Source Sans Pro" panose="020B0503030403020204" pitchFamily="34" charset="0"/>
              <a:ea typeface="Source Sans Pro" panose="020B0503030403020204" pitchFamily="34" charset="0"/>
            </a:endParaRPr>
          </a:p>
        </p:txBody>
      </p:sp>
      <p:pic>
        <p:nvPicPr>
          <p:cNvPr id="8" name="Picture 7" descr="white MOH clou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154" y="6001680"/>
            <a:ext cx="756000" cy="762829"/>
          </a:xfrm>
          <a:prstGeom prst="rect">
            <a:avLst/>
          </a:prstGeom>
        </p:spPr>
      </p:pic>
      <p:pic>
        <p:nvPicPr>
          <p:cNvPr id="3" name="Picture 2"/>
          <p:cNvPicPr>
            <a:picLocks noChangeAspect="1"/>
          </p:cNvPicPr>
          <p:nvPr/>
        </p:nvPicPr>
        <p:blipFill rotWithShape="1">
          <a:blip r:embed="rId5"/>
          <a:srcRect r="50737"/>
          <a:stretch/>
        </p:blipFill>
        <p:spPr>
          <a:xfrm>
            <a:off x="408608" y="1713974"/>
            <a:ext cx="3634280" cy="3675049"/>
          </a:xfrm>
          <a:prstGeom prst="rect">
            <a:avLst/>
          </a:prstGeom>
        </p:spPr>
      </p:pic>
      <p:sp>
        <p:nvSpPr>
          <p:cNvPr id="6" name="5-Point Star 5"/>
          <p:cNvSpPr/>
          <p:nvPr/>
        </p:nvSpPr>
        <p:spPr>
          <a:xfrm>
            <a:off x="7461504" y="1628630"/>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5-Point Star 10"/>
          <p:cNvSpPr/>
          <p:nvPr/>
        </p:nvSpPr>
        <p:spPr>
          <a:xfrm>
            <a:off x="2440176" y="1506710"/>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5-Point Star 11"/>
          <p:cNvSpPr/>
          <p:nvPr/>
        </p:nvSpPr>
        <p:spPr>
          <a:xfrm>
            <a:off x="3650359" y="2591798"/>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5-Point Star 12"/>
          <p:cNvSpPr/>
          <p:nvPr/>
        </p:nvSpPr>
        <p:spPr>
          <a:xfrm>
            <a:off x="8366354" y="3737846"/>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5-Point Star 13"/>
          <p:cNvSpPr/>
          <p:nvPr/>
        </p:nvSpPr>
        <p:spPr>
          <a:xfrm>
            <a:off x="6735834" y="1334776"/>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5-Point Star 14"/>
          <p:cNvSpPr/>
          <p:nvPr/>
        </p:nvSpPr>
        <p:spPr>
          <a:xfrm>
            <a:off x="399058" y="4152374"/>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6" name="5-Point Star 15"/>
          <p:cNvSpPr/>
          <p:nvPr/>
        </p:nvSpPr>
        <p:spPr>
          <a:xfrm>
            <a:off x="4751602" y="2183366"/>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5-Point Star 16"/>
          <p:cNvSpPr/>
          <p:nvPr/>
        </p:nvSpPr>
        <p:spPr>
          <a:xfrm>
            <a:off x="229428" y="3261178"/>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5-Point Star 17"/>
          <p:cNvSpPr/>
          <p:nvPr/>
        </p:nvSpPr>
        <p:spPr>
          <a:xfrm>
            <a:off x="4446802" y="2896598"/>
            <a:ext cx="304800" cy="304800"/>
          </a:xfrm>
          <a:prstGeom prst="star5">
            <a:avLst/>
          </a:prstGeom>
          <a:solidFill>
            <a:srgbClr val="213463"/>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561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3B71"/>
        </a:solidFill>
        <a:effectLst/>
      </p:bgPr>
    </p:bg>
    <p:spTree>
      <p:nvGrpSpPr>
        <p:cNvPr id="1" name="Shape 319"/>
        <p:cNvGrpSpPr/>
        <p:nvPr/>
      </p:nvGrpSpPr>
      <p:grpSpPr>
        <a:xfrm>
          <a:off x="0" y="0"/>
          <a:ext cx="0" cy="0"/>
          <a:chOff x="0" y="0"/>
          <a:chExt cx="0" cy="0"/>
        </a:xfrm>
      </p:grpSpPr>
      <p:grpSp>
        <p:nvGrpSpPr>
          <p:cNvPr id="321" name="Shape 321"/>
          <p:cNvGrpSpPr/>
          <p:nvPr/>
        </p:nvGrpSpPr>
        <p:grpSpPr>
          <a:xfrm>
            <a:off x="576688" y="3252295"/>
            <a:ext cx="2119800" cy="1385556"/>
            <a:chOff x="542950" y="2129325"/>
            <a:chExt cx="2119800" cy="1385556"/>
          </a:xfrm>
        </p:grpSpPr>
        <p:sp>
          <p:nvSpPr>
            <p:cNvPr id="322" name="Shape 322"/>
            <p:cNvSpPr txBox="1"/>
            <p:nvPr/>
          </p:nvSpPr>
          <p:spPr>
            <a:xfrm>
              <a:off x="542950" y="2129325"/>
              <a:ext cx="2117915" cy="6714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NZ" sz="4800" b="1"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214GB</a:t>
              </a:r>
              <a:endParaRPr sz="4800" b="1"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sp>
          <p:nvSpPr>
            <p:cNvPr id="323" name="Shape 323"/>
            <p:cNvSpPr txBox="1"/>
            <p:nvPr/>
          </p:nvSpPr>
          <p:spPr>
            <a:xfrm>
              <a:off x="542950" y="2748245"/>
              <a:ext cx="2119800" cy="766636"/>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Data used per month in households where there is </a:t>
              </a:r>
              <a:r>
                <a:rPr lang="en-US" sz="1200" kern="0" dirty="0" err="1" smtClean="0">
                  <a:solidFill>
                    <a:srgbClr val="FFFFFF"/>
                  </a:solidFill>
                  <a:latin typeface="Source Sans Pro" panose="020B0503030403020204" pitchFamily="34" charset="0"/>
                  <a:ea typeface="Source Sans Pro" panose="020B0503030403020204" pitchFamily="34" charset="0"/>
                  <a:cs typeface="Noto Sans Regular"/>
                  <a:sym typeface="Helvetica Neue"/>
                </a:rPr>
                <a:t>Fibre</a:t>
              </a:r>
              <a: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 15</a:t>
              </a: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/16</a:t>
              </a:r>
            </a:p>
            <a:p>
              <a:pPr algn="ctr">
                <a:buClr>
                  <a:srgbClr val="000000"/>
                </a:buClr>
                <a:buFont typeface="Arial"/>
                <a:buNone/>
              </a:pPr>
              <a:endParaRPr lang="en-US"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grpSp>
      <p:sp>
        <p:nvSpPr>
          <p:cNvPr id="325" name="Shape 325"/>
          <p:cNvSpPr txBox="1"/>
          <p:nvPr/>
        </p:nvSpPr>
        <p:spPr>
          <a:xfrm>
            <a:off x="3547900" y="1328113"/>
            <a:ext cx="1534500" cy="671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US" sz="4800" b="1" kern="0" dirty="0">
                <a:solidFill>
                  <a:srgbClr val="FFFFFF"/>
                </a:solidFill>
                <a:latin typeface="Source Sans Pro" panose="020B0503030403020204" pitchFamily="34" charset="0"/>
                <a:ea typeface="Source Sans Pro" panose="020B0503030403020204" pitchFamily="34" charset="0"/>
                <a:cs typeface="Noto Sans Regular"/>
                <a:sym typeface="Helvetica Neue"/>
              </a:rPr>
              <a:t>57% </a:t>
            </a:r>
          </a:p>
        </p:txBody>
      </p:sp>
      <p:sp>
        <p:nvSpPr>
          <p:cNvPr id="326" name="Shape 326"/>
          <p:cNvSpPr txBox="1"/>
          <p:nvPr/>
        </p:nvSpPr>
        <p:spPr>
          <a:xfrm>
            <a:off x="3547900" y="1959485"/>
            <a:ext cx="2077556" cy="604759"/>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of those with income </a:t>
            </a:r>
            <a: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
            </a:r>
            <a:b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br>
            <a: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&lt;$</a:t>
            </a: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40k have a smart phone (total 83%</a:t>
            </a:r>
            <a: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a:t>
            </a:r>
            <a:endPar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sp>
        <p:nvSpPr>
          <p:cNvPr id="17" name="Shape 325"/>
          <p:cNvSpPr txBox="1"/>
          <p:nvPr/>
        </p:nvSpPr>
        <p:spPr>
          <a:xfrm>
            <a:off x="3547900" y="2946887"/>
            <a:ext cx="1534500" cy="671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US" sz="4800" b="1" kern="0" dirty="0">
                <a:solidFill>
                  <a:srgbClr val="FFFFFF"/>
                </a:solidFill>
                <a:latin typeface="Source Sans Pro" panose="020B0503030403020204" pitchFamily="34" charset="0"/>
                <a:ea typeface="Source Sans Pro" panose="020B0503030403020204" pitchFamily="34" charset="0"/>
                <a:cs typeface="Noto Sans Regular"/>
                <a:sym typeface="Helvetica Neue"/>
              </a:rPr>
              <a:t>86% </a:t>
            </a:r>
          </a:p>
        </p:txBody>
      </p:sp>
      <p:sp>
        <p:nvSpPr>
          <p:cNvPr id="18" name="Shape 326"/>
          <p:cNvSpPr txBox="1"/>
          <p:nvPr/>
        </p:nvSpPr>
        <p:spPr>
          <a:xfrm>
            <a:off x="3547900" y="3578259"/>
            <a:ext cx="2202070" cy="604759"/>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NZ"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Use their smartphones to browse the internet</a:t>
            </a:r>
            <a:endParaRPr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sp>
        <p:nvSpPr>
          <p:cNvPr id="328" name="Shape 328"/>
          <p:cNvSpPr txBox="1"/>
          <p:nvPr/>
        </p:nvSpPr>
        <p:spPr>
          <a:xfrm>
            <a:off x="5749970" y="1720511"/>
            <a:ext cx="1677824" cy="671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US" sz="1400" b="1" kern="0" dirty="0" err="1" smtClean="0">
                <a:solidFill>
                  <a:srgbClr val="FFFFFF"/>
                </a:solidFill>
                <a:latin typeface="Source Sans Pro" panose="020B0503030403020204" pitchFamily="34" charset="0"/>
                <a:ea typeface="Source Sans Pro" panose="020B0503030403020204" pitchFamily="34" charset="0"/>
                <a:cs typeface="Noto Sans Regular"/>
                <a:sym typeface="Helvetica Neue"/>
              </a:rPr>
              <a:t>IoT</a:t>
            </a:r>
            <a:r>
              <a:rPr lang="en-US" sz="1400" b="1"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 Blood </a:t>
            </a:r>
            <a:r>
              <a:rPr lang="en-US" sz="1400" b="1" kern="0" dirty="0">
                <a:solidFill>
                  <a:srgbClr val="FFFFFF"/>
                </a:solidFill>
                <a:latin typeface="Source Sans Pro" panose="020B0503030403020204" pitchFamily="34" charset="0"/>
                <a:ea typeface="Source Sans Pro" panose="020B0503030403020204" pitchFamily="34" charset="0"/>
                <a:cs typeface="Noto Sans Regular"/>
                <a:sym typeface="Helvetica Neue"/>
              </a:rPr>
              <a:t>Pressure Variability App</a:t>
            </a:r>
          </a:p>
          <a:p>
            <a:pPr>
              <a:buClr>
                <a:srgbClr val="000000"/>
              </a:buClr>
              <a:buFont typeface="Arial"/>
              <a:buNone/>
            </a:pPr>
            <a:endParaRPr lang="en-US" sz="1400" b="1"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sp>
        <p:nvSpPr>
          <p:cNvPr id="329" name="Shape 329"/>
          <p:cNvSpPr txBox="1"/>
          <p:nvPr/>
        </p:nvSpPr>
        <p:spPr>
          <a:xfrm>
            <a:off x="5749970" y="2364335"/>
            <a:ext cx="1912500" cy="1165104"/>
          </a:xfrm>
          <a:prstGeom prst="rect">
            <a:avLst/>
          </a:prstGeom>
          <a:noFill/>
          <a:ln>
            <a:noFill/>
          </a:ln>
        </p:spPr>
        <p:txBody>
          <a:bodyPr spcFirstLastPara="1" wrap="square" lIns="91425" tIns="91425" rIns="91425" bIns="91425" anchor="t" anchorCtr="0">
            <a:noAutofit/>
          </a:bodyPr>
          <a:lstStyle/>
          <a:p>
            <a:pPr marL="171450" indent="-171450">
              <a:buClr>
                <a:srgbClr val="FFFFFF"/>
              </a:buClr>
              <a:buFont typeface="Arial"/>
              <a:buChar char="•"/>
            </a:pP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17 million measurements </a:t>
            </a:r>
          </a:p>
          <a:p>
            <a:pPr marL="171450" indent="-171450">
              <a:buClr>
                <a:srgbClr val="FFFFFF"/>
              </a:buClr>
              <a:buFont typeface="Arial"/>
              <a:buChar char="•"/>
            </a:pPr>
            <a: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56,000 </a:t>
            </a: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participants </a:t>
            </a:r>
          </a:p>
          <a:p>
            <a:pPr marL="171450" indent="-171450">
              <a:buClr>
                <a:srgbClr val="FFFFFF"/>
              </a:buClr>
              <a:buFont typeface="Arial"/>
              <a:buChar char="•"/>
            </a:pPr>
            <a: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6 </a:t>
            </a: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months </a:t>
            </a:r>
          </a:p>
          <a:p>
            <a:pPr marL="171450" indent="-171450">
              <a:buClr>
                <a:srgbClr val="FFFFFF"/>
              </a:buClr>
              <a:buFont typeface="Arial"/>
              <a:buChar char="•"/>
            </a:pPr>
            <a: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no </a:t>
            </a: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extra cost</a:t>
            </a:r>
          </a:p>
          <a:p>
            <a:pPr marL="171450" indent="-171450">
              <a:buClr>
                <a:srgbClr val="000000"/>
              </a:buClr>
              <a:buFont typeface="Arial"/>
              <a:buChar char="•"/>
            </a:pPr>
            <a:endPar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grpSp>
        <p:nvGrpSpPr>
          <p:cNvPr id="14" name="Shape 321"/>
          <p:cNvGrpSpPr/>
          <p:nvPr/>
        </p:nvGrpSpPr>
        <p:grpSpPr>
          <a:xfrm>
            <a:off x="576688" y="1851727"/>
            <a:ext cx="2129170" cy="1213836"/>
            <a:chOff x="542950" y="1867317"/>
            <a:chExt cx="2129170" cy="1213836"/>
          </a:xfrm>
        </p:grpSpPr>
        <p:sp>
          <p:nvSpPr>
            <p:cNvPr id="15" name="Shape 322"/>
            <p:cNvSpPr txBox="1"/>
            <p:nvPr/>
          </p:nvSpPr>
          <p:spPr>
            <a:xfrm>
              <a:off x="542950" y="1867317"/>
              <a:ext cx="2129170" cy="6714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2800" b="1" kern="0" dirty="0">
                  <a:solidFill>
                    <a:srgbClr val="FFFFFF"/>
                  </a:solidFill>
                  <a:latin typeface="Source Sans Pro" panose="020B0503030403020204" pitchFamily="34" charset="0"/>
                  <a:ea typeface="Source Sans Pro" panose="020B0503030403020204" pitchFamily="34" charset="0"/>
                  <a:cs typeface="Noto Sans Regular"/>
                  <a:sym typeface="Helvetica Neue"/>
                </a:rPr>
                <a:t>69 </a:t>
              </a:r>
              <a:r>
                <a:rPr lang="en-US" sz="2800" b="1"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GB</a:t>
              </a:r>
              <a:endParaRPr lang="en-US" sz="2800" b="1"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sp>
          <p:nvSpPr>
            <p:cNvPr id="16" name="Shape 323"/>
            <p:cNvSpPr txBox="1"/>
            <p:nvPr/>
          </p:nvSpPr>
          <p:spPr>
            <a:xfrm>
              <a:off x="901664" y="2314517"/>
              <a:ext cx="1393366" cy="766636"/>
            </a:xfrm>
            <a:prstGeom prst="rect">
              <a:avLst/>
            </a:prstGeom>
            <a:noFill/>
            <a:ln>
              <a:noFill/>
            </a:ln>
          </p:spPr>
          <p:txBody>
            <a:bodyPr spcFirstLastPara="1" wrap="square" lIns="91425" tIns="91425" rIns="91425" bIns="91425" anchor="t" anchorCtr="0">
              <a:noAutofit/>
            </a:bodyPr>
            <a:lstStyle/>
            <a:p>
              <a:pPr algn="ctr">
                <a:buClr>
                  <a:srgbClr val="000000"/>
                </a:buClr>
                <a:buFont typeface="Arial"/>
                <a:buNone/>
              </a:pPr>
              <a:r>
                <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rPr>
                <a:t>Data used per household 15/</a:t>
              </a:r>
              <a:r>
                <a:rPr lang="en-US"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16</a:t>
              </a:r>
              <a:endParaRPr lang="en-US"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grpSp>
      <p:sp>
        <p:nvSpPr>
          <p:cNvPr id="19" name="Shape 325"/>
          <p:cNvSpPr txBox="1"/>
          <p:nvPr/>
        </p:nvSpPr>
        <p:spPr>
          <a:xfrm>
            <a:off x="3533952" y="4500961"/>
            <a:ext cx="1534500" cy="6714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US" sz="4800" b="1"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66</a:t>
            </a:r>
            <a:r>
              <a:rPr lang="en-US" sz="4800" b="1" kern="0" dirty="0">
                <a:solidFill>
                  <a:srgbClr val="FFFFFF"/>
                </a:solidFill>
                <a:latin typeface="Source Sans Pro" panose="020B0503030403020204" pitchFamily="34" charset="0"/>
                <a:ea typeface="Source Sans Pro" panose="020B0503030403020204" pitchFamily="34" charset="0"/>
                <a:cs typeface="Noto Sans Regular"/>
                <a:sym typeface="Helvetica Neue"/>
              </a:rPr>
              <a:t>% </a:t>
            </a:r>
          </a:p>
        </p:txBody>
      </p:sp>
      <p:sp>
        <p:nvSpPr>
          <p:cNvPr id="20" name="Shape 326"/>
          <p:cNvSpPr txBox="1"/>
          <p:nvPr/>
        </p:nvSpPr>
        <p:spPr>
          <a:xfrm>
            <a:off x="3533952" y="5132333"/>
            <a:ext cx="1468871" cy="604759"/>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NZ" sz="1200" kern="0" dirty="0" smtClean="0">
                <a:solidFill>
                  <a:srgbClr val="FFFFFF"/>
                </a:solidFill>
                <a:latin typeface="Source Sans Pro" panose="020B0503030403020204" pitchFamily="34" charset="0"/>
                <a:ea typeface="Source Sans Pro" panose="020B0503030403020204" pitchFamily="34" charset="0"/>
                <a:cs typeface="Noto Sans Regular"/>
                <a:sym typeface="Helvetica Neue"/>
              </a:rPr>
              <a:t>Active Social Media users</a:t>
            </a:r>
            <a:endParaRPr sz="1200"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sp>
        <p:nvSpPr>
          <p:cNvPr id="21" name="Shape 329"/>
          <p:cNvSpPr txBox="1"/>
          <p:nvPr/>
        </p:nvSpPr>
        <p:spPr>
          <a:xfrm>
            <a:off x="5737520" y="3572189"/>
            <a:ext cx="1912500" cy="1165104"/>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n-US" sz="1200" i="1" kern="0" dirty="0">
                <a:solidFill>
                  <a:srgbClr val="FFFFFF"/>
                </a:solidFill>
                <a:latin typeface="Source Sans Pro" panose="020B0503030403020204" pitchFamily="34" charset="0"/>
                <a:ea typeface="Source Sans Pro" panose="020B0503030403020204" pitchFamily="34" charset="0"/>
                <a:cs typeface="Noto Sans Regular"/>
                <a:sym typeface="Helvetica Neue"/>
              </a:rPr>
              <a:t>Study validated  population BP variability</a:t>
            </a:r>
          </a:p>
          <a:p>
            <a:pPr>
              <a:buClr>
                <a:srgbClr val="000000"/>
              </a:buClr>
              <a:buFont typeface="Arial"/>
              <a:buNone/>
            </a:pPr>
            <a:endParaRPr lang="en-US" sz="1200" i="1" kern="0" dirty="0">
              <a:solidFill>
                <a:srgbClr val="FFFFFF"/>
              </a:solidFill>
              <a:latin typeface="Source Sans Pro" panose="020B0503030403020204" pitchFamily="34" charset="0"/>
              <a:ea typeface="Source Sans Pro" panose="020B0503030403020204" pitchFamily="34" charset="0"/>
              <a:cs typeface="Noto Sans Regular"/>
              <a:sym typeface="Helvetica Neue"/>
            </a:endParaRPr>
          </a:p>
        </p:txBody>
      </p:sp>
      <p:sp>
        <p:nvSpPr>
          <p:cNvPr id="22" name="Oval 21"/>
          <p:cNvSpPr/>
          <p:nvPr/>
        </p:nvSpPr>
        <p:spPr>
          <a:xfrm>
            <a:off x="5549769" y="4393131"/>
            <a:ext cx="1850687" cy="1850687"/>
          </a:xfrm>
          <a:prstGeom prst="ellipse">
            <a:avLst/>
          </a:prstGeom>
          <a:solidFill>
            <a:srgbClr val="E43B6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buClr>
                <a:srgbClr val="000000"/>
              </a:buClr>
              <a:buFont typeface="Arial"/>
              <a:buNone/>
            </a:pPr>
            <a:r>
              <a:rPr lang="en-NZ" sz="2400" b="1" kern="0" dirty="0" smtClean="0">
                <a:solidFill>
                  <a:srgbClr val="FFFFFF"/>
                </a:solidFill>
                <a:latin typeface="Noto Sans Regular"/>
                <a:cs typeface="Noto Sans Regular"/>
                <a:sym typeface="Arial"/>
              </a:rPr>
              <a:t>860</a:t>
            </a:r>
          </a:p>
          <a:p>
            <a:pPr>
              <a:buClr>
                <a:srgbClr val="000000"/>
              </a:buClr>
              <a:buFont typeface="Arial"/>
              <a:buNone/>
            </a:pPr>
            <a:r>
              <a:rPr lang="en-NZ" sz="1200" kern="0" dirty="0" smtClean="0">
                <a:solidFill>
                  <a:srgbClr val="FFFFFF"/>
                </a:solidFill>
                <a:latin typeface="Noto Sans Regular"/>
                <a:ea typeface="Source Sans Pro" panose="020B0503030403020204" pitchFamily="34" charset="0"/>
                <a:cs typeface="Noto Sans Regular"/>
                <a:sym typeface="Arial"/>
              </a:rPr>
              <a:t>Digital </a:t>
            </a:r>
          </a:p>
          <a:p>
            <a:pPr>
              <a:buClr>
                <a:srgbClr val="000000"/>
              </a:buClr>
              <a:buFont typeface="Arial"/>
              <a:buNone/>
            </a:pPr>
            <a:r>
              <a:rPr lang="en-NZ" sz="1200" kern="0" dirty="0" smtClean="0">
                <a:solidFill>
                  <a:srgbClr val="FFFFFF"/>
                </a:solidFill>
                <a:latin typeface="Noto Sans Regular"/>
                <a:ea typeface="Source Sans Pro" panose="020B0503030403020204" pitchFamily="34" charset="0"/>
                <a:cs typeface="Noto Sans Regular"/>
                <a:sym typeface="Arial"/>
              </a:rPr>
              <a:t>Health </a:t>
            </a:r>
          </a:p>
          <a:p>
            <a:pPr>
              <a:buClr>
                <a:srgbClr val="000000"/>
              </a:buClr>
              <a:buFont typeface="Arial"/>
              <a:buNone/>
            </a:pPr>
            <a:r>
              <a:rPr lang="en-NZ" sz="1200" kern="0" dirty="0" smtClean="0">
                <a:solidFill>
                  <a:srgbClr val="FFFFFF"/>
                </a:solidFill>
                <a:latin typeface="Noto Sans Regular"/>
                <a:ea typeface="Source Sans Pro" panose="020B0503030403020204" pitchFamily="34" charset="0"/>
                <a:cs typeface="Noto Sans Regular"/>
                <a:sym typeface="Arial"/>
              </a:rPr>
              <a:t>Studies </a:t>
            </a:r>
          </a:p>
          <a:p>
            <a:pPr>
              <a:buClr>
                <a:srgbClr val="000000"/>
              </a:buClr>
              <a:buFont typeface="Arial"/>
              <a:buNone/>
            </a:pPr>
            <a:r>
              <a:rPr lang="en-NZ" sz="1200" kern="0" dirty="0" smtClean="0">
                <a:solidFill>
                  <a:srgbClr val="FFFFFF"/>
                </a:solidFill>
                <a:latin typeface="Noto Sans Regular"/>
                <a:ea typeface="Source Sans Pro" panose="020B0503030403020204" pitchFamily="34" charset="0"/>
                <a:cs typeface="Noto Sans Regular"/>
                <a:sym typeface="Arial"/>
              </a:rPr>
              <a:t>underway</a:t>
            </a:r>
            <a:endParaRPr lang="en-NZ" sz="1200" kern="0" dirty="0">
              <a:solidFill>
                <a:srgbClr val="FFFFFF"/>
              </a:solidFill>
              <a:latin typeface="Noto Sans Regular"/>
              <a:ea typeface="Source Sans Pro" panose="020B0503030403020204" pitchFamily="34" charset="0"/>
              <a:cs typeface="Noto Sans Regular"/>
              <a:sym typeface="Arial"/>
            </a:endParaRPr>
          </a:p>
        </p:txBody>
      </p:sp>
      <p:sp>
        <p:nvSpPr>
          <p:cNvPr id="23" name="Oval 22"/>
          <p:cNvSpPr/>
          <p:nvPr/>
        </p:nvSpPr>
        <p:spPr>
          <a:xfrm>
            <a:off x="6789570" y="4725873"/>
            <a:ext cx="1293054" cy="129305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08000" rIns="0" bIns="0" rtlCol="0" anchor="t" anchorCtr="0"/>
          <a:lstStyle/>
          <a:p>
            <a:pPr>
              <a:buClr>
                <a:srgbClr val="000000"/>
              </a:buClr>
              <a:buFont typeface="Arial"/>
              <a:buNone/>
            </a:pPr>
            <a:r>
              <a:rPr lang="en-NZ" sz="2400" b="1" kern="0" dirty="0" smtClean="0">
                <a:solidFill>
                  <a:srgbClr val="FFFFFF"/>
                </a:solidFill>
                <a:latin typeface="Noto Sans Regular"/>
                <a:cs typeface="Noto Sans Regular"/>
                <a:sym typeface="Arial"/>
              </a:rPr>
              <a:t>570</a:t>
            </a:r>
          </a:p>
          <a:p>
            <a:pPr>
              <a:buClr>
                <a:srgbClr val="000000"/>
              </a:buClr>
              <a:buFont typeface="Arial"/>
              <a:buNone/>
            </a:pPr>
            <a:r>
              <a:rPr lang="en-NZ" sz="1050" kern="0" dirty="0" smtClean="0">
                <a:solidFill>
                  <a:srgbClr val="FFFFFF"/>
                </a:solidFill>
                <a:latin typeface="Noto Sans Regular"/>
                <a:cs typeface="Noto Sans Regular"/>
                <a:sym typeface="Arial"/>
              </a:rPr>
              <a:t>Studies complete</a:t>
            </a:r>
            <a:endParaRPr lang="en-NZ" sz="1050" kern="0" dirty="0">
              <a:solidFill>
                <a:srgbClr val="FFFFFF"/>
              </a:solidFill>
              <a:latin typeface="Noto Sans Regular"/>
              <a:cs typeface="Noto Sans Regular"/>
              <a:sym typeface="Arial"/>
            </a:endParaRPr>
          </a:p>
        </p:txBody>
      </p:sp>
      <p:sp>
        <p:nvSpPr>
          <p:cNvPr id="24" name="Oval 23"/>
          <p:cNvSpPr/>
          <p:nvPr/>
        </p:nvSpPr>
        <p:spPr>
          <a:xfrm>
            <a:off x="7771775" y="5211359"/>
            <a:ext cx="741019" cy="74101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buClr>
                <a:srgbClr val="000000"/>
              </a:buClr>
              <a:buFont typeface="Arial"/>
              <a:buNone/>
            </a:pPr>
            <a:r>
              <a:rPr lang="en-NZ" sz="1400" b="1" kern="0" dirty="0" smtClean="0">
                <a:solidFill>
                  <a:srgbClr val="FFFFFF">
                    <a:lumMod val="50000"/>
                  </a:srgbClr>
                </a:solidFill>
                <a:latin typeface="Noto Sans Regular"/>
                <a:cs typeface="Noto Sans Regular"/>
                <a:sym typeface="Arial"/>
              </a:rPr>
              <a:t>142</a:t>
            </a:r>
          </a:p>
          <a:p>
            <a:pPr algn="ctr">
              <a:buClr>
                <a:srgbClr val="000000"/>
              </a:buClr>
              <a:buFont typeface="Arial"/>
              <a:buNone/>
            </a:pPr>
            <a:r>
              <a:rPr lang="en-NZ" sz="1000" kern="0" dirty="0">
                <a:solidFill>
                  <a:srgbClr val="FFFFFF">
                    <a:lumMod val="50000"/>
                  </a:srgbClr>
                </a:solidFill>
                <a:latin typeface="Noto Sans Regular"/>
                <a:cs typeface="Noto Sans Regular"/>
                <a:sym typeface="Arial"/>
              </a:rPr>
              <a:t>i</a:t>
            </a:r>
            <a:r>
              <a:rPr lang="en-NZ" sz="1000" kern="0" dirty="0" smtClean="0">
                <a:solidFill>
                  <a:srgbClr val="FFFFFF">
                    <a:lumMod val="50000"/>
                  </a:srgbClr>
                </a:solidFill>
                <a:latin typeface="Noto Sans Regular"/>
                <a:cs typeface="Noto Sans Regular"/>
                <a:sym typeface="Arial"/>
              </a:rPr>
              <a:t>n 2017</a:t>
            </a:r>
            <a:endParaRPr lang="en-NZ" sz="1000" kern="0" dirty="0">
              <a:solidFill>
                <a:srgbClr val="FFFFFF">
                  <a:lumMod val="50000"/>
                </a:srgbClr>
              </a:solidFill>
              <a:latin typeface="Noto Sans Regular"/>
              <a:cs typeface="Noto Sans Regular"/>
              <a:sym typeface="Arial"/>
            </a:endParaRPr>
          </a:p>
        </p:txBody>
      </p:sp>
      <p:sp>
        <p:nvSpPr>
          <p:cNvPr id="2" name="Rectangle 1"/>
          <p:cNvSpPr/>
          <p:nvPr/>
        </p:nvSpPr>
        <p:spPr>
          <a:xfrm>
            <a:off x="576689" y="3109441"/>
            <a:ext cx="2119800" cy="1496449"/>
          </a:xfrm>
          <a:prstGeom prst="rect">
            <a:avLst/>
          </a:prstGeom>
          <a:no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grpSp>
        <p:nvGrpSpPr>
          <p:cNvPr id="26" name="Group 25"/>
          <p:cNvGrpSpPr>
            <a:grpSpLocks noChangeAspect="1"/>
          </p:cNvGrpSpPr>
          <p:nvPr/>
        </p:nvGrpSpPr>
        <p:grpSpPr>
          <a:xfrm>
            <a:off x="3000787" y="2873758"/>
            <a:ext cx="553127" cy="1236131"/>
            <a:chOff x="-1247088" y="3303678"/>
            <a:chExt cx="847039" cy="1868397"/>
          </a:xfrm>
          <a:solidFill>
            <a:schemeClr val="bg1"/>
          </a:solidFill>
        </p:grpSpPr>
        <p:sp>
          <p:nvSpPr>
            <p:cNvPr id="27" name="Oval 26"/>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28" name="Freeform 27"/>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29" name="Freeform 28"/>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grpSp>
      <p:grpSp>
        <p:nvGrpSpPr>
          <p:cNvPr id="30" name="Group 29"/>
          <p:cNvGrpSpPr>
            <a:grpSpLocks noChangeAspect="1"/>
          </p:cNvGrpSpPr>
          <p:nvPr/>
        </p:nvGrpSpPr>
        <p:grpSpPr>
          <a:xfrm>
            <a:off x="3000787" y="4392143"/>
            <a:ext cx="553127" cy="1236131"/>
            <a:chOff x="-1247088" y="3303678"/>
            <a:chExt cx="847039" cy="1868397"/>
          </a:xfrm>
          <a:solidFill>
            <a:schemeClr val="bg1"/>
          </a:solidFill>
        </p:grpSpPr>
        <p:sp>
          <p:nvSpPr>
            <p:cNvPr id="31" name="Oval 30"/>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32" name="Freeform 31"/>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33" name="Freeform 32"/>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grpSp>
      <p:grpSp>
        <p:nvGrpSpPr>
          <p:cNvPr id="34" name="Group 33"/>
          <p:cNvGrpSpPr>
            <a:grpSpLocks noChangeAspect="1"/>
          </p:cNvGrpSpPr>
          <p:nvPr/>
        </p:nvGrpSpPr>
        <p:grpSpPr>
          <a:xfrm>
            <a:off x="3000787" y="1328112"/>
            <a:ext cx="553127" cy="1236131"/>
            <a:chOff x="-1247088" y="3303678"/>
            <a:chExt cx="847039" cy="1868397"/>
          </a:xfrm>
          <a:solidFill>
            <a:schemeClr val="bg1"/>
          </a:solidFill>
        </p:grpSpPr>
        <p:sp>
          <p:nvSpPr>
            <p:cNvPr id="35" name="Oval 34"/>
            <p:cNvSpPr/>
            <p:nvPr/>
          </p:nvSpPr>
          <p:spPr>
            <a:xfrm>
              <a:off x="-1000125" y="3303678"/>
              <a:ext cx="371385" cy="3713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36" name="Freeform 35"/>
            <p:cNvSpPr/>
            <p:nvPr/>
          </p:nvSpPr>
          <p:spPr>
            <a:xfrm rot="21364799">
              <a:off x="-832461"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37" name="Freeform 36"/>
            <p:cNvSpPr/>
            <p:nvPr/>
          </p:nvSpPr>
          <p:spPr>
            <a:xfrm rot="235201" flipH="1">
              <a:off x="-1247088" y="3590925"/>
              <a:ext cx="432412" cy="1581150"/>
            </a:xfrm>
            <a:custGeom>
              <a:avLst/>
              <a:gdLst>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133350 w 657225"/>
                <a:gd name="connsiteY9" fmla="*/ 1562100 h 1571625"/>
                <a:gd name="connsiteX10" fmla="*/ 0 w 657225"/>
                <a:gd name="connsiteY10" fmla="*/ 1562100 h 1571625"/>
                <a:gd name="connsiteX0" fmla="*/ 285750 w 657225"/>
                <a:gd name="connsiteY0" fmla="*/ 0 h 1571625"/>
                <a:gd name="connsiteX1" fmla="*/ 523875 w 657225"/>
                <a:gd name="connsiteY1" fmla="*/ 85725 h 1571625"/>
                <a:gd name="connsiteX2" fmla="*/ 657225 w 657225"/>
                <a:gd name="connsiteY2" fmla="*/ 781050 h 1571625"/>
                <a:gd name="connsiteX3" fmla="*/ 561975 w 657225"/>
                <a:gd name="connsiteY3" fmla="*/ 809625 h 1571625"/>
                <a:gd name="connsiteX4" fmla="*/ 428625 w 657225"/>
                <a:gd name="connsiteY4" fmla="*/ 304800 h 1571625"/>
                <a:gd name="connsiteX5" fmla="*/ 381000 w 657225"/>
                <a:gd name="connsiteY5" fmla="*/ 790575 h 1571625"/>
                <a:gd name="connsiteX6" fmla="*/ 457200 w 657225"/>
                <a:gd name="connsiteY6" fmla="*/ 1571625 h 1571625"/>
                <a:gd name="connsiteX7" fmla="*/ 333375 w 657225"/>
                <a:gd name="connsiteY7" fmla="*/ 1571625 h 1571625"/>
                <a:gd name="connsiteX8" fmla="*/ 228600 w 657225"/>
                <a:gd name="connsiteY8" fmla="*/ 866775 h 1571625"/>
                <a:gd name="connsiteX9" fmla="*/ 0 w 657225"/>
                <a:gd name="connsiteY9" fmla="*/ 1562100 h 1571625"/>
                <a:gd name="connsiteX0" fmla="*/ 57150 w 428625"/>
                <a:gd name="connsiteY0" fmla="*/ 0 h 1571625"/>
                <a:gd name="connsiteX1" fmla="*/ 295275 w 428625"/>
                <a:gd name="connsiteY1" fmla="*/ 85725 h 1571625"/>
                <a:gd name="connsiteX2" fmla="*/ 428625 w 428625"/>
                <a:gd name="connsiteY2" fmla="*/ 781050 h 1571625"/>
                <a:gd name="connsiteX3" fmla="*/ 333375 w 428625"/>
                <a:gd name="connsiteY3" fmla="*/ 809625 h 1571625"/>
                <a:gd name="connsiteX4" fmla="*/ 200025 w 428625"/>
                <a:gd name="connsiteY4" fmla="*/ 304800 h 1571625"/>
                <a:gd name="connsiteX5" fmla="*/ 152400 w 428625"/>
                <a:gd name="connsiteY5" fmla="*/ 790575 h 1571625"/>
                <a:gd name="connsiteX6" fmla="*/ 228600 w 428625"/>
                <a:gd name="connsiteY6" fmla="*/ 1571625 h 1571625"/>
                <a:gd name="connsiteX7" fmla="*/ 104775 w 428625"/>
                <a:gd name="connsiteY7" fmla="*/ 1571625 h 1571625"/>
                <a:gd name="connsiteX8" fmla="*/ 0 w 428625"/>
                <a:gd name="connsiteY8" fmla="*/ 866775 h 1571625"/>
                <a:gd name="connsiteX0" fmla="*/ 68332 w 439807"/>
                <a:gd name="connsiteY0" fmla="*/ 0 h 1571625"/>
                <a:gd name="connsiteX1" fmla="*/ 306457 w 439807"/>
                <a:gd name="connsiteY1" fmla="*/ 85725 h 1571625"/>
                <a:gd name="connsiteX2" fmla="*/ 439807 w 439807"/>
                <a:gd name="connsiteY2" fmla="*/ 781050 h 1571625"/>
                <a:gd name="connsiteX3" fmla="*/ 344557 w 439807"/>
                <a:gd name="connsiteY3" fmla="*/ 809625 h 1571625"/>
                <a:gd name="connsiteX4" fmla="*/ 211207 w 439807"/>
                <a:gd name="connsiteY4" fmla="*/ 304800 h 1571625"/>
                <a:gd name="connsiteX5" fmla="*/ 163582 w 439807"/>
                <a:gd name="connsiteY5" fmla="*/ 790575 h 1571625"/>
                <a:gd name="connsiteX6" fmla="*/ 239782 w 439807"/>
                <a:gd name="connsiteY6" fmla="*/ 1571625 h 1571625"/>
                <a:gd name="connsiteX7" fmla="*/ 115957 w 439807"/>
                <a:gd name="connsiteY7" fmla="*/ 1571625 h 1571625"/>
                <a:gd name="connsiteX8" fmla="*/ 11182 w 439807"/>
                <a:gd name="connsiteY8" fmla="*/ 866775 h 1571625"/>
                <a:gd name="connsiteX9" fmla="*/ 1657 w 439807"/>
                <a:gd name="connsiteY9" fmla="*/ 847725 h 1571625"/>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0" fmla="*/ 60937 w 432412"/>
                <a:gd name="connsiteY0" fmla="*/ 9525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 name="connsiteX10" fmla="*/ 60937 w 432412"/>
                <a:gd name="connsiteY10" fmla="*/ 9525 h 1581150"/>
                <a:gd name="connsiteX0" fmla="*/ 41887 w 432412"/>
                <a:gd name="connsiteY0" fmla="*/ 0 h 1581150"/>
                <a:gd name="connsiteX1" fmla="*/ 299062 w 432412"/>
                <a:gd name="connsiteY1" fmla="*/ 95250 h 1581150"/>
                <a:gd name="connsiteX2" fmla="*/ 432412 w 432412"/>
                <a:gd name="connsiteY2" fmla="*/ 790575 h 1581150"/>
                <a:gd name="connsiteX3" fmla="*/ 337162 w 432412"/>
                <a:gd name="connsiteY3" fmla="*/ 819150 h 1581150"/>
                <a:gd name="connsiteX4" fmla="*/ 203812 w 432412"/>
                <a:gd name="connsiteY4" fmla="*/ 314325 h 1581150"/>
                <a:gd name="connsiteX5" fmla="*/ 156187 w 432412"/>
                <a:gd name="connsiteY5" fmla="*/ 800100 h 1581150"/>
                <a:gd name="connsiteX6" fmla="*/ 232387 w 432412"/>
                <a:gd name="connsiteY6" fmla="*/ 1581150 h 1581150"/>
                <a:gd name="connsiteX7" fmla="*/ 108562 w 432412"/>
                <a:gd name="connsiteY7" fmla="*/ 1581150 h 1581150"/>
                <a:gd name="connsiteX8" fmla="*/ 3787 w 432412"/>
                <a:gd name="connsiteY8" fmla="*/ 876300 h 1581150"/>
                <a:gd name="connsiteX9" fmla="*/ 41887 w 432412"/>
                <a:gd name="connsiteY9"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412" h="1581150">
                  <a:moveTo>
                    <a:pt x="41887" y="0"/>
                  </a:moveTo>
                  <a:lnTo>
                    <a:pt x="299062" y="95250"/>
                  </a:lnTo>
                  <a:lnTo>
                    <a:pt x="432412" y="790575"/>
                  </a:lnTo>
                  <a:lnTo>
                    <a:pt x="337162" y="819150"/>
                  </a:lnTo>
                  <a:lnTo>
                    <a:pt x="203812" y="314325"/>
                  </a:lnTo>
                  <a:lnTo>
                    <a:pt x="156187" y="800100"/>
                  </a:lnTo>
                  <a:lnTo>
                    <a:pt x="232387" y="1581150"/>
                  </a:lnTo>
                  <a:lnTo>
                    <a:pt x="108562" y="1581150"/>
                  </a:lnTo>
                  <a:lnTo>
                    <a:pt x="3787" y="876300"/>
                  </a:lnTo>
                  <a:cubicBezTo>
                    <a:pt x="-15263" y="755650"/>
                    <a:pt x="43871" y="3969"/>
                    <a:pt x="418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grpSp>
      <p:sp>
        <p:nvSpPr>
          <p:cNvPr id="38" name="Rectangle 37"/>
          <p:cNvSpPr/>
          <p:nvPr/>
        </p:nvSpPr>
        <p:spPr>
          <a:xfrm>
            <a:off x="935402" y="1931341"/>
            <a:ext cx="1393366" cy="910831"/>
          </a:xfrm>
          <a:prstGeom prst="rect">
            <a:avLst/>
          </a:prstGeom>
          <a:no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43" name="Freeform 42"/>
          <p:cNvSpPr/>
          <p:nvPr/>
        </p:nvSpPr>
        <p:spPr>
          <a:xfrm>
            <a:off x="3093790" y="1728585"/>
            <a:ext cx="363355" cy="840422"/>
          </a:xfrm>
          <a:custGeom>
            <a:avLst/>
            <a:gdLst>
              <a:gd name="connsiteX0" fmla="*/ 282200 w 552467"/>
              <a:gd name="connsiteY0" fmla="*/ 0 h 1239713"/>
              <a:gd name="connsiteX1" fmla="*/ 403460 w 552467"/>
              <a:gd name="connsiteY1" fmla="*/ 122854 h 1239713"/>
              <a:gd name="connsiteX2" fmla="*/ 367944 w 552467"/>
              <a:gd name="connsiteY2" fmla="*/ 209725 h 1239713"/>
              <a:gd name="connsiteX3" fmla="*/ 346645 w 552467"/>
              <a:gd name="connsiteY3" fmla="*/ 224274 h 1239713"/>
              <a:gd name="connsiteX4" fmla="*/ 434142 w 552467"/>
              <a:gd name="connsiteY4" fmla="*/ 250438 h 1239713"/>
              <a:gd name="connsiteX5" fmla="*/ 552467 w 552467"/>
              <a:gd name="connsiteY5" fmla="*/ 703435 h 1239713"/>
              <a:gd name="connsiteX6" fmla="*/ 491706 w 552467"/>
              <a:gd name="connsiteY6" fmla="*/ 726548 h 1239713"/>
              <a:gd name="connsiteX7" fmla="*/ 381997 w 552467"/>
              <a:gd name="connsiteY7" fmla="*/ 399291 h 1239713"/>
              <a:gd name="connsiteX8" fmla="*/ 372942 w 552467"/>
              <a:gd name="connsiteY8" fmla="*/ 722054 h 1239713"/>
              <a:gd name="connsiteX9" fmla="*/ 457911 w 552467"/>
              <a:gd name="connsiteY9" fmla="*/ 1234185 h 1239713"/>
              <a:gd name="connsiteX10" fmla="*/ 377241 w 552467"/>
              <a:gd name="connsiteY10" fmla="*/ 1239713 h 1239713"/>
              <a:gd name="connsiteX11" fmla="*/ 277102 w 552467"/>
              <a:gd name="connsiteY11" fmla="*/ 779153 h 1239713"/>
              <a:gd name="connsiteX12" fmla="*/ 276176 w 552467"/>
              <a:gd name="connsiteY12" fmla="*/ 772409 h 1239713"/>
              <a:gd name="connsiteX13" fmla="*/ 275365 w 552467"/>
              <a:gd name="connsiteY13" fmla="*/ 779153 h 1239713"/>
              <a:gd name="connsiteX14" fmla="*/ 175226 w 552467"/>
              <a:gd name="connsiteY14" fmla="*/ 1239713 h 1239713"/>
              <a:gd name="connsiteX15" fmla="*/ 94556 w 552467"/>
              <a:gd name="connsiteY15" fmla="*/ 1234185 h 1239713"/>
              <a:gd name="connsiteX16" fmla="*/ 179526 w 552467"/>
              <a:gd name="connsiteY16" fmla="*/ 722054 h 1239713"/>
              <a:gd name="connsiteX17" fmla="*/ 170470 w 552467"/>
              <a:gd name="connsiteY17" fmla="*/ 399291 h 1239713"/>
              <a:gd name="connsiteX18" fmla="*/ 60761 w 552467"/>
              <a:gd name="connsiteY18" fmla="*/ 726548 h 1239713"/>
              <a:gd name="connsiteX19" fmla="*/ 0 w 552467"/>
              <a:gd name="connsiteY19" fmla="*/ 703435 h 1239713"/>
              <a:gd name="connsiteX20" fmla="*/ 118325 w 552467"/>
              <a:gd name="connsiteY20" fmla="*/ 250438 h 1239713"/>
              <a:gd name="connsiteX21" fmla="*/ 212559 w 552467"/>
              <a:gd name="connsiteY21" fmla="*/ 222259 h 1239713"/>
              <a:gd name="connsiteX22" fmla="*/ 205068 w 552467"/>
              <a:gd name="connsiteY22" fmla="*/ 217654 h 1239713"/>
              <a:gd name="connsiteX23" fmla="*/ 160940 w 552467"/>
              <a:gd name="connsiteY23" fmla="*/ 122854 h 1239713"/>
              <a:gd name="connsiteX24" fmla="*/ 282200 w 552467"/>
              <a:gd name="connsiteY24" fmla="*/ 0 h 1239713"/>
              <a:gd name="connsiteX0" fmla="*/ 282200 w 491706"/>
              <a:gd name="connsiteY0" fmla="*/ 0 h 1239713"/>
              <a:gd name="connsiteX1" fmla="*/ 403460 w 491706"/>
              <a:gd name="connsiteY1" fmla="*/ 122854 h 1239713"/>
              <a:gd name="connsiteX2" fmla="*/ 367944 w 491706"/>
              <a:gd name="connsiteY2" fmla="*/ 209725 h 1239713"/>
              <a:gd name="connsiteX3" fmla="*/ 346645 w 491706"/>
              <a:gd name="connsiteY3" fmla="*/ 224274 h 1239713"/>
              <a:gd name="connsiteX4" fmla="*/ 434142 w 491706"/>
              <a:gd name="connsiteY4" fmla="*/ 250438 h 1239713"/>
              <a:gd name="connsiteX5" fmla="*/ 491706 w 491706"/>
              <a:gd name="connsiteY5" fmla="*/ 726548 h 1239713"/>
              <a:gd name="connsiteX6" fmla="*/ 381997 w 491706"/>
              <a:gd name="connsiteY6" fmla="*/ 399291 h 1239713"/>
              <a:gd name="connsiteX7" fmla="*/ 372942 w 491706"/>
              <a:gd name="connsiteY7" fmla="*/ 722054 h 1239713"/>
              <a:gd name="connsiteX8" fmla="*/ 457911 w 491706"/>
              <a:gd name="connsiteY8" fmla="*/ 1234185 h 1239713"/>
              <a:gd name="connsiteX9" fmla="*/ 377241 w 491706"/>
              <a:gd name="connsiteY9" fmla="*/ 1239713 h 1239713"/>
              <a:gd name="connsiteX10" fmla="*/ 277102 w 491706"/>
              <a:gd name="connsiteY10" fmla="*/ 779153 h 1239713"/>
              <a:gd name="connsiteX11" fmla="*/ 276176 w 491706"/>
              <a:gd name="connsiteY11" fmla="*/ 772409 h 1239713"/>
              <a:gd name="connsiteX12" fmla="*/ 275365 w 491706"/>
              <a:gd name="connsiteY12" fmla="*/ 779153 h 1239713"/>
              <a:gd name="connsiteX13" fmla="*/ 175226 w 491706"/>
              <a:gd name="connsiteY13" fmla="*/ 1239713 h 1239713"/>
              <a:gd name="connsiteX14" fmla="*/ 94556 w 491706"/>
              <a:gd name="connsiteY14" fmla="*/ 1234185 h 1239713"/>
              <a:gd name="connsiteX15" fmla="*/ 179526 w 491706"/>
              <a:gd name="connsiteY15" fmla="*/ 722054 h 1239713"/>
              <a:gd name="connsiteX16" fmla="*/ 170470 w 491706"/>
              <a:gd name="connsiteY16" fmla="*/ 399291 h 1239713"/>
              <a:gd name="connsiteX17" fmla="*/ 60761 w 491706"/>
              <a:gd name="connsiteY17" fmla="*/ 726548 h 1239713"/>
              <a:gd name="connsiteX18" fmla="*/ 0 w 491706"/>
              <a:gd name="connsiteY18" fmla="*/ 703435 h 1239713"/>
              <a:gd name="connsiteX19" fmla="*/ 118325 w 491706"/>
              <a:gd name="connsiteY19" fmla="*/ 250438 h 1239713"/>
              <a:gd name="connsiteX20" fmla="*/ 212559 w 491706"/>
              <a:gd name="connsiteY20" fmla="*/ 222259 h 1239713"/>
              <a:gd name="connsiteX21" fmla="*/ 205068 w 491706"/>
              <a:gd name="connsiteY21" fmla="*/ 217654 h 1239713"/>
              <a:gd name="connsiteX22" fmla="*/ 160940 w 491706"/>
              <a:gd name="connsiteY22" fmla="*/ 122854 h 1239713"/>
              <a:gd name="connsiteX23" fmla="*/ 282200 w 491706"/>
              <a:gd name="connsiteY23" fmla="*/ 0 h 1239713"/>
              <a:gd name="connsiteX0" fmla="*/ 282200 w 457911"/>
              <a:gd name="connsiteY0" fmla="*/ 0 h 1239713"/>
              <a:gd name="connsiteX1" fmla="*/ 403460 w 457911"/>
              <a:gd name="connsiteY1" fmla="*/ 122854 h 1239713"/>
              <a:gd name="connsiteX2" fmla="*/ 367944 w 457911"/>
              <a:gd name="connsiteY2" fmla="*/ 209725 h 1239713"/>
              <a:gd name="connsiteX3" fmla="*/ 346645 w 457911"/>
              <a:gd name="connsiteY3" fmla="*/ 224274 h 1239713"/>
              <a:gd name="connsiteX4" fmla="*/ 434142 w 457911"/>
              <a:gd name="connsiteY4" fmla="*/ 250438 h 1239713"/>
              <a:gd name="connsiteX5" fmla="*/ 381997 w 457911"/>
              <a:gd name="connsiteY5" fmla="*/ 399291 h 1239713"/>
              <a:gd name="connsiteX6" fmla="*/ 372942 w 457911"/>
              <a:gd name="connsiteY6" fmla="*/ 722054 h 1239713"/>
              <a:gd name="connsiteX7" fmla="*/ 457911 w 457911"/>
              <a:gd name="connsiteY7" fmla="*/ 1234185 h 1239713"/>
              <a:gd name="connsiteX8" fmla="*/ 377241 w 457911"/>
              <a:gd name="connsiteY8" fmla="*/ 1239713 h 1239713"/>
              <a:gd name="connsiteX9" fmla="*/ 277102 w 457911"/>
              <a:gd name="connsiteY9" fmla="*/ 779153 h 1239713"/>
              <a:gd name="connsiteX10" fmla="*/ 276176 w 457911"/>
              <a:gd name="connsiteY10" fmla="*/ 772409 h 1239713"/>
              <a:gd name="connsiteX11" fmla="*/ 275365 w 457911"/>
              <a:gd name="connsiteY11" fmla="*/ 779153 h 1239713"/>
              <a:gd name="connsiteX12" fmla="*/ 175226 w 457911"/>
              <a:gd name="connsiteY12" fmla="*/ 1239713 h 1239713"/>
              <a:gd name="connsiteX13" fmla="*/ 94556 w 457911"/>
              <a:gd name="connsiteY13" fmla="*/ 1234185 h 1239713"/>
              <a:gd name="connsiteX14" fmla="*/ 179526 w 457911"/>
              <a:gd name="connsiteY14" fmla="*/ 722054 h 1239713"/>
              <a:gd name="connsiteX15" fmla="*/ 170470 w 457911"/>
              <a:gd name="connsiteY15" fmla="*/ 399291 h 1239713"/>
              <a:gd name="connsiteX16" fmla="*/ 60761 w 457911"/>
              <a:gd name="connsiteY16" fmla="*/ 726548 h 1239713"/>
              <a:gd name="connsiteX17" fmla="*/ 0 w 457911"/>
              <a:gd name="connsiteY17" fmla="*/ 703435 h 1239713"/>
              <a:gd name="connsiteX18" fmla="*/ 118325 w 457911"/>
              <a:gd name="connsiteY18" fmla="*/ 250438 h 1239713"/>
              <a:gd name="connsiteX19" fmla="*/ 212559 w 457911"/>
              <a:gd name="connsiteY19" fmla="*/ 222259 h 1239713"/>
              <a:gd name="connsiteX20" fmla="*/ 205068 w 457911"/>
              <a:gd name="connsiteY20" fmla="*/ 217654 h 1239713"/>
              <a:gd name="connsiteX21" fmla="*/ 160940 w 457911"/>
              <a:gd name="connsiteY21" fmla="*/ 122854 h 1239713"/>
              <a:gd name="connsiteX22" fmla="*/ 282200 w 457911"/>
              <a:gd name="connsiteY22" fmla="*/ 0 h 1239713"/>
              <a:gd name="connsiteX0" fmla="*/ 282200 w 457911"/>
              <a:gd name="connsiteY0" fmla="*/ 0 h 1239713"/>
              <a:gd name="connsiteX1" fmla="*/ 403460 w 457911"/>
              <a:gd name="connsiteY1" fmla="*/ 122854 h 1239713"/>
              <a:gd name="connsiteX2" fmla="*/ 367944 w 457911"/>
              <a:gd name="connsiteY2" fmla="*/ 209725 h 1239713"/>
              <a:gd name="connsiteX3" fmla="*/ 346645 w 457911"/>
              <a:gd name="connsiteY3" fmla="*/ 224274 h 1239713"/>
              <a:gd name="connsiteX4" fmla="*/ 381997 w 457911"/>
              <a:gd name="connsiteY4" fmla="*/ 399291 h 1239713"/>
              <a:gd name="connsiteX5" fmla="*/ 372942 w 457911"/>
              <a:gd name="connsiteY5" fmla="*/ 722054 h 1239713"/>
              <a:gd name="connsiteX6" fmla="*/ 457911 w 457911"/>
              <a:gd name="connsiteY6" fmla="*/ 1234185 h 1239713"/>
              <a:gd name="connsiteX7" fmla="*/ 377241 w 457911"/>
              <a:gd name="connsiteY7" fmla="*/ 1239713 h 1239713"/>
              <a:gd name="connsiteX8" fmla="*/ 277102 w 457911"/>
              <a:gd name="connsiteY8" fmla="*/ 779153 h 1239713"/>
              <a:gd name="connsiteX9" fmla="*/ 276176 w 457911"/>
              <a:gd name="connsiteY9" fmla="*/ 772409 h 1239713"/>
              <a:gd name="connsiteX10" fmla="*/ 275365 w 457911"/>
              <a:gd name="connsiteY10" fmla="*/ 779153 h 1239713"/>
              <a:gd name="connsiteX11" fmla="*/ 175226 w 457911"/>
              <a:gd name="connsiteY11" fmla="*/ 1239713 h 1239713"/>
              <a:gd name="connsiteX12" fmla="*/ 94556 w 457911"/>
              <a:gd name="connsiteY12" fmla="*/ 1234185 h 1239713"/>
              <a:gd name="connsiteX13" fmla="*/ 179526 w 457911"/>
              <a:gd name="connsiteY13" fmla="*/ 722054 h 1239713"/>
              <a:gd name="connsiteX14" fmla="*/ 170470 w 457911"/>
              <a:gd name="connsiteY14" fmla="*/ 399291 h 1239713"/>
              <a:gd name="connsiteX15" fmla="*/ 60761 w 457911"/>
              <a:gd name="connsiteY15" fmla="*/ 726548 h 1239713"/>
              <a:gd name="connsiteX16" fmla="*/ 0 w 457911"/>
              <a:gd name="connsiteY16" fmla="*/ 703435 h 1239713"/>
              <a:gd name="connsiteX17" fmla="*/ 118325 w 457911"/>
              <a:gd name="connsiteY17" fmla="*/ 250438 h 1239713"/>
              <a:gd name="connsiteX18" fmla="*/ 212559 w 457911"/>
              <a:gd name="connsiteY18" fmla="*/ 222259 h 1239713"/>
              <a:gd name="connsiteX19" fmla="*/ 205068 w 457911"/>
              <a:gd name="connsiteY19" fmla="*/ 217654 h 1239713"/>
              <a:gd name="connsiteX20" fmla="*/ 160940 w 457911"/>
              <a:gd name="connsiteY20" fmla="*/ 122854 h 1239713"/>
              <a:gd name="connsiteX21" fmla="*/ 282200 w 457911"/>
              <a:gd name="connsiteY21" fmla="*/ 0 h 1239713"/>
              <a:gd name="connsiteX0" fmla="*/ 282200 w 457911"/>
              <a:gd name="connsiteY0" fmla="*/ 0 h 1239713"/>
              <a:gd name="connsiteX1" fmla="*/ 403460 w 457911"/>
              <a:gd name="connsiteY1" fmla="*/ 122854 h 1239713"/>
              <a:gd name="connsiteX2" fmla="*/ 367944 w 457911"/>
              <a:gd name="connsiteY2" fmla="*/ 209725 h 1239713"/>
              <a:gd name="connsiteX3" fmla="*/ 381997 w 457911"/>
              <a:gd name="connsiteY3" fmla="*/ 399291 h 1239713"/>
              <a:gd name="connsiteX4" fmla="*/ 372942 w 457911"/>
              <a:gd name="connsiteY4" fmla="*/ 722054 h 1239713"/>
              <a:gd name="connsiteX5" fmla="*/ 457911 w 457911"/>
              <a:gd name="connsiteY5" fmla="*/ 1234185 h 1239713"/>
              <a:gd name="connsiteX6" fmla="*/ 377241 w 457911"/>
              <a:gd name="connsiteY6" fmla="*/ 1239713 h 1239713"/>
              <a:gd name="connsiteX7" fmla="*/ 277102 w 457911"/>
              <a:gd name="connsiteY7" fmla="*/ 779153 h 1239713"/>
              <a:gd name="connsiteX8" fmla="*/ 276176 w 457911"/>
              <a:gd name="connsiteY8" fmla="*/ 772409 h 1239713"/>
              <a:gd name="connsiteX9" fmla="*/ 275365 w 457911"/>
              <a:gd name="connsiteY9" fmla="*/ 779153 h 1239713"/>
              <a:gd name="connsiteX10" fmla="*/ 175226 w 457911"/>
              <a:gd name="connsiteY10" fmla="*/ 1239713 h 1239713"/>
              <a:gd name="connsiteX11" fmla="*/ 94556 w 457911"/>
              <a:gd name="connsiteY11" fmla="*/ 1234185 h 1239713"/>
              <a:gd name="connsiteX12" fmla="*/ 179526 w 457911"/>
              <a:gd name="connsiteY12" fmla="*/ 722054 h 1239713"/>
              <a:gd name="connsiteX13" fmla="*/ 170470 w 457911"/>
              <a:gd name="connsiteY13" fmla="*/ 399291 h 1239713"/>
              <a:gd name="connsiteX14" fmla="*/ 60761 w 457911"/>
              <a:gd name="connsiteY14" fmla="*/ 726548 h 1239713"/>
              <a:gd name="connsiteX15" fmla="*/ 0 w 457911"/>
              <a:gd name="connsiteY15" fmla="*/ 703435 h 1239713"/>
              <a:gd name="connsiteX16" fmla="*/ 118325 w 457911"/>
              <a:gd name="connsiteY16" fmla="*/ 250438 h 1239713"/>
              <a:gd name="connsiteX17" fmla="*/ 212559 w 457911"/>
              <a:gd name="connsiteY17" fmla="*/ 222259 h 1239713"/>
              <a:gd name="connsiteX18" fmla="*/ 205068 w 457911"/>
              <a:gd name="connsiteY18" fmla="*/ 217654 h 1239713"/>
              <a:gd name="connsiteX19" fmla="*/ 160940 w 457911"/>
              <a:gd name="connsiteY19" fmla="*/ 122854 h 1239713"/>
              <a:gd name="connsiteX20" fmla="*/ 282200 w 457911"/>
              <a:gd name="connsiteY20" fmla="*/ 0 h 1239713"/>
              <a:gd name="connsiteX0" fmla="*/ 282200 w 457911"/>
              <a:gd name="connsiteY0" fmla="*/ 0 h 1239713"/>
              <a:gd name="connsiteX1" fmla="*/ 403460 w 457911"/>
              <a:gd name="connsiteY1" fmla="*/ 122854 h 1239713"/>
              <a:gd name="connsiteX2" fmla="*/ 367944 w 457911"/>
              <a:gd name="connsiteY2" fmla="*/ 209725 h 1239713"/>
              <a:gd name="connsiteX3" fmla="*/ 381997 w 457911"/>
              <a:gd name="connsiteY3" fmla="*/ 399291 h 1239713"/>
              <a:gd name="connsiteX4" fmla="*/ 372942 w 457911"/>
              <a:gd name="connsiteY4" fmla="*/ 722054 h 1239713"/>
              <a:gd name="connsiteX5" fmla="*/ 457911 w 457911"/>
              <a:gd name="connsiteY5" fmla="*/ 1234185 h 1239713"/>
              <a:gd name="connsiteX6" fmla="*/ 377241 w 457911"/>
              <a:gd name="connsiteY6" fmla="*/ 1239713 h 1239713"/>
              <a:gd name="connsiteX7" fmla="*/ 277102 w 457911"/>
              <a:gd name="connsiteY7" fmla="*/ 779153 h 1239713"/>
              <a:gd name="connsiteX8" fmla="*/ 276176 w 457911"/>
              <a:gd name="connsiteY8" fmla="*/ 772409 h 1239713"/>
              <a:gd name="connsiteX9" fmla="*/ 275365 w 457911"/>
              <a:gd name="connsiteY9" fmla="*/ 779153 h 1239713"/>
              <a:gd name="connsiteX10" fmla="*/ 175226 w 457911"/>
              <a:gd name="connsiteY10" fmla="*/ 1239713 h 1239713"/>
              <a:gd name="connsiteX11" fmla="*/ 94556 w 457911"/>
              <a:gd name="connsiteY11" fmla="*/ 1234185 h 1239713"/>
              <a:gd name="connsiteX12" fmla="*/ 179526 w 457911"/>
              <a:gd name="connsiteY12" fmla="*/ 722054 h 1239713"/>
              <a:gd name="connsiteX13" fmla="*/ 170470 w 457911"/>
              <a:gd name="connsiteY13" fmla="*/ 399291 h 1239713"/>
              <a:gd name="connsiteX14" fmla="*/ 60761 w 457911"/>
              <a:gd name="connsiteY14" fmla="*/ 726548 h 1239713"/>
              <a:gd name="connsiteX15" fmla="*/ 0 w 457911"/>
              <a:gd name="connsiteY15" fmla="*/ 703435 h 1239713"/>
              <a:gd name="connsiteX16" fmla="*/ 212559 w 457911"/>
              <a:gd name="connsiteY16" fmla="*/ 222259 h 1239713"/>
              <a:gd name="connsiteX17" fmla="*/ 205068 w 457911"/>
              <a:gd name="connsiteY17" fmla="*/ 217654 h 1239713"/>
              <a:gd name="connsiteX18" fmla="*/ 160940 w 457911"/>
              <a:gd name="connsiteY18" fmla="*/ 122854 h 1239713"/>
              <a:gd name="connsiteX19" fmla="*/ 282200 w 457911"/>
              <a:gd name="connsiteY19" fmla="*/ 0 h 1239713"/>
              <a:gd name="connsiteX0" fmla="*/ 282200 w 457911"/>
              <a:gd name="connsiteY0" fmla="*/ 0 h 1239713"/>
              <a:gd name="connsiteX1" fmla="*/ 403460 w 457911"/>
              <a:gd name="connsiteY1" fmla="*/ 122854 h 1239713"/>
              <a:gd name="connsiteX2" fmla="*/ 367944 w 457911"/>
              <a:gd name="connsiteY2" fmla="*/ 209725 h 1239713"/>
              <a:gd name="connsiteX3" fmla="*/ 381997 w 457911"/>
              <a:gd name="connsiteY3" fmla="*/ 399291 h 1239713"/>
              <a:gd name="connsiteX4" fmla="*/ 372942 w 457911"/>
              <a:gd name="connsiteY4" fmla="*/ 722054 h 1239713"/>
              <a:gd name="connsiteX5" fmla="*/ 457911 w 457911"/>
              <a:gd name="connsiteY5" fmla="*/ 1234185 h 1239713"/>
              <a:gd name="connsiteX6" fmla="*/ 377241 w 457911"/>
              <a:gd name="connsiteY6" fmla="*/ 1239713 h 1239713"/>
              <a:gd name="connsiteX7" fmla="*/ 277102 w 457911"/>
              <a:gd name="connsiteY7" fmla="*/ 779153 h 1239713"/>
              <a:gd name="connsiteX8" fmla="*/ 276176 w 457911"/>
              <a:gd name="connsiteY8" fmla="*/ 772409 h 1239713"/>
              <a:gd name="connsiteX9" fmla="*/ 275365 w 457911"/>
              <a:gd name="connsiteY9" fmla="*/ 779153 h 1239713"/>
              <a:gd name="connsiteX10" fmla="*/ 175226 w 457911"/>
              <a:gd name="connsiteY10" fmla="*/ 1239713 h 1239713"/>
              <a:gd name="connsiteX11" fmla="*/ 94556 w 457911"/>
              <a:gd name="connsiteY11" fmla="*/ 1234185 h 1239713"/>
              <a:gd name="connsiteX12" fmla="*/ 179526 w 457911"/>
              <a:gd name="connsiteY12" fmla="*/ 722054 h 1239713"/>
              <a:gd name="connsiteX13" fmla="*/ 170470 w 457911"/>
              <a:gd name="connsiteY13" fmla="*/ 399291 h 1239713"/>
              <a:gd name="connsiteX14" fmla="*/ 0 w 457911"/>
              <a:gd name="connsiteY14" fmla="*/ 703435 h 1239713"/>
              <a:gd name="connsiteX15" fmla="*/ 212559 w 457911"/>
              <a:gd name="connsiteY15" fmla="*/ 222259 h 1239713"/>
              <a:gd name="connsiteX16" fmla="*/ 205068 w 457911"/>
              <a:gd name="connsiteY16" fmla="*/ 217654 h 1239713"/>
              <a:gd name="connsiteX17" fmla="*/ 160940 w 457911"/>
              <a:gd name="connsiteY17" fmla="*/ 122854 h 1239713"/>
              <a:gd name="connsiteX18" fmla="*/ 282200 w 457911"/>
              <a:gd name="connsiteY18" fmla="*/ 0 h 1239713"/>
              <a:gd name="connsiteX0" fmla="*/ 187644 w 363355"/>
              <a:gd name="connsiteY0" fmla="*/ 0 h 1239713"/>
              <a:gd name="connsiteX1" fmla="*/ 308904 w 363355"/>
              <a:gd name="connsiteY1" fmla="*/ 122854 h 1239713"/>
              <a:gd name="connsiteX2" fmla="*/ 273388 w 363355"/>
              <a:gd name="connsiteY2" fmla="*/ 209725 h 1239713"/>
              <a:gd name="connsiteX3" fmla="*/ 287441 w 363355"/>
              <a:gd name="connsiteY3" fmla="*/ 399291 h 1239713"/>
              <a:gd name="connsiteX4" fmla="*/ 278386 w 363355"/>
              <a:gd name="connsiteY4" fmla="*/ 722054 h 1239713"/>
              <a:gd name="connsiteX5" fmla="*/ 363355 w 363355"/>
              <a:gd name="connsiteY5" fmla="*/ 1234185 h 1239713"/>
              <a:gd name="connsiteX6" fmla="*/ 282685 w 363355"/>
              <a:gd name="connsiteY6" fmla="*/ 1239713 h 1239713"/>
              <a:gd name="connsiteX7" fmla="*/ 182546 w 363355"/>
              <a:gd name="connsiteY7" fmla="*/ 779153 h 1239713"/>
              <a:gd name="connsiteX8" fmla="*/ 181620 w 363355"/>
              <a:gd name="connsiteY8" fmla="*/ 772409 h 1239713"/>
              <a:gd name="connsiteX9" fmla="*/ 180809 w 363355"/>
              <a:gd name="connsiteY9" fmla="*/ 779153 h 1239713"/>
              <a:gd name="connsiteX10" fmla="*/ 80670 w 363355"/>
              <a:gd name="connsiteY10" fmla="*/ 1239713 h 1239713"/>
              <a:gd name="connsiteX11" fmla="*/ 0 w 363355"/>
              <a:gd name="connsiteY11" fmla="*/ 1234185 h 1239713"/>
              <a:gd name="connsiteX12" fmla="*/ 84970 w 363355"/>
              <a:gd name="connsiteY12" fmla="*/ 722054 h 1239713"/>
              <a:gd name="connsiteX13" fmla="*/ 75914 w 363355"/>
              <a:gd name="connsiteY13" fmla="*/ 399291 h 1239713"/>
              <a:gd name="connsiteX14" fmla="*/ 118003 w 363355"/>
              <a:gd name="connsiteY14" fmla="*/ 222259 h 1239713"/>
              <a:gd name="connsiteX15" fmla="*/ 110512 w 363355"/>
              <a:gd name="connsiteY15" fmla="*/ 217654 h 1239713"/>
              <a:gd name="connsiteX16" fmla="*/ 66384 w 363355"/>
              <a:gd name="connsiteY16" fmla="*/ 122854 h 1239713"/>
              <a:gd name="connsiteX17" fmla="*/ 187644 w 363355"/>
              <a:gd name="connsiteY17" fmla="*/ 0 h 1239713"/>
              <a:gd name="connsiteX0" fmla="*/ 187644 w 363355"/>
              <a:gd name="connsiteY0" fmla="*/ 0 h 1239713"/>
              <a:gd name="connsiteX1" fmla="*/ 308904 w 363355"/>
              <a:gd name="connsiteY1" fmla="*/ 122854 h 1239713"/>
              <a:gd name="connsiteX2" fmla="*/ 273388 w 363355"/>
              <a:gd name="connsiteY2" fmla="*/ 209725 h 1239713"/>
              <a:gd name="connsiteX3" fmla="*/ 287441 w 363355"/>
              <a:gd name="connsiteY3" fmla="*/ 399291 h 1239713"/>
              <a:gd name="connsiteX4" fmla="*/ 278386 w 363355"/>
              <a:gd name="connsiteY4" fmla="*/ 722054 h 1239713"/>
              <a:gd name="connsiteX5" fmla="*/ 363355 w 363355"/>
              <a:gd name="connsiteY5" fmla="*/ 1234185 h 1239713"/>
              <a:gd name="connsiteX6" fmla="*/ 282685 w 363355"/>
              <a:gd name="connsiteY6" fmla="*/ 1239713 h 1239713"/>
              <a:gd name="connsiteX7" fmla="*/ 182546 w 363355"/>
              <a:gd name="connsiteY7" fmla="*/ 779153 h 1239713"/>
              <a:gd name="connsiteX8" fmla="*/ 181620 w 363355"/>
              <a:gd name="connsiteY8" fmla="*/ 772409 h 1239713"/>
              <a:gd name="connsiteX9" fmla="*/ 180809 w 363355"/>
              <a:gd name="connsiteY9" fmla="*/ 779153 h 1239713"/>
              <a:gd name="connsiteX10" fmla="*/ 80670 w 363355"/>
              <a:gd name="connsiteY10" fmla="*/ 1239713 h 1239713"/>
              <a:gd name="connsiteX11" fmla="*/ 0 w 363355"/>
              <a:gd name="connsiteY11" fmla="*/ 1234185 h 1239713"/>
              <a:gd name="connsiteX12" fmla="*/ 84970 w 363355"/>
              <a:gd name="connsiteY12" fmla="*/ 722054 h 1239713"/>
              <a:gd name="connsiteX13" fmla="*/ 75914 w 363355"/>
              <a:gd name="connsiteY13" fmla="*/ 399291 h 1239713"/>
              <a:gd name="connsiteX14" fmla="*/ 118003 w 363355"/>
              <a:gd name="connsiteY14" fmla="*/ 222259 h 1239713"/>
              <a:gd name="connsiteX15" fmla="*/ 66384 w 363355"/>
              <a:gd name="connsiteY15" fmla="*/ 122854 h 1239713"/>
              <a:gd name="connsiteX16" fmla="*/ 187644 w 363355"/>
              <a:gd name="connsiteY16" fmla="*/ 0 h 1239713"/>
              <a:gd name="connsiteX0" fmla="*/ 187644 w 363355"/>
              <a:gd name="connsiteY0" fmla="*/ 0 h 1239713"/>
              <a:gd name="connsiteX1" fmla="*/ 308904 w 363355"/>
              <a:gd name="connsiteY1" fmla="*/ 122854 h 1239713"/>
              <a:gd name="connsiteX2" fmla="*/ 287441 w 363355"/>
              <a:gd name="connsiteY2" fmla="*/ 399291 h 1239713"/>
              <a:gd name="connsiteX3" fmla="*/ 278386 w 363355"/>
              <a:gd name="connsiteY3" fmla="*/ 722054 h 1239713"/>
              <a:gd name="connsiteX4" fmla="*/ 363355 w 363355"/>
              <a:gd name="connsiteY4" fmla="*/ 1234185 h 1239713"/>
              <a:gd name="connsiteX5" fmla="*/ 282685 w 363355"/>
              <a:gd name="connsiteY5" fmla="*/ 1239713 h 1239713"/>
              <a:gd name="connsiteX6" fmla="*/ 182546 w 363355"/>
              <a:gd name="connsiteY6" fmla="*/ 779153 h 1239713"/>
              <a:gd name="connsiteX7" fmla="*/ 181620 w 363355"/>
              <a:gd name="connsiteY7" fmla="*/ 772409 h 1239713"/>
              <a:gd name="connsiteX8" fmla="*/ 180809 w 363355"/>
              <a:gd name="connsiteY8" fmla="*/ 779153 h 1239713"/>
              <a:gd name="connsiteX9" fmla="*/ 80670 w 363355"/>
              <a:gd name="connsiteY9" fmla="*/ 1239713 h 1239713"/>
              <a:gd name="connsiteX10" fmla="*/ 0 w 363355"/>
              <a:gd name="connsiteY10" fmla="*/ 1234185 h 1239713"/>
              <a:gd name="connsiteX11" fmla="*/ 84970 w 363355"/>
              <a:gd name="connsiteY11" fmla="*/ 722054 h 1239713"/>
              <a:gd name="connsiteX12" fmla="*/ 75914 w 363355"/>
              <a:gd name="connsiteY12" fmla="*/ 399291 h 1239713"/>
              <a:gd name="connsiteX13" fmla="*/ 118003 w 363355"/>
              <a:gd name="connsiteY13" fmla="*/ 222259 h 1239713"/>
              <a:gd name="connsiteX14" fmla="*/ 66384 w 363355"/>
              <a:gd name="connsiteY14" fmla="*/ 122854 h 1239713"/>
              <a:gd name="connsiteX15" fmla="*/ 187644 w 363355"/>
              <a:gd name="connsiteY15" fmla="*/ 0 h 1239713"/>
              <a:gd name="connsiteX0" fmla="*/ 187644 w 363355"/>
              <a:gd name="connsiteY0" fmla="*/ 0 h 1239713"/>
              <a:gd name="connsiteX1" fmla="*/ 287441 w 363355"/>
              <a:gd name="connsiteY1" fmla="*/ 399291 h 1239713"/>
              <a:gd name="connsiteX2" fmla="*/ 278386 w 363355"/>
              <a:gd name="connsiteY2" fmla="*/ 722054 h 1239713"/>
              <a:gd name="connsiteX3" fmla="*/ 363355 w 363355"/>
              <a:gd name="connsiteY3" fmla="*/ 1234185 h 1239713"/>
              <a:gd name="connsiteX4" fmla="*/ 282685 w 363355"/>
              <a:gd name="connsiteY4" fmla="*/ 1239713 h 1239713"/>
              <a:gd name="connsiteX5" fmla="*/ 182546 w 363355"/>
              <a:gd name="connsiteY5" fmla="*/ 779153 h 1239713"/>
              <a:gd name="connsiteX6" fmla="*/ 181620 w 363355"/>
              <a:gd name="connsiteY6" fmla="*/ 772409 h 1239713"/>
              <a:gd name="connsiteX7" fmla="*/ 180809 w 363355"/>
              <a:gd name="connsiteY7" fmla="*/ 779153 h 1239713"/>
              <a:gd name="connsiteX8" fmla="*/ 80670 w 363355"/>
              <a:gd name="connsiteY8" fmla="*/ 1239713 h 1239713"/>
              <a:gd name="connsiteX9" fmla="*/ 0 w 363355"/>
              <a:gd name="connsiteY9" fmla="*/ 1234185 h 1239713"/>
              <a:gd name="connsiteX10" fmla="*/ 84970 w 363355"/>
              <a:gd name="connsiteY10" fmla="*/ 722054 h 1239713"/>
              <a:gd name="connsiteX11" fmla="*/ 75914 w 363355"/>
              <a:gd name="connsiteY11" fmla="*/ 399291 h 1239713"/>
              <a:gd name="connsiteX12" fmla="*/ 118003 w 363355"/>
              <a:gd name="connsiteY12" fmla="*/ 222259 h 1239713"/>
              <a:gd name="connsiteX13" fmla="*/ 66384 w 363355"/>
              <a:gd name="connsiteY13" fmla="*/ 122854 h 1239713"/>
              <a:gd name="connsiteX14" fmla="*/ 187644 w 363355"/>
              <a:gd name="connsiteY14" fmla="*/ 0 h 1239713"/>
              <a:gd name="connsiteX0" fmla="*/ 66384 w 363355"/>
              <a:gd name="connsiteY0" fmla="*/ 0 h 1116859"/>
              <a:gd name="connsiteX1" fmla="*/ 287441 w 363355"/>
              <a:gd name="connsiteY1" fmla="*/ 276437 h 1116859"/>
              <a:gd name="connsiteX2" fmla="*/ 278386 w 363355"/>
              <a:gd name="connsiteY2" fmla="*/ 599200 h 1116859"/>
              <a:gd name="connsiteX3" fmla="*/ 363355 w 363355"/>
              <a:gd name="connsiteY3" fmla="*/ 1111331 h 1116859"/>
              <a:gd name="connsiteX4" fmla="*/ 282685 w 363355"/>
              <a:gd name="connsiteY4" fmla="*/ 1116859 h 1116859"/>
              <a:gd name="connsiteX5" fmla="*/ 182546 w 363355"/>
              <a:gd name="connsiteY5" fmla="*/ 656299 h 1116859"/>
              <a:gd name="connsiteX6" fmla="*/ 181620 w 363355"/>
              <a:gd name="connsiteY6" fmla="*/ 649555 h 1116859"/>
              <a:gd name="connsiteX7" fmla="*/ 180809 w 363355"/>
              <a:gd name="connsiteY7" fmla="*/ 656299 h 1116859"/>
              <a:gd name="connsiteX8" fmla="*/ 80670 w 363355"/>
              <a:gd name="connsiteY8" fmla="*/ 1116859 h 1116859"/>
              <a:gd name="connsiteX9" fmla="*/ 0 w 363355"/>
              <a:gd name="connsiteY9" fmla="*/ 1111331 h 1116859"/>
              <a:gd name="connsiteX10" fmla="*/ 84970 w 363355"/>
              <a:gd name="connsiteY10" fmla="*/ 599200 h 1116859"/>
              <a:gd name="connsiteX11" fmla="*/ 75914 w 363355"/>
              <a:gd name="connsiteY11" fmla="*/ 276437 h 1116859"/>
              <a:gd name="connsiteX12" fmla="*/ 118003 w 363355"/>
              <a:gd name="connsiteY12" fmla="*/ 99405 h 1116859"/>
              <a:gd name="connsiteX13" fmla="*/ 66384 w 363355"/>
              <a:gd name="connsiteY13" fmla="*/ 0 h 1116859"/>
              <a:gd name="connsiteX0" fmla="*/ 118003 w 363355"/>
              <a:gd name="connsiteY0" fmla="*/ 0 h 1017454"/>
              <a:gd name="connsiteX1" fmla="*/ 287441 w 363355"/>
              <a:gd name="connsiteY1" fmla="*/ 177032 h 1017454"/>
              <a:gd name="connsiteX2" fmla="*/ 278386 w 363355"/>
              <a:gd name="connsiteY2" fmla="*/ 499795 h 1017454"/>
              <a:gd name="connsiteX3" fmla="*/ 363355 w 363355"/>
              <a:gd name="connsiteY3" fmla="*/ 1011926 h 1017454"/>
              <a:gd name="connsiteX4" fmla="*/ 282685 w 363355"/>
              <a:gd name="connsiteY4" fmla="*/ 1017454 h 1017454"/>
              <a:gd name="connsiteX5" fmla="*/ 182546 w 363355"/>
              <a:gd name="connsiteY5" fmla="*/ 556894 h 1017454"/>
              <a:gd name="connsiteX6" fmla="*/ 181620 w 363355"/>
              <a:gd name="connsiteY6" fmla="*/ 550150 h 1017454"/>
              <a:gd name="connsiteX7" fmla="*/ 180809 w 363355"/>
              <a:gd name="connsiteY7" fmla="*/ 556894 h 1017454"/>
              <a:gd name="connsiteX8" fmla="*/ 80670 w 363355"/>
              <a:gd name="connsiteY8" fmla="*/ 1017454 h 1017454"/>
              <a:gd name="connsiteX9" fmla="*/ 0 w 363355"/>
              <a:gd name="connsiteY9" fmla="*/ 1011926 h 1017454"/>
              <a:gd name="connsiteX10" fmla="*/ 84970 w 363355"/>
              <a:gd name="connsiteY10" fmla="*/ 499795 h 1017454"/>
              <a:gd name="connsiteX11" fmla="*/ 75914 w 363355"/>
              <a:gd name="connsiteY11" fmla="*/ 177032 h 1017454"/>
              <a:gd name="connsiteX12" fmla="*/ 118003 w 363355"/>
              <a:gd name="connsiteY12" fmla="*/ 0 h 1017454"/>
              <a:gd name="connsiteX0" fmla="*/ 75914 w 363355"/>
              <a:gd name="connsiteY0" fmla="*/ 0 h 840422"/>
              <a:gd name="connsiteX1" fmla="*/ 287441 w 363355"/>
              <a:gd name="connsiteY1" fmla="*/ 0 h 840422"/>
              <a:gd name="connsiteX2" fmla="*/ 278386 w 363355"/>
              <a:gd name="connsiteY2" fmla="*/ 322763 h 840422"/>
              <a:gd name="connsiteX3" fmla="*/ 363355 w 363355"/>
              <a:gd name="connsiteY3" fmla="*/ 834894 h 840422"/>
              <a:gd name="connsiteX4" fmla="*/ 282685 w 363355"/>
              <a:gd name="connsiteY4" fmla="*/ 840422 h 840422"/>
              <a:gd name="connsiteX5" fmla="*/ 182546 w 363355"/>
              <a:gd name="connsiteY5" fmla="*/ 379862 h 840422"/>
              <a:gd name="connsiteX6" fmla="*/ 181620 w 363355"/>
              <a:gd name="connsiteY6" fmla="*/ 373118 h 840422"/>
              <a:gd name="connsiteX7" fmla="*/ 180809 w 363355"/>
              <a:gd name="connsiteY7" fmla="*/ 379862 h 840422"/>
              <a:gd name="connsiteX8" fmla="*/ 80670 w 363355"/>
              <a:gd name="connsiteY8" fmla="*/ 840422 h 840422"/>
              <a:gd name="connsiteX9" fmla="*/ 0 w 363355"/>
              <a:gd name="connsiteY9" fmla="*/ 834894 h 840422"/>
              <a:gd name="connsiteX10" fmla="*/ 84970 w 363355"/>
              <a:gd name="connsiteY10" fmla="*/ 322763 h 840422"/>
              <a:gd name="connsiteX11" fmla="*/ 75914 w 363355"/>
              <a:gd name="connsiteY11" fmla="*/ 0 h 84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355" h="840422">
                <a:moveTo>
                  <a:pt x="75914" y="0"/>
                </a:moveTo>
                <a:lnTo>
                  <a:pt x="287441" y="0"/>
                </a:lnTo>
                <a:lnTo>
                  <a:pt x="278386" y="322763"/>
                </a:lnTo>
                <a:lnTo>
                  <a:pt x="363355" y="834894"/>
                </a:lnTo>
                <a:lnTo>
                  <a:pt x="282685" y="840422"/>
                </a:lnTo>
                <a:lnTo>
                  <a:pt x="182546" y="379862"/>
                </a:lnTo>
                <a:lnTo>
                  <a:pt x="181620" y="373118"/>
                </a:lnTo>
                <a:cubicBezTo>
                  <a:pt x="181350" y="375366"/>
                  <a:pt x="181079" y="377614"/>
                  <a:pt x="180809" y="379862"/>
                </a:cubicBezTo>
                <a:lnTo>
                  <a:pt x="80670" y="840422"/>
                </a:lnTo>
                <a:lnTo>
                  <a:pt x="0" y="834894"/>
                </a:lnTo>
                <a:lnTo>
                  <a:pt x="84970" y="322763"/>
                </a:lnTo>
                <a:lnTo>
                  <a:pt x="75914" y="0"/>
                </a:lnTo>
                <a:close/>
              </a:path>
            </a:pathLst>
          </a:custGeom>
          <a:solidFill>
            <a:srgbClr val="BCC2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srgbClr val="FFFFFF"/>
              </a:solidFill>
            </a:endParaRPr>
          </a:p>
        </p:txBody>
      </p:sp>
      <p:sp>
        <p:nvSpPr>
          <p:cNvPr id="48" name="Freeform 47"/>
          <p:cNvSpPr/>
          <p:nvPr/>
        </p:nvSpPr>
        <p:spPr>
          <a:xfrm>
            <a:off x="3002339" y="3092072"/>
            <a:ext cx="552467" cy="1017454"/>
          </a:xfrm>
          <a:custGeom>
            <a:avLst/>
            <a:gdLst>
              <a:gd name="connsiteX0" fmla="*/ 282200 w 552467"/>
              <a:gd name="connsiteY0" fmla="*/ 0 h 1239713"/>
              <a:gd name="connsiteX1" fmla="*/ 403460 w 552467"/>
              <a:gd name="connsiteY1" fmla="*/ 122854 h 1239713"/>
              <a:gd name="connsiteX2" fmla="*/ 367944 w 552467"/>
              <a:gd name="connsiteY2" fmla="*/ 209725 h 1239713"/>
              <a:gd name="connsiteX3" fmla="*/ 346645 w 552467"/>
              <a:gd name="connsiteY3" fmla="*/ 224274 h 1239713"/>
              <a:gd name="connsiteX4" fmla="*/ 434142 w 552467"/>
              <a:gd name="connsiteY4" fmla="*/ 250438 h 1239713"/>
              <a:gd name="connsiteX5" fmla="*/ 552467 w 552467"/>
              <a:gd name="connsiteY5" fmla="*/ 703435 h 1239713"/>
              <a:gd name="connsiteX6" fmla="*/ 491706 w 552467"/>
              <a:gd name="connsiteY6" fmla="*/ 726548 h 1239713"/>
              <a:gd name="connsiteX7" fmla="*/ 381997 w 552467"/>
              <a:gd name="connsiteY7" fmla="*/ 399291 h 1239713"/>
              <a:gd name="connsiteX8" fmla="*/ 372942 w 552467"/>
              <a:gd name="connsiteY8" fmla="*/ 722054 h 1239713"/>
              <a:gd name="connsiteX9" fmla="*/ 457911 w 552467"/>
              <a:gd name="connsiteY9" fmla="*/ 1234185 h 1239713"/>
              <a:gd name="connsiteX10" fmla="*/ 377241 w 552467"/>
              <a:gd name="connsiteY10" fmla="*/ 1239713 h 1239713"/>
              <a:gd name="connsiteX11" fmla="*/ 277102 w 552467"/>
              <a:gd name="connsiteY11" fmla="*/ 779153 h 1239713"/>
              <a:gd name="connsiteX12" fmla="*/ 276176 w 552467"/>
              <a:gd name="connsiteY12" fmla="*/ 772409 h 1239713"/>
              <a:gd name="connsiteX13" fmla="*/ 275365 w 552467"/>
              <a:gd name="connsiteY13" fmla="*/ 779153 h 1239713"/>
              <a:gd name="connsiteX14" fmla="*/ 175226 w 552467"/>
              <a:gd name="connsiteY14" fmla="*/ 1239713 h 1239713"/>
              <a:gd name="connsiteX15" fmla="*/ 94556 w 552467"/>
              <a:gd name="connsiteY15" fmla="*/ 1234185 h 1239713"/>
              <a:gd name="connsiteX16" fmla="*/ 179526 w 552467"/>
              <a:gd name="connsiteY16" fmla="*/ 722054 h 1239713"/>
              <a:gd name="connsiteX17" fmla="*/ 170470 w 552467"/>
              <a:gd name="connsiteY17" fmla="*/ 399291 h 1239713"/>
              <a:gd name="connsiteX18" fmla="*/ 60761 w 552467"/>
              <a:gd name="connsiteY18" fmla="*/ 726548 h 1239713"/>
              <a:gd name="connsiteX19" fmla="*/ 0 w 552467"/>
              <a:gd name="connsiteY19" fmla="*/ 703435 h 1239713"/>
              <a:gd name="connsiteX20" fmla="*/ 118325 w 552467"/>
              <a:gd name="connsiteY20" fmla="*/ 250438 h 1239713"/>
              <a:gd name="connsiteX21" fmla="*/ 212559 w 552467"/>
              <a:gd name="connsiteY21" fmla="*/ 222259 h 1239713"/>
              <a:gd name="connsiteX22" fmla="*/ 205068 w 552467"/>
              <a:gd name="connsiteY22" fmla="*/ 217654 h 1239713"/>
              <a:gd name="connsiteX23" fmla="*/ 160940 w 552467"/>
              <a:gd name="connsiteY23" fmla="*/ 122854 h 1239713"/>
              <a:gd name="connsiteX24" fmla="*/ 282200 w 552467"/>
              <a:gd name="connsiteY24" fmla="*/ 0 h 1239713"/>
              <a:gd name="connsiteX0" fmla="*/ 282200 w 552467"/>
              <a:gd name="connsiteY0" fmla="*/ 0 h 1239713"/>
              <a:gd name="connsiteX1" fmla="*/ 367944 w 552467"/>
              <a:gd name="connsiteY1" fmla="*/ 209725 h 1239713"/>
              <a:gd name="connsiteX2" fmla="*/ 346645 w 552467"/>
              <a:gd name="connsiteY2" fmla="*/ 224274 h 1239713"/>
              <a:gd name="connsiteX3" fmla="*/ 434142 w 552467"/>
              <a:gd name="connsiteY3" fmla="*/ 250438 h 1239713"/>
              <a:gd name="connsiteX4" fmla="*/ 552467 w 552467"/>
              <a:gd name="connsiteY4" fmla="*/ 703435 h 1239713"/>
              <a:gd name="connsiteX5" fmla="*/ 491706 w 552467"/>
              <a:gd name="connsiteY5" fmla="*/ 726548 h 1239713"/>
              <a:gd name="connsiteX6" fmla="*/ 381997 w 552467"/>
              <a:gd name="connsiteY6" fmla="*/ 399291 h 1239713"/>
              <a:gd name="connsiteX7" fmla="*/ 372942 w 552467"/>
              <a:gd name="connsiteY7" fmla="*/ 722054 h 1239713"/>
              <a:gd name="connsiteX8" fmla="*/ 457911 w 552467"/>
              <a:gd name="connsiteY8" fmla="*/ 1234185 h 1239713"/>
              <a:gd name="connsiteX9" fmla="*/ 377241 w 552467"/>
              <a:gd name="connsiteY9" fmla="*/ 1239713 h 1239713"/>
              <a:gd name="connsiteX10" fmla="*/ 277102 w 552467"/>
              <a:gd name="connsiteY10" fmla="*/ 779153 h 1239713"/>
              <a:gd name="connsiteX11" fmla="*/ 276176 w 552467"/>
              <a:gd name="connsiteY11" fmla="*/ 772409 h 1239713"/>
              <a:gd name="connsiteX12" fmla="*/ 275365 w 552467"/>
              <a:gd name="connsiteY12" fmla="*/ 779153 h 1239713"/>
              <a:gd name="connsiteX13" fmla="*/ 175226 w 552467"/>
              <a:gd name="connsiteY13" fmla="*/ 1239713 h 1239713"/>
              <a:gd name="connsiteX14" fmla="*/ 94556 w 552467"/>
              <a:gd name="connsiteY14" fmla="*/ 1234185 h 1239713"/>
              <a:gd name="connsiteX15" fmla="*/ 179526 w 552467"/>
              <a:gd name="connsiteY15" fmla="*/ 722054 h 1239713"/>
              <a:gd name="connsiteX16" fmla="*/ 170470 w 552467"/>
              <a:gd name="connsiteY16" fmla="*/ 399291 h 1239713"/>
              <a:gd name="connsiteX17" fmla="*/ 60761 w 552467"/>
              <a:gd name="connsiteY17" fmla="*/ 726548 h 1239713"/>
              <a:gd name="connsiteX18" fmla="*/ 0 w 552467"/>
              <a:gd name="connsiteY18" fmla="*/ 703435 h 1239713"/>
              <a:gd name="connsiteX19" fmla="*/ 118325 w 552467"/>
              <a:gd name="connsiteY19" fmla="*/ 250438 h 1239713"/>
              <a:gd name="connsiteX20" fmla="*/ 212559 w 552467"/>
              <a:gd name="connsiteY20" fmla="*/ 222259 h 1239713"/>
              <a:gd name="connsiteX21" fmla="*/ 205068 w 552467"/>
              <a:gd name="connsiteY21" fmla="*/ 217654 h 1239713"/>
              <a:gd name="connsiteX22" fmla="*/ 160940 w 552467"/>
              <a:gd name="connsiteY22" fmla="*/ 122854 h 1239713"/>
              <a:gd name="connsiteX23" fmla="*/ 282200 w 552467"/>
              <a:gd name="connsiteY23" fmla="*/ 0 h 1239713"/>
              <a:gd name="connsiteX0" fmla="*/ 282200 w 552467"/>
              <a:gd name="connsiteY0" fmla="*/ 0 h 1239713"/>
              <a:gd name="connsiteX1" fmla="*/ 346645 w 552467"/>
              <a:gd name="connsiteY1" fmla="*/ 224274 h 1239713"/>
              <a:gd name="connsiteX2" fmla="*/ 434142 w 552467"/>
              <a:gd name="connsiteY2" fmla="*/ 250438 h 1239713"/>
              <a:gd name="connsiteX3" fmla="*/ 552467 w 552467"/>
              <a:gd name="connsiteY3" fmla="*/ 703435 h 1239713"/>
              <a:gd name="connsiteX4" fmla="*/ 491706 w 552467"/>
              <a:gd name="connsiteY4" fmla="*/ 726548 h 1239713"/>
              <a:gd name="connsiteX5" fmla="*/ 381997 w 552467"/>
              <a:gd name="connsiteY5" fmla="*/ 399291 h 1239713"/>
              <a:gd name="connsiteX6" fmla="*/ 372942 w 552467"/>
              <a:gd name="connsiteY6" fmla="*/ 722054 h 1239713"/>
              <a:gd name="connsiteX7" fmla="*/ 457911 w 552467"/>
              <a:gd name="connsiteY7" fmla="*/ 1234185 h 1239713"/>
              <a:gd name="connsiteX8" fmla="*/ 377241 w 552467"/>
              <a:gd name="connsiteY8" fmla="*/ 1239713 h 1239713"/>
              <a:gd name="connsiteX9" fmla="*/ 277102 w 552467"/>
              <a:gd name="connsiteY9" fmla="*/ 779153 h 1239713"/>
              <a:gd name="connsiteX10" fmla="*/ 276176 w 552467"/>
              <a:gd name="connsiteY10" fmla="*/ 772409 h 1239713"/>
              <a:gd name="connsiteX11" fmla="*/ 275365 w 552467"/>
              <a:gd name="connsiteY11" fmla="*/ 779153 h 1239713"/>
              <a:gd name="connsiteX12" fmla="*/ 175226 w 552467"/>
              <a:gd name="connsiteY12" fmla="*/ 1239713 h 1239713"/>
              <a:gd name="connsiteX13" fmla="*/ 94556 w 552467"/>
              <a:gd name="connsiteY13" fmla="*/ 1234185 h 1239713"/>
              <a:gd name="connsiteX14" fmla="*/ 179526 w 552467"/>
              <a:gd name="connsiteY14" fmla="*/ 722054 h 1239713"/>
              <a:gd name="connsiteX15" fmla="*/ 170470 w 552467"/>
              <a:gd name="connsiteY15" fmla="*/ 399291 h 1239713"/>
              <a:gd name="connsiteX16" fmla="*/ 60761 w 552467"/>
              <a:gd name="connsiteY16" fmla="*/ 726548 h 1239713"/>
              <a:gd name="connsiteX17" fmla="*/ 0 w 552467"/>
              <a:gd name="connsiteY17" fmla="*/ 703435 h 1239713"/>
              <a:gd name="connsiteX18" fmla="*/ 118325 w 552467"/>
              <a:gd name="connsiteY18" fmla="*/ 250438 h 1239713"/>
              <a:gd name="connsiteX19" fmla="*/ 212559 w 552467"/>
              <a:gd name="connsiteY19" fmla="*/ 222259 h 1239713"/>
              <a:gd name="connsiteX20" fmla="*/ 205068 w 552467"/>
              <a:gd name="connsiteY20" fmla="*/ 217654 h 1239713"/>
              <a:gd name="connsiteX21" fmla="*/ 160940 w 552467"/>
              <a:gd name="connsiteY21" fmla="*/ 122854 h 1239713"/>
              <a:gd name="connsiteX22" fmla="*/ 282200 w 552467"/>
              <a:gd name="connsiteY22" fmla="*/ 0 h 1239713"/>
              <a:gd name="connsiteX0" fmla="*/ 282200 w 552467"/>
              <a:gd name="connsiteY0" fmla="*/ 5 h 1239718"/>
              <a:gd name="connsiteX1" fmla="*/ 346645 w 552467"/>
              <a:gd name="connsiteY1" fmla="*/ 224279 h 1239718"/>
              <a:gd name="connsiteX2" fmla="*/ 434142 w 552467"/>
              <a:gd name="connsiteY2" fmla="*/ 250443 h 1239718"/>
              <a:gd name="connsiteX3" fmla="*/ 552467 w 552467"/>
              <a:gd name="connsiteY3" fmla="*/ 703440 h 1239718"/>
              <a:gd name="connsiteX4" fmla="*/ 491706 w 552467"/>
              <a:gd name="connsiteY4" fmla="*/ 726553 h 1239718"/>
              <a:gd name="connsiteX5" fmla="*/ 381997 w 552467"/>
              <a:gd name="connsiteY5" fmla="*/ 399296 h 1239718"/>
              <a:gd name="connsiteX6" fmla="*/ 372942 w 552467"/>
              <a:gd name="connsiteY6" fmla="*/ 722059 h 1239718"/>
              <a:gd name="connsiteX7" fmla="*/ 457911 w 552467"/>
              <a:gd name="connsiteY7" fmla="*/ 1234190 h 1239718"/>
              <a:gd name="connsiteX8" fmla="*/ 377241 w 552467"/>
              <a:gd name="connsiteY8" fmla="*/ 1239718 h 1239718"/>
              <a:gd name="connsiteX9" fmla="*/ 277102 w 552467"/>
              <a:gd name="connsiteY9" fmla="*/ 779158 h 1239718"/>
              <a:gd name="connsiteX10" fmla="*/ 276176 w 552467"/>
              <a:gd name="connsiteY10" fmla="*/ 772414 h 1239718"/>
              <a:gd name="connsiteX11" fmla="*/ 275365 w 552467"/>
              <a:gd name="connsiteY11" fmla="*/ 779158 h 1239718"/>
              <a:gd name="connsiteX12" fmla="*/ 175226 w 552467"/>
              <a:gd name="connsiteY12" fmla="*/ 1239718 h 1239718"/>
              <a:gd name="connsiteX13" fmla="*/ 94556 w 552467"/>
              <a:gd name="connsiteY13" fmla="*/ 1234190 h 1239718"/>
              <a:gd name="connsiteX14" fmla="*/ 179526 w 552467"/>
              <a:gd name="connsiteY14" fmla="*/ 722059 h 1239718"/>
              <a:gd name="connsiteX15" fmla="*/ 170470 w 552467"/>
              <a:gd name="connsiteY15" fmla="*/ 399296 h 1239718"/>
              <a:gd name="connsiteX16" fmla="*/ 60761 w 552467"/>
              <a:gd name="connsiteY16" fmla="*/ 726553 h 1239718"/>
              <a:gd name="connsiteX17" fmla="*/ 0 w 552467"/>
              <a:gd name="connsiteY17" fmla="*/ 703440 h 1239718"/>
              <a:gd name="connsiteX18" fmla="*/ 118325 w 552467"/>
              <a:gd name="connsiteY18" fmla="*/ 250443 h 1239718"/>
              <a:gd name="connsiteX19" fmla="*/ 212559 w 552467"/>
              <a:gd name="connsiteY19" fmla="*/ 222264 h 1239718"/>
              <a:gd name="connsiteX20" fmla="*/ 205068 w 552467"/>
              <a:gd name="connsiteY20" fmla="*/ 217659 h 1239718"/>
              <a:gd name="connsiteX21" fmla="*/ 282200 w 552467"/>
              <a:gd name="connsiteY21" fmla="*/ 5 h 1239718"/>
              <a:gd name="connsiteX0" fmla="*/ 282200 w 552467"/>
              <a:gd name="connsiteY0" fmla="*/ 0 h 1239713"/>
              <a:gd name="connsiteX1" fmla="*/ 346645 w 552467"/>
              <a:gd name="connsiteY1" fmla="*/ 224274 h 1239713"/>
              <a:gd name="connsiteX2" fmla="*/ 434142 w 552467"/>
              <a:gd name="connsiteY2" fmla="*/ 250438 h 1239713"/>
              <a:gd name="connsiteX3" fmla="*/ 552467 w 552467"/>
              <a:gd name="connsiteY3" fmla="*/ 703435 h 1239713"/>
              <a:gd name="connsiteX4" fmla="*/ 491706 w 552467"/>
              <a:gd name="connsiteY4" fmla="*/ 726548 h 1239713"/>
              <a:gd name="connsiteX5" fmla="*/ 381997 w 552467"/>
              <a:gd name="connsiteY5" fmla="*/ 399291 h 1239713"/>
              <a:gd name="connsiteX6" fmla="*/ 372942 w 552467"/>
              <a:gd name="connsiteY6" fmla="*/ 722054 h 1239713"/>
              <a:gd name="connsiteX7" fmla="*/ 457911 w 552467"/>
              <a:gd name="connsiteY7" fmla="*/ 1234185 h 1239713"/>
              <a:gd name="connsiteX8" fmla="*/ 377241 w 552467"/>
              <a:gd name="connsiteY8" fmla="*/ 1239713 h 1239713"/>
              <a:gd name="connsiteX9" fmla="*/ 277102 w 552467"/>
              <a:gd name="connsiteY9" fmla="*/ 779153 h 1239713"/>
              <a:gd name="connsiteX10" fmla="*/ 276176 w 552467"/>
              <a:gd name="connsiteY10" fmla="*/ 772409 h 1239713"/>
              <a:gd name="connsiteX11" fmla="*/ 275365 w 552467"/>
              <a:gd name="connsiteY11" fmla="*/ 779153 h 1239713"/>
              <a:gd name="connsiteX12" fmla="*/ 175226 w 552467"/>
              <a:gd name="connsiteY12" fmla="*/ 1239713 h 1239713"/>
              <a:gd name="connsiteX13" fmla="*/ 94556 w 552467"/>
              <a:gd name="connsiteY13" fmla="*/ 1234185 h 1239713"/>
              <a:gd name="connsiteX14" fmla="*/ 179526 w 552467"/>
              <a:gd name="connsiteY14" fmla="*/ 722054 h 1239713"/>
              <a:gd name="connsiteX15" fmla="*/ 170470 w 552467"/>
              <a:gd name="connsiteY15" fmla="*/ 399291 h 1239713"/>
              <a:gd name="connsiteX16" fmla="*/ 60761 w 552467"/>
              <a:gd name="connsiteY16" fmla="*/ 726548 h 1239713"/>
              <a:gd name="connsiteX17" fmla="*/ 0 w 552467"/>
              <a:gd name="connsiteY17" fmla="*/ 703435 h 1239713"/>
              <a:gd name="connsiteX18" fmla="*/ 118325 w 552467"/>
              <a:gd name="connsiteY18" fmla="*/ 250438 h 1239713"/>
              <a:gd name="connsiteX19" fmla="*/ 212559 w 552467"/>
              <a:gd name="connsiteY19" fmla="*/ 222259 h 1239713"/>
              <a:gd name="connsiteX20" fmla="*/ 282200 w 552467"/>
              <a:gd name="connsiteY20" fmla="*/ 0 h 1239713"/>
              <a:gd name="connsiteX0" fmla="*/ 212559 w 552467"/>
              <a:gd name="connsiteY0" fmla="*/ 0 h 1017454"/>
              <a:gd name="connsiteX1" fmla="*/ 346645 w 552467"/>
              <a:gd name="connsiteY1" fmla="*/ 2015 h 1017454"/>
              <a:gd name="connsiteX2" fmla="*/ 434142 w 552467"/>
              <a:gd name="connsiteY2" fmla="*/ 28179 h 1017454"/>
              <a:gd name="connsiteX3" fmla="*/ 552467 w 552467"/>
              <a:gd name="connsiteY3" fmla="*/ 481176 h 1017454"/>
              <a:gd name="connsiteX4" fmla="*/ 491706 w 552467"/>
              <a:gd name="connsiteY4" fmla="*/ 504289 h 1017454"/>
              <a:gd name="connsiteX5" fmla="*/ 381997 w 552467"/>
              <a:gd name="connsiteY5" fmla="*/ 177032 h 1017454"/>
              <a:gd name="connsiteX6" fmla="*/ 372942 w 552467"/>
              <a:gd name="connsiteY6" fmla="*/ 499795 h 1017454"/>
              <a:gd name="connsiteX7" fmla="*/ 457911 w 552467"/>
              <a:gd name="connsiteY7" fmla="*/ 1011926 h 1017454"/>
              <a:gd name="connsiteX8" fmla="*/ 377241 w 552467"/>
              <a:gd name="connsiteY8" fmla="*/ 1017454 h 1017454"/>
              <a:gd name="connsiteX9" fmla="*/ 277102 w 552467"/>
              <a:gd name="connsiteY9" fmla="*/ 556894 h 1017454"/>
              <a:gd name="connsiteX10" fmla="*/ 276176 w 552467"/>
              <a:gd name="connsiteY10" fmla="*/ 550150 h 1017454"/>
              <a:gd name="connsiteX11" fmla="*/ 275365 w 552467"/>
              <a:gd name="connsiteY11" fmla="*/ 556894 h 1017454"/>
              <a:gd name="connsiteX12" fmla="*/ 175226 w 552467"/>
              <a:gd name="connsiteY12" fmla="*/ 1017454 h 1017454"/>
              <a:gd name="connsiteX13" fmla="*/ 94556 w 552467"/>
              <a:gd name="connsiteY13" fmla="*/ 1011926 h 1017454"/>
              <a:gd name="connsiteX14" fmla="*/ 179526 w 552467"/>
              <a:gd name="connsiteY14" fmla="*/ 499795 h 1017454"/>
              <a:gd name="connsiteX15" fmla="*/ 170470 w 552467"/>
              <a:gd name="connsiteY15" fmla="*/ 177032 h 1017454"/>
              <a:gd name="connsiteX16" fmla="*/ 60761 w 552467"/>
              <a:gd name="connsiteY16" fmla="*/ 504289 h 1017454"/>
              <a:gd name="connsiteX17" fmla="*/ 0 w 552467"/>
              <a:gd name="connsiteY17" fmla="*/ 481176 h 1017454"/>
              <a:gd name="connsiteX18" fmla="*/ 118325 w 552467"/>
              <a:gd name="connsiteY18" fmla="*/ 28179 h 1017454"/>
              <a:gd name="connsiteX19" fmla="*/ 212559 w 552467"/>
              <a:gd name="connsiteY19" fmla="*/ 0 h 101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467" h="1017454">
                <a:moveTo>
                  <a:pt x="212559" y="0"/>
                </a:moveTo>
                <a:lnTo>
                  <a:pt x="346645" y="2015"/>
                </a:lnTo>
                <a:lnTo>
                  <a:pt x="434142" y="28179"/>
                </a:lnTo>
                <a:lnTo>
                  <a:pt x="552467" y="481176"/>
                </a:lnTo>
                <a:lnTo>
                  <a:pt x="491706" y="504289"/>
                </a:lnTo>
                <a:lnTo>
                  <a:pt x="381997" y="177032"/>
                </a:lnTo>
                <a:lnTo>
                  <a:pt x="372942" y="499795"/>
                </a:lnTo>
                <a:lnTo>
                  <a:pt x="457911" y="1011926"/>
                </a:lnTo>
                <a:lnTo>
                  <a:pt x="377241" y="1017454"/>
                </a:lnTo>
                <a:lnTo>
                  <a:pt x="277102" y="556894"/>
                </a:lnTo>
                <a:lnTo>
                  <a:pt x="276176" y="550150"/>
                </a:lnTo>
                <a:cubicBezTo>
                  <a:pt x="275906" y="552398"/>
                  <a:pt x="275635" y="554646"/>
                  <a:pt x="275365" y="556894"/>
                </a:cubicBezTo>
                <a:lnTo>
                  <a:pt x="175226" y="1017454"/>
                </a:lnTo>
                <a:lnTo>
                  <a:pt x="94556" y="1011926"/>
                </a:lnTo>
                <a:lnTo>
                  <a:pt x="179526" y="499795"/>
                </a:lnTo>
                <a:lnTo>
                  <a:pt x="170470" y="177032"/>
                </a:lnTo>
                <a:lnTo>
                  <a:pt x="60761" y="504289"/>
                </a:lnTo>
                <a:lnTo>
                  <a:pt x="0" y="481176"/>
                </a:lnTo>
                <a:lnTo>
                  <a:pt x="118325" y="28179"/>
                </a:lnTo>
                <a:lnTo>
                  <a:pt x="212559" y="0"/>
                </a:lnTo>
                <a:close/>
              </a:path>
            </a:pathLst>
          </a:custGeom>
          <a:solidFill>
            <a:srgbClr val="BCC2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srgbClr val="FFFFFF"/>
              </a:solidFill>
            </a:endParaRPr>
          </a:p>
        </p:txBody>
      </p:sp>
      <p:sp>
        <p:nvSpPr>
          <p:cNvPr id="53" name="Freeform 52"/>
          <p:cNvSpPr/>
          <p:nvPr/>
        </p:nvSpPr>
        <p:spPr>
          <a:xfrm>
            <a:off x="2999233" y="4738837"/>
            <a:ext cx="552467" cy="891644"/>
          </a:xfrm>
          <a:custGeom>
            <a:avLst/>
            <a:gdLst>
              <a:gd name="connsiteX0" fmla="*/ 282200 w 552467"/>
              <a:gd name="connsiteY0" fmla="*/ 0 h 1239713"/>
              <a:gd name="connsiteX1" fmla="*/ 403460 w 552467"/>
              <a:gd name="connsiteY1" fmla="*/ 122854 h 1239713"/>
              <a:gd name="connsiteX2" fmla="*/ 367944 w 552467"/>
              <a:gd name="connsiteY2" fmla="*/ 209725 h 1239713"/>
              <a:gd name="connsiteX3" fmla="*/ 346645 w 552467"/>
              <a:gd name="connsiteY3" fmla="*/ 224274 h 1239713"/>
              <a:gd name="connsiteX4" fmla="*/ 434142 w 552467"/>
              <a:gd name="connsiteY4" fmla="*/ 250438 h 1239713"/>
              <a:gd name="connsiteX5" fmla="*/ 552467 w 552467"/>
              <a:gd name="connsiteY5" fmla="*/ 703435 h 1239713"/>
              <a:gd name="connsiteX6" fmla="*/ 491706 w 552467"/>
              <a:gd name="connsiteY6" fmla="*/ 726548 h 1239713"/>
              <a:gd name="connsiteX7" fmla="*/ 381997 w 552467"/>
              <a:gd name="connsiteY7" fmla="*/ 399291 h 1239713"/>
              <a:gd name="connsiteX8" fmla="*/ 372942 w 552467"/>
              <a:gd name="connsiteY8" fmla="*/ 722054 h 1239713"/>
              <a:gd name="connsiteX9" fmla="*/ 457911 w 552467"/>
              <a:gd name="connsiteY9" fmla="*/ 1234185 h 1239713"/>
              <a:gd name="connsiteX10" fmla="*/ 377241 w 552467"/>
              <a:gd name="connsiteY10" fmla="*/ 1239713 h 1239713"/>
              <a:gd name="connsiteX11" fmla="*/ 277102 w 552467"/>
              <a:gd name="connsiteY11" fmla="*/ 779153 h 1239713"/>
              <a:gd name="connsiteX12" fmla="*/ 276176 w 552467"/>
              <a:gd name="connsiteY12" fmla="*/ 772409 h 1239713"/>
              <a:gd name="connsiteX13" fmla="*/ 275365 w 552467"/>
              <a:gd name="connsiteY13" fmla="*/ 779153 h 1239713"/>
              <a:gd name="connsiteX14" fmla="*/ 175226 w 552467"/>
              <a:gd name="connsiteY14" fmla="*/ 1239713 h 1239713"/>
              <a:gd name="connsiteX15" fmla="*/ 94556 w 552467"/>
              <a:gd name="connsiteY15" fmla="*/ 1234185 h 1239713"/>
              <a:gd name="connsiteX16" fmla="*/ 179526 w 552467"/>
              <a:gd name="connsiteY16" fmla="*/ 722054 h 1239713"/>
              <a:gd name="connsiteX17" fmla="*/ 170470 w 552467"/>
              <a:gd name="connsiteY17" fmla="*/ 399291 h 1239713"/>
              <a:gd name="connsiteX18" fmla="*/ 60761 w 552467"/>
              <a:gd name="connsiteY18" fmla="*/ 726548 h 1239713"/>
              <a:gd name="connsiteX19" fmla="*/ 0 w 552467"/>
              <a:gd name="connsiteY19" fmla="*/ 703435 h 1239713"/>
              <a:gd name="connsiteX20" fmla="*/ 118325 w 552467"/>
              <a:gd name="connsiteY20" fmla="*/ 250438 h 1239713"/>
              <a:gd name="connsiteX21" fmla="*/ 212559 w 552467"/>
              <a:gd name="connsiteY21" fmla="*/ 222259 h 1239713"/>
              <a:gd name="connsiteX22" fmla="*/ 205068 w 552467"/>
              <a:gd name="connsiteY22" fmla="*/ 217654 h 1239713"/>
              <a:gd name="connsiteX23" fmla="*/ 160940 w 552467"/>
              <a:gd name="connsiteY23" fmla="*/ 122854 h 1239713"/>
              <a:gd name="connsiteX24" fmla="*/ 282200 w 552467"/>
              <a:gd name="connsiteY24" fmla="*/ 0 h 1239713"/>
              <a:gd name="connsiteX0" fmla="*/ 282200 w 552467"/>
              <a:gd name="connsiteY0" fmla="*/ 0 h 1239713"/>
              <a:gd name="connsiteX1" fmla="*/ 367944 w 552467"/>
              <a:gd name="connsiteY1" fmla="*/ 209725 h 1239713"/>
              <a:gd name="connsiteX2" fmla="*/ 346645 w 552467"/>
              <a:gd name="connsiteY2" fmla="*/ 224274 h 1239713"/>
              <a:gd name="connsiteX3" fmla="*/ 434142 w 552467"/>
              <a:gd name="connsiteY3" fmla="*/ 250438 h 1239713"/>
              <a:gd name="connsiteX4" fmla="*/ 552467 w 552467"/>
              <a:gd name="connsiteY4" fmla="*/ 703435 h 1239713"/>
              <a:gd name="connsiteX5" fmla="*/ 491706 w 552467"/>
              <a:gd name="connsiteY5" fmla="*/ 726548 h 1239713"/>
              <a:gd name="connsiteX6" fmla="*/ 381997 w 552467"/>
              <a:gd name="connsiteY6" fmla="*/ 399291 h 1239713"/>
              <a:gd name="connsiteX7" fmla="*/ 372942 w 552467"/>
              <a:gd name="connsiteY7" fmla="*/ 722054 h 1239713"/>
              <a:gd name="connsiteX8" fmla="*/ 457911 w 552467"/>
              <a:gd name="connsiteY8" fmla="*/ 1234185 h 1239713"/>
              <a:gd name="connsiteX9" fmla="*/ 377241 w 552467"/>
              <a:gd name="connsiteY9" fmla="*/ 1239713 h 1239713"/>
              <a:gd name="connsiteX10" fmla="*/ 277102 w 552467"/>
              <a:gd name="connsiteY10" fmla="*/ 779153 h 1239713"/>
              <a:gd name="connsiteX11" fmla="*/ 276176 w 552467"/>
              <a:gd name="connsiteY11" fmla="*/ 772409 h 1239713"/>
              <a:gd name="connsiteX12" fmla="*/ 275365 w 552467"/>
              <a:gd name="connsiteY12" fmla="*/ 779153 h 1239713"/>
              <a:gd name="connsiteX13" fmla="*/ 175226 w 552467"/>
              <a:gd name="connsiteY13" fmla="*/ 1239713 h 1239713"/>
              <a:gd name="connsiteX14" fmla="*/ 94556 w 552467"/>
              <a:gd name="connsiteY14" fmla="*/ 1234185 h 1239713"/>
              <a:gd name="connsiteX15" fmla="*/ 179526 w 552467"/>
              <a:gd name="connsiteY15" fmla="*/ 722054 h 1239713"/>
              <a:gd name="connsiteX16" fmla="*/ 170470 w 552467"/>
              <a:gd name="connsiteY16" fmla="*/ 399291 h 1239713"/>
              <a:gd name="connsiteX17" fmla="*/ 60761 w 552467"/>
              <a:gd name="connsiteY17" fmla="*/ 726548 h 1239713"/>
              <a:gd name="connsiteX18" fmla="*/ 0 w 552467"/>
              <a:gd name="connsiteY18" fmla="*/ 703435 h 1239713"/>
              <a:gd name="connsiteX19" fmla="*/ 118325 w 552467"/>
              <a:gd name="connsiteY19" fmla="*/ 250438 h 1239713"/>
              <a:gd name="connsiteX20" fmla="*/ 212559 w 552467"/>
              <a:gd name="connsiteY20" fmla="*/ 222259 h 1239713"/>
              <a:gd name="connsiteX21" fmla="*/ 205068 w 552467"/>
              <a:gd name="connsiteY21" fmla="*/ 217654 h 1239713"/>
              <a:gd name="connsiteX22" fmla="*/ 160940 w 552467"/>
              <a:gd name="connsiteY22" fmla="*/ 122854 h 1239713"/>
              <a:gd name="connsiteX23" fmla="*/ 282200 w 552467"/>
              <a:gd name="connsiteY23" fmla="*/ 0 h 1239713"/>
              <a:gd name="connsiteX0" fmla="*/ 282200 w 552467"/>
              <a:gd name="connsiteY0" fmla="*/ 0 h 1239713"/>
              <a:gd name="connsiteX1" fmla="*/ 346645 w 552467"/>
              <a:gd name="connsiteY1" fmla="*/ 224274 h 1239713"/>
              <a:gd name="connsiteX2" fmla="*/ 434142 w 552467"/>
              <a:gd name="connsiteY2" fmla="*/ 250438 h 1239713"/>
              <a:gd name="connsiteX3" fmla="*/ 552467 w 552467"/>
              <a:gd name="connsiteY3" fmla="*/ 703435 h 1239713"/>
              <a:gd name="connsiteX4" fmla="*/ 491706 w 552467"/>
              <a:gd name="connsiteY4" fmla="*/ 726548 h 1239713"/>
              <a:gd name="connsiteX5" fmla="*/ 381997 w 552467"/>
              <a:gd name="connsiteY5" fmla="*/ 399291 h 1239713"/>
              <a:gd name="connsiteX6" fmla="*/ 372942 w 552467"/>
              <a:gd name="connsiteY6" fmla="*/ 722054 h 1239713"/>
              <a:gd name="connsiteX7" fmla="*/ 457911 w 552467"/>
              <a:gd name="connsiteY7" fmla="*/ 1234185 h 1239713"/>
              <a:gd name="connsiteX8" fmla="*/ 377241 w 552467"/>
              <a:gd name="connsiteY8" fmla="*/ 1239713 h 1239713"/>
              <a:gd name="connsiteX9" fmla="*/ 277102 w 552467"/>
              <a:gd name="connsiteY9" fmla="*/ 779153 h 1239713"/>
              <a:gd name="connsiteX10" fmla="*/ 276176 w 552467"/>
              <a:gd name="connsiteY10" fmla="*/ 772409 h 1239713"/>
              <a:gd name="connsiteX11" fmla="*/ 275365 w 552467"/>
              <a:gd name="connsiteY11" fmla="*/ 779153 h 1239713"/>
              <a:gd name="connsiteX12" fmla="*/ 175226 w 552467"/>
              <a:gd name="connsiteY12" fmla="*/ 1239713 h 1239713"/>
              <a:gd name="connsiteX13" fmla="*/ 94556 w 552467"/>
              <a:gd name="connsiteY13" fmla="*/ 1234185 h 1239713"/>
              <a:gd name="connsiteX14" fmla="*/ 179526 w 552467"/>
              <a:gd name="connsiteY14" fmla="*/ 722054 h 1239713"/>
              <a:gd name="connsiteX15" fmla="*/ 170470 w 552467"/>
              <a:gd name="connsiteY15" fmla="*/ 399291 h 1239713"/>
              <a:gd name="connsiteX16" fmla="*/ 60761 w 552467"/>
              <a:gd name="connsiteY16" fmla="*/ 726548 h 1239713"/>
              <a:gd name="connsiteX17" fmla="*/ 0 w 552467"/>
              <a:gd name="connsiteY17" fmla="*/ 703435 h 1239713"/>
              <a:gd name="connsiteX18" fmla="*/ 118325 w 552467"/>
              <a:gd name="connsiteY18" fmla="*/ 250438 h 1239713"/>
              <a:gd name="connsiteX19" fmla="*/ 212559 w 552467"/>
              <a:gd name="connsiteY19" fmla="*/ 222259 h 1239713"/>
              <a:gd name="connsiteX20" fmla="*/ 205068 w 552467"/>
              <a:gd name="connsiteY20" fmla="*/ 217654 h 1239713"/>
              <a:gd name="connsiteX21" fmla="*/ 160940 w 552467"/>
              <a:gd name="connsiteY21" fmla="*/ 122854 h 1239713"/>
              <a:gd name="connsiteX22" fmla="*/ 282200 w 552467"/>
              <a:gd name="connsiteY22" fmla="*/ 0 h 1239713"/>
              <a:gd name="connsiteX0" fmla="*/ 160940 w 552467"/>
              <a:gd name="connsiteY0" fmla="*/ 0 h 1116859"/>
              <a:gd name="connsiteX1" fmla="*/ 346645 w 552467"/>
              <a:gd name="connsiteY1" fmla="*/ 101420 h 1116859"/>
              <a:gd name="connsiteX2" fmla="*/ 434142 w 552467"/>
              <a:gd name="connsiteY2" fmla="*/ 127584 h 1116859"/>
              <a:gd name="connsiteX3" fmla="*/ 552467 w 552467"/>
              <a:gd name="connsiteY3" fmla="*/ 580581 h 1116859"/>
              <a:gd name="connsiteX4" fmla="*/ 491706 w 552467"/>
              <a:gd name="connsiteY4" fmla="*/ 603694 h 1116859"/>
              <a:gd name="connsiteX5" fmla="*/ 381997 w 552467"/>
              <a:gd name="connsiteY5" fmla="*/ 276437 h 1116859"/>
              <a:gd name="connsiteX6" fmla="*/ 372942 w 552467"/>
              <a:gd name="connsiteY6" fmla="*/ 599200 h 1116859"/>
              <a:gd name="connsiteX7" fmla="*/ 457911 w 552467"/>
              <a:gd name="connsiteY7" fmla="*/ 1111331 h 1116859"/>
              <a:gd name="connsiteX8" fmla="*/ 377241 w 552467"/>
              <a:gd name="connsiteY8" fmla="*/ 1116859 h 1116859"/>
              <a:gd name="connsiteX9" fmla="*/ 277102 w 552467"/>
              <a:gd name="connsiteY9" fmla="*/ 656299 h 1116859"/>
              <a:gd name="connsiteX10" fmla="*/ 276176 w 552467"/>
              <a:gd name="connsiteY10" fmla="*/ 649555 h 1116859"/>
              <a:gd name="connsiteX11" fmla="*/ 275365 w 552467"/>
              <a:gd name="connsiteY11" fmla="*/ 656299 h 1116859"/>
              <a:gd name="connsiteX12" fmla="*/ 175226 w 552467"/>
              <a:gd name="connsiteY12" fmla="*/ 1116859 h 1116859"/>
              <a:gd name="connsiteX13" fmla="*/ 94556 w 552467"/>
              <a:gd name="connsiteY13" fmla="*/ 1111331 h 1116859"/>
              <a:gd name="connsiteX14" fmla="*/ 179526 w 552467"/>
              <a:gd name="connsiteY14" fmla="*/ 599200 h 1116859"/>
              <a:gd name="connsiteX15" fmla="*/ 170470 w 552467"/>
              <a:gd name="connsiteY15" fmla="*/ 276437 h 1116859"/>
              <a:gd name="connsiteX16" fmla="*/ 60761 w 552467"/>
              <a:gd name="connsiteY16" fmla="*/ 603694 h 1116859"/>
              <a:gd name="connsiteX17" fmla="*/ 0 w 552467"/>
              <a:gd name="connsiteY17" fmla="*/ 580581 h 1116859"/>
              <a:gd name="connsiteX18" fmla="*/ 118325 w 552467"/>
              <a:gd name="connsiteY18" fmla="*/ 127584 h 1116859"/>
              <a:gd name="connsiteX19" fmla="*/ 212559 w 552467"/>
              <a:gd name="connsiteY19" fmla="*/ 99405 h 1116859"/>
              <a:gd name="connsiteX20" fmla="*/ 205068 w 552467"/>
              <a:gd name="connsiteY20" fmla="*/ 94800 h 1116859"/>
              <a:gd name="connsiteX21" fmla="*/ 160940 w 552467"/>
              <a:gd name="connsiteY21" fmla="*/ 0 h 1116859"/>
              <a:gd name="connsiteX0" fmla="*/ 205068 w 552467"/>
              <a:gd name="connsiteY0" fmla="*/ 0 h 1022059"/>
              <a:gd name="connsiteX1" fmla="*/ 346645 w 552467"/>
              <a:gd name="connsiteY1" fmla="*/ 6620 h 1022059"/>
              <a:gd name="connsiteX2" fmla="*/ 434142 w 552467"/>
              <a:gd name="connsiteY2" fmla="*/ 32784 h 1022059"/>
              <a:gd name="connsiteX3" fmla="*/ 552467 w 552467"/>
              <a:gd name="connsiteY3" fmla="*/ 485781 h 1022059"/>
              <a:gd name="connsiteX4" fmla="*/ 491706 w 552467"/>
              <a:gd name="connsiteY4" fmla="*/ 508894 h 1022059"/>
              <a:gd name="connsiteX5" fmla="*/ 381997 w 552467"/>
              <a:gd name="connsiteY5" fmla="*/ 181637 h 1022059"/>
              <a:gd name="connsiteX6" fmla="*/ 372942 w 552467"/>
              <a:gd name="connsiteY6" fmla="*/ 504400 h 1022059"/>
              <a:gd name="connsiteX7" fmla="*/ 457911 w 552467"/>
              <a:gd name="connsiteY7" fmla="*/ 1016531 h 1022059"/>
              <a:gd name="connsiteX8" fmla="*/ 377241 w 552467"/>
              <a:gd name="connsiteY8" fmla="*/ 1022059 h 1022059"/>
              <a:gd name="connsiteX9" fmla="*/ 277102 w 552467"/>
              <a:gd name="connsiteY9" fmla="*/ 561499 h 1022059"/>
              <a:gd name="connsiteX10" fmla="*/ 276176 w 552467"/>
              <a:gd name="connsiteY10" fmla="*/ 554755 h 1022059"/>
              <a:gd name="connsiteX11" fmla="*/ 275365 w 552467"/>
              <a:gd name="connsiteY11" fmla="*/ 561499 h 1022059"/>
              <a:gd name="connsiteX12" fmla="*/ 175226 w 552467"/>
              <a:gd name="connsiteY12" fmla="*/ 1022059 h 1022059"/>
              <a:gd name="connsiteX13" fmla="*/ 94556 w 552467"/>
              <a:gd name="connsiteY13" fmla="*/ 1016531 h 1022059"/>
              <a:gd name="connsiteX14" fmla="*/ 179526 w 552467"/>
              <a:gd name="connsiteY14" fmla="*/ 504400 h 1022059"/>
              <a:gd name="connsiteX15" fmla="*/ 170470 w 552467"/>
              <a:gd name="connsiteY15" fmla="*/ 181637 h 1022059"/>
              <a:gd name="connsiteX16" fmla="*/ 60761 w 552467"/>
              <a:gd name="connsiteY16" fmla="*/ 508894 h 1022059"/>
              <a:gd name="connsiteX17" fmla="*/ 0 w 552467"/>
              <a:gd name="connsiteY17" fmla="*/ 485781 h 1022059"/>
              <a:gd name="connsiteX18" fmla="*/ 118325 w 552467"/>
              <a:gd name="connsiteY18" fmla="*/ 32784 h 1022059"/>
              <a:gd name="connsiteX19" fmla="*/ 212559 w 552467"/>
              <a:gd name="connsiteY19" fmla="*/ 4605 h 1022059"/>
              <a:gd name="connsiteX20" fmla="*/ 205068 w 552467"/>
              <a:gd name="connsiteY20" fmla="*/ 0 h 1022059"/>
              <a:gd name="connsiteX0" fmla="*/ 212559 w 552467"/>
              <a:gd name="connsiteY0" fmla="*/ 0 h 1017454"/>
              <a:gd name="connsiteX1" fmla="*/ 346645 w 552467"/>
              <a:gd name="connsiteY1" fmla="*/ 2015 h 1017454"/>
              <a:gd name="connsiteX2" fmla="*/ 434142 w 552467"/>
              <a:gd name="connsiteY2" fmla="*/ 28179 h 1017454"/>
              <a:gd name="connsiteX3" fmla="*/ 552467 w 552467"/>
              <a:gd name="connsiteY3" fmla="*/ 481176 h 1017454"/>
              <a:gd name="connsiteX4" fmla="*/ 491706 w 552467"/>
              <a:gd name="connsiteY4" fmla="*/ 504289 h 1017454"/>
              <a:gd name="connsiteX5" fmla="*/ 381997 w 552467"/>
              <a:gd name="connsiteY5" fmla="*/ 177032 h 1017454"/>
              <a:gd name="connsiteX6" fmla="*/ 372942 w 552467"/>
              <a:gd name="connsiteY6" fmla="*/ 499795 h 1017454"/>
              <a:gd name="connsiteX7" fmla="*/ 457911 w 552467"/>
              <a:gd name="connsiteY7" fmla="*/ 1011926 h 1017454"/>
              <a:gd name="connsiteX8" fmla="*/ 377241 w 552467"/>
              <a:gd name="connsiteY8" fmla="*/ 1017454 h 1017454"/>
              <a:gd name="connsiteX9" fmla="*/ 277102 w 552467"/>
              <a:gd name="connsiteY9" fmla="*/ 556894 h 1017454"/>
              <a:gd name="connsiteX10" fmla="*/ 276176 w 552467"/>
              <a:gd name="connsiteY10" fmla="*/ 550150 h 1017454"/>
              <a:gd name="connsiteX11" fmla="*/ 275365 w 552467"/>
              <a:gd name="connsiteY11" fmla="*/ 556894 h 1017454"/>
              <a:gd name="connsiteX12" fmla="*/ 175226 w 552467"/>
              <a:gd name="connsiteY12" fmla="*/ 1017454 h 1017454"/>
              <a:gd name="connsiteX13" fmla="*/ 94556 w 552467"/>
              <a:gd name="connsiteY13" fmla="*/ 1011926 h 1017454"/>
              <a:gd name="connsiteX14" fmla="*/ 179526 w 552467"/>
              <a:gd name="connsiteY14" fmla="*/ 499795 h 1017454"/>
              <a:gd name="connsiteX15" fmla="*/ 170470 w 552467"/>
              <a:gd name="connsiteY15" fmla="*/ 177032 h 1017454"/>
              <a:gd name="connsiteX16" fmla="*/ 60761 w 552467"/>
              <a:gd name="connsiteY16" fmla="*/ 504289 h 1017454"/>
              <a:gd name="connsiteX17" fmla="*/ 0 w 552467"/>
              <a:gd name="connsiteY17" fmla="*/ 481176 h 1017454"/>
              <a:gd name="connsiteX18" fmla="*/ 118325 w 552467"/>
              <a:gd name="connsiteY18" fmla="*/ 28179 h 1017454"/>
              <a:gd name="connsiteX19" fmla="*/ 212559 w 552467"/>
              <a:gd name="connsiteY19" fmla="*/ 0 h 1017454"/>
              <a:gd name="connsiteX0" fmla="*/ 212559 w 552467"/>
              <a:gd name="connsiteY0" fmla="*/ 0 h 1017454"/>
              <a:gd name="connsiteX1" fmla="*/ 434142 w 552467"/>
              <a:gd name="connsiteY1" fmla="*/ 28179 h 1017454"/>
              <a:gd name="connsiteX2" fmla="*/ 552467 w 552467"/>
              <a:gd name="connsiteY2" fmla="*/ 481176 h 1017454"/>
              <a:gd name="connsiteX3" fmla="*/ 491706 w 552467"/>
              <a:gd name="connsiteY3" fmla="*/ 504289 h 1017454"/>
              <a:gd name="connsiteX4" fmla="*/ 381997 w 552467"/>
              <a:gd name="connsiteY4" fmla="*/ 177032 h 1017454"/>
              <a:gd name="connsiteX5" fmla="*/ 372942 w 552467"/>
              <a:gd name="connsiteY5" fmla="*/ 499795 h 1017454"/>
              <a:gd name="connsiteX6" fmla="*/ 457911 w 552467"/>
              <a:gd name="connsiteY6" fmla="*/ 1011926 h 1017454"/>
              <a:gd name="connsiteX7" fmla="*/ 377241 w 552467"/>
              <a:gd name="connsiteY7" fmla="*/ 1017454 h 1017454"/>
              <a:gd name="connsiteX8" fmla="*/ 277102 w 552467"/>
              <a:gd name="connsiteY8" fmla="*/ 556894 h 1017454"/>
              <a:gd name="connsiteX9" fmla="*/ 276176 w 552467"/>
              <a:gd name="connsiteY9" fmla="*/ 550150 h 1017454"/>
              <a:gd name="connsiteX10" fmla="*/ 275365 w 552467"/>
              <a:gd name="connsiteY10" fmla="*/ 556894 h 1017454"/>
              <a:gd name="connsiteX11" fmla="*/ 175226 w 552467"/>
              <a:gd name="connsiteY11" fmla="*/ 1017454 h 1017454"/>
              <a:gd name="connsiteX12" fmla="*/ 94556 w 552467"/>
              <a:gd name="connsiteY12" fmla="*/ 1011926 h 1017454"/>
              <a:gd name="connsiteX13" fmla="*/ 179526 w 552467"/>
              <a:gd name="connsiteY13" fmla="*/ 499795 h 1017454"/>
              <a:gd name="connsiteX14" fmla="*/ 170470 w 552467"/>
              <a:gd name="connsiteY14" fmla="*/ 177032 h 1017454"/>
              <a:gd name="connsiteX15" fmla="*/ 60761 w 552467"/>
              <a:gd name="connsiteY15" fmla="*/ 504289 h 1017454"/>
              <a:gd name="connsiteX16" fmla="*/ 0 w 552467"/>
              <a:gd name="connsiteY16" fmla="*/ 481176 h 1017454"/>
              <a:gd name="connsiteX17" fmla="*/ 118325 w 552467"/>
              <a:gd name="connsiteY17" fmla="*/ 28179 h 1017454"/>
              <a:gd name="connsiteX18" fmla="*/ 212559 w 552467"/>
              <a:gd name="connsiteY18" fmla="*/ 0 h 1017454"/>
              <a:gd name="connsiteX0" fmla="*/ 118325 w 552467"/>
              <a:gd name="connsiteY0" fmla="*/ 0 h 989275"/>
              <a:gd name="connsiteX1" fmla="*/ 434142 w 552467"/>
              <a:gd name="connsiteY1" fmla="*/ 0 h 989275"/>
              <a:gd name="connsiteX2" fmla="*/ 552467 w 552467"/>
              <a:gd name="connsiteY2" fmla="*/ 452997 h 989275"/>
              <a:gd name="connsiteX3" fmla="*/ 491706 w 552467"/>
              <a:gd name="connsiteY3" fmla="*/ 476110 h 989275"/>
              <a:gd name="connsiteX4" fmla="*/ 381997 w 552467"/>
              <a:gd name="connsiteY4" fmla="*/ 148853 h 989275"/>
              <a:gd name="connsiteX5" fmla="*/ 372942 w 552467"/>
              <a:gd name="connsiteY5" fmla="*/ 471616 h 989275"/>
              <a:gd name="connsiteX6" fmla="*/ 457911 w 552467"/>
              <a:gd name="connsiteY6" fmla="*/ 983747 h 989275"/>
              <a:gd name="connsiteX7" fmla="*/ 377241 w 552467"/>
              <a:gd name="connsiteY7" fmla="*/ 989275 h 989275"/>
              <a:gd name="connsiteX8" fmla="*/ 277102 w 552467"/>
              <a:gd name="connsiteY8" fmla="*/ 528715 h 989275"/>
              <a:gd name="connsiteX9" fmla="*/ 276176 w 552467"/>
              <a:gd name="connsiteY9" fmla="*/ 521971 h 989275"/>
              <a:gd name="connsiteX10" fmla="*/ 275365 w 552467"/>
              <a:gd name="connsiteY10" fmla="*/ 528715 h 989275"/>
              <a:gd name="connsiteX11" fmla="*/ 175226 w 552467"/>
              <a:gd name="connsiteY11" fmla="*/ 989275 h 989275"/>
              <a:gd name="connsiteX12" fmla="*/ 94556 w 552467"/>
              <a:gd name="connsiteY12" fmla="*/ 983747 h 989275"/>
              <a:gd name="connsiteX13" fmla="*/ 179526 w 552467"/>
              <a:gd name="connsiteY13" fmla="*/ 471616 h 989275"/>
              <a:gd name="connsiteX14" fmla="*/ 170470 w 552467"/>
              <a:gd name="connsiteY14" fmla="*/ 148853 h 989275"/>
              <a:gd name="connsiteX15" fmla="*/ 60761 w 552467"/>
              <a:gd name="connsiteY15" fmla="*/ 476110 h 989275"/>
              <a:gd name="connsiteX16" fmla="*/ 0 w 552467"/>
              <a:gd name="connsiteY16" fmla="*/ 452997 h 989275"/>
              <a:gd name="connsiteX17" fmla="*/ 118325 w 552467"/>
              <a:gd name="connsiteY17" fmla="*/ 0 h 989275"/>
              <a:gd name="connsiteX0" fmla="*/ 118325 w 552467"/>
              <a:gd name="connsiteY0" fmla="*/ 0 h 989275"/>
              <a:gd name="connsiteX1" fmla="*/ 460336 w 552467"/>
              <a:gd name="connsiteY1" fmla="*/ 97631 h 989275"/>
              <a:gd name="connsiteX2" fmla="*/ 552467 w 552467"/>
              <a:gd name="connsiteY2" fmla="*/ 452997 h 989275"/>
              <a:gd name="connsiteX3" fmla="*/ 491706 w 552467"/>
              <a:gd name="connsiteY3" fmla="*/ 476110 h 989275"/>
              <a:gd name="connsiteX4" fmla="*/ 381997 w 552467"/>
              <a:gd name="connsiteY4" fmla="*/ 148853 h 989275"/>
              <a:gd name="connsiteX5" fmla="*/ 372942 w 552467"/>
              <a:gd name="connsiteY5" fmla="*/ 471616 h 989275"/>
              <a:gd name="connsiteX6" fmla="*/ 457911 w 552467"/>
              <a:gd name="connsiteY6" fmla="*/ 983747 h 989275"/>
              <a:gd name="connsiteX7" fmla="*/ 377241 w 552467"/>
              <a:gd name="connsiteY7" fmla="*/ 989275 h 989275"/>
              <a:gd name="connsiteX8" fmla="*/ 277102 w 552467"/>
              <a:gd name="connsiteY8" fmla="*/ 528715 h 989275"/>
              <a:gd name="connsiteX9" fmla="*/ 276176 w 552467"/>
              <a:gd name="connsiteY9" fmla="*/ 521971 h 989275"/>
              <a:gd name="connsiteX10" fmla="*/ 275365 w 552467"/>
              <a:gd name="connsiteY10" fmla="*/ 528715 h 989275"/>
              <a:gd name="connsiteX11" fmla="*/ 175226 w 552467"/>
              <a:gd name="connsiteY11" fmla="*/ 989275 h 989275"/>
              <a:gd name="connsiteX12" fmla="*/ 94556 w 552467"/>
              <a:gd name="connsiteY12" fmla="*/ 983747 h 989275"/>
              <a:gd name="connsiteX13" fmla="*/ 179526 w 552467"/>
              <a:gd name="connsiteY13" fmla="*/ 471616 h 989275"/>
              <a:gd name="connsiteX14" fmla="*/ 170470 w 552467"/>
              <a:gd name="connsiteY14" fmla="*/ 148853 h 989275"/>
              <a:gd name="connsiteX15" fmla="*/ 60761 w 552467"/>
              <a:gd name="connsiteY15" fmla="*/ 476110 h 989275"/>
              <a:gd name="connsiteX16" fmla="*/ 0 w 552467"/>
              <a:gd name="connsiteY16" fmla="*/ 452997 h 989275"/>
              <a:gd name="connsiteX17" fmla="*/ 118325 w 552467"/>
              <a:gd name="connsiteY17" fmla="*/ 0 h 989275"/>
              <a:gd name="connsiteX0" fmla="*/ 92131 w 552467"/>
              <a:gd name="connsiteY0" fmla="*/ 2382 h 891644"/>
              <a:gd name="connsiteX1" fmla="*/ 460336 w 552467"/>
              <a:gd name="connsiteY1" fmla="*/ 0 h 891644"/>
              <a:gd name="connsiteX2" fmla="*/ 552467 w 552467"/>
              <a:gd name="connsiteY2" fmla="*/ 355366 h 891644"/>
              <a:gd name="connsiteX3" fmla="*/ 491706 w 552467"/>
              <a:gd name="connsiteY3" fmla="*/ 378479 h 891644"/>
              <a:gd name="connsiteX4" fmla="*/ 381997 w 552467"/>
              <a:gd name="connsiteY4" fmla="*/ 51222 h 891644"/>
              <a:gd name="connsiteX5" fmla="*/ 372942 w 552467"/>
              <a:gd name="connsiteY5" fmla="*/ 373985 h 891644"/>
              <a:gd name="connsiteX6" fmla="*/ 457911 w 552467"/>
              <a:gd name="connsiteY6" fmla="*/ 886116 h 891644"/>
              <a:gd name="connsiteX7" fmla="*/ 377241 w 552467"/>
              <a:gd name="connsiteY7" fmla="*/ 891644 h 891644"/>
              <a:gd name="connsiteX8" fmla="*/ 277102 w 552467"/>
              <a:gd name="connsiteY8" fmla="*/ 431084 h 891644"/>
              <a:gd name="connsiteX9" fmla="*/ 276176 w 552467"/>
              <a:gd name="connsiteY9" fmla="*/ 424340 h 891644"/>
              <a:gd name="connsiteX10" fmla="*/ 275365 w 552467"/>
              <a:gd name="connsiteY10" fmla="*/ 431084 h 891644"/>
              <a:gd name="connsiteX11" fmla="*/ 175226 w 552467"/>
              <a:gd name="connsiteY11" fmla="*/ 891644 h 891644"/>
              <a:gd name="connsiteX12" fmla="*/ 94556 w 552467"/>
              <a:gd name="connsiteY12" fmla="*/ 886116 h 891644"/>
              <a:gd name="connsiteX13" fmla="*/ 179526 w 552467"/>
              <a:gd name="connsiteY13" fmla="*/ 373985 h 891644"/>
              <a:gd name="connsiteX14" fmla="*/ 170470 w 552467"/>
              <a:gd name="connsiteY14" fmla="*/ 51222 h 891644"/>
              <a:gd name="connsiteX15" fmla="*/ 60761 w 552467"/>
              <a:gd name="connsiteY15" fmla="*/ 378479 h 891644"/>
              <a:gd name="connsiteX16" fmla="*/ 0 w 552467"/>
              <a:gd name="connsiteY16" fmla="*/ 355366 h 891644"/>
              <a:gd name="connsiteX17" fmla="*/ 92131 w 552467"/>
              <a:gd name="connsiteY17" fmla="*/ 2382 h 89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467" h="891644">
                <a:moveTo>
                  <a:pt x="92131" y="2382"/>
                </a:moveTo>
                <a:lnTo>
                  <a:pt x="460336" y="0"/>
                </a:lnTo>
                <a:lnTo>
                  <a:pt x="552467" y="355366"/>
                </a:lnTo>
                <a:lnTo>
                  <a:pt x="491706" y="378479"/>
                </a:lnTo>
                <a:lnTo>
                  <a:pt x="381997" y="51222"/>
                </a:lnTo>
                <a:lnTo>
                  <a:pt x="372942" y="373985"/>
                </a:lnTo>
                <a:lnTo>
                  <a:pt x="457911" y="886116"/>
                </a:lnTo>
                <a:lnTo>
                  <a:pt x="377241" y="891644"/>
                </a:lnTo>
                <a:lnTo>
                  <a:pt x="277102" y="431084"/>
                </a:lnTo>
                <a:lnTo>
                  <a:pt x="276176" y="424340"/>
                </a:lnTo>
                <a:cubicBezTo>
                  <a:pt x="275906" y="426588"/>
                  <a:pt x="275635" y="428836"/>
                  <a:pt x="275365" y="431084"/>
                </a:cubicBezTo>
                <a:lnTo>
                  <a:pt x="175226" y="891644"/>
                </a:lnTo>
                <a:lnTo>
                  <a:pt x="94556" y="886116"/>
                </a:lnTo>
                <a:lnTo>
                  <a:pt x="179526" y="373985"/>
                </a:lnTo>
                <a:lnTo>
                  <a:pt x="170470" y="51222"/>
                </a:lnTo>
                <a:lnTo>
                  <a:pt x="60761" y="378479"/>
                </a:lnTo>
                <a:lnTo>
                  <a:pt x="0" y="355366"/>
                </a:lnTo>
                <a:lnTo>
                  <a:pt x="92131" y="2382"/>
                </a:lnTo>
                <a:close/>
              </a:path>
            </a:pathLst>
          </a:custGeom>
          <a:solidFill>
            <a:srgbClr val="BCC2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a:solidFill>
                <a:srgbClr val="FFFFFF"/>
              </a:solidFill>
            </a:endParaRPr>
          </a:p>
        </p:txBody>
      </p:sp>
      <p:grpSp>
        <p:nvGrpSpPr>
          <p:cNvPr id="9" name="Group 8"/>
          <p:cNvGrpSpPr/>
          <p:nvPr/>
        </p:nvGrpSpPr>
        <p:grpSpPr>
          <a:xfrm>
            <a:off x="7243029" y="1757293"/>
            <a:ext cx="1459569" cy="1323568"/>
            <a:chOff x="7296641" y="1873255"/>
            <a:chExt cx="2240759" cy="2031967"/>
          </a:xfrm>
        </p:grpSpPr>
        <p:sp>
          <p:nvSpPr>
            <p:cNvPr id="4" name="Rounded Rectangle 3"/>
            <p:cNvSpPr/>
            <p:nvPr/>
          </p:nvSpPr>
          <p:spPr>
            <a:xfrm>
              <a:off x="7296641" y="2494293"/>
              <a:ext cx="684000" cy="684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54" name="Rounded Rectangle 53"/>
            <p:cNvSpPr/>
            <p:nvPr/>
          </p:nvSpPr>
          <p:spPr>
            <a:xfrm>
              <a:off x="8858250" y="2857542"/>
              <a:ext cx="310302" cy="3207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5" name="Oval 4"/>
            <p:cNvSpPr/>
            <p:nvPr/>
          </p:nvSpPr>
          <p:spPr>
            <a:xfrm>
              <a:off x="8501177" y="1873255"/>
              <a:ext cx="1036223" cy="1036223"/>
            </a:xfrm>
            <a:prstGeom prst="ellipse">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7" name="Flowchart: Merge 6"/>
            <p:cNvSpPr/>
            <p:nvPr/>
          </p:nvSpPr>
          <p:spPr>
            <a:xfrm rot="13500000">
              <a:off x="9092965" y="2109229"/>
              <a:ext cx="91377" cy="36000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1250 h 11250"/>
                <a:gd name="connsiteX1" fmla="*/ 10000 w 10000"/>
                <a:gd name="connsiteY1" fmla="*/ 1250 h 11250"/>
                <a:gd name="connsiteX2" fmla="*/ 5000 w 10000"/>
                <a:gd name="connsiteY2" fmla="*/ 11250 h 11250"/>
                <a:gd name="connsiteX3" fmla="*/ 0 w 10000"/>
                <a:gd name="connsiteY3" fmla="*/ 1250 h 11250"/>
              </a:gdLst>
              <a:ahLst/>
              <a:cxnLst>
                <a:cxn ang="0">
                  <a:pos x="connsiteX0" y="connsiteY0"/>
                </a:cxn>
                <a:cxn ang="0">
                  <a:pos x="connsiteX1" y="connsiteY1"/>
                </a:cxn>
                <a:cxn ang="0">
                  <a:pos x="connsiteX2" y="connsiteY2"/>
                </a:cxn>
                <a:cxn ang="0">
                  <a:pos x="connsiteX3" y="connsiteY3"/>
                </a:cxn>
              </a:cxnLst>
              <a:rect l="l" t="t" r="r" b="b"/>
              <a:pathLst>
                <a:path w="10000" h="11250">
                  <a:moveTo>
                    <a:pt x="0" y="1250"/>
                  </a:moveTo>
                  <a:cubicBezTo>
                    <a:pt x="833" y="-417"/>
                    <a:pt x="9167" y="-417"/>
                    <a:pt x="10000" y="1250"/>
                  </a:cubicBezTo>
                  <a:lnTo>
                    <a:pt x="5000" y="11250"/>
                  </a:lnTo>
                  <a:lnTo>
                    <a:pt x="0" y="1250"/>
                  </a:lnTo>
                  <a:close/>
                </a:path>
              </a:pathLst>
            </a:custGeom>
            <a:solidFill>
              <a:schemeClr val="bg1"/>
            </a:solidFill>
            <a:ln w="603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sp>
          <p:nvSpPr>
            <p:cNvPr id="8" name="Rounded Rectangle 7"/>
            <p:cNvSpPr/>
            <p:nvPr/>
          </p:nvSpPr>
          <p:spPr>
            <a:xfrm>
              <a:off x="7645024" y="3186414"/>
              <a:ext cx="1370031" cy="718808"/>
            </a:xfrm>
            <a:custGeom>
              <a:avLst/>
              <a:gdLst>
                <a:gd name="connsiteX0" fmla="*/ 0 w 1370031"/>
                <a:gd name="connsiteY0" fmla="*/ 349511 h 1068319"/>
                <a:gd name="connsiteX1" fmla="*/ 349511 w 1370031"/>
                <a:gd name="connsiteY1" fmla="*/ 0 h 1068319"/>
                <a:gd name="connsiteX2" fmla="*/ 1020520 w 1370031"/>
                <a:gd name="connsiteY2" fmla="*/ 0 h 1068319"/>
                <a:gd name="connsiteX3" fmla="*/ 1370031 w 1370031"/>
                <a:gd name="connsiteY3" fmla="*/ 349511 h 1068319"/>
                <a:gd name="connsiteX4" fmla="*/ 1370031 w 1370031"/>
                <a:gd name="connsiteY4" fmla="*/ 718808 h 1068319"/>
                <a:gd name="connsiteX5" fmla="*/ 1020520 w 1370031"/>
                <a:gd name="connsiteY5" fmla="*/ 1068319 h 1068319"/>
                <a:gd name="connsiteX6" fmla="*/ 349511 w 1370031"/>
                <a:gd name="connsiteY6" fmla="*/ 1068319 h 1068319"/>
                <a:gd name="connsiteX7" fmla="*/ 0 w 1370031"/>
                <a:gd name="connsiteY7" fmla="*/ 718808 h 1068319"/>
                <a:gd name="connsiteX8" fmla="*/ 0 w 1370031"/>
                <a:gd name="connsiteY8" fmla="*/ 349511 h 1068319"/>
                <a:gd name="connsiteX0" fmla="*/ 1020520 w 1370031"/>
                <a:gd name="connsiteY0" fmla="*/ 0 h 1068319"/>
                <a:gd name="connsiteX1" fmla="*/ 1370031 w 1370031"/>
                <a:gd name="connsiteY1" fmla="*/ 349511 h 1068319"/>
                <a:gd name="connsiteX2" fmla="*/ 1370031 w 1370031"/>
                <a:gd name="connsiteY2" fmla="*/ 718808 h 1068319"/>
                <a:gd name="connsiteX3" fmla="*/ 1020520 w 1370031"/>
                <a:gd name="connsiteY3" fmla="*/ 1068319 h 1068319"/>
                <a:gd name="connsiteX4" fmla="*/ 349511 w 1370031"/>
                <a:gd name="connsiteY4" fmla="*/ 1068319 h 1068319"/>
                <a:gd name="connsiteX5" fmla="*/ 0 w 1370031"/>
                <a:gd name="connsiteY5" fmla="*/ 718808 h 1068319"/>
                <a:gd name="connsiteX6" fmla="*/ 0 w 1370031"/>
                <a:gd name="connsiteY6" fmla="*/ 349511 h 1068319"/>
                <a:gd name="connsiteX7" fmla="*/ 349511 w 1370031"/>
                <a:gd name="connsiteY7" fmla="*/ 0 h 1068319"/>
                <a:gd name="connsiteX8" fmla="*/ 1111960 w 1370031"/>
                <a:gd name="connsiteY8" fmla="*/ 91440 h 1068319"/>
                <a:gd name="connsiteX0" fmla="*/ 1020520 w 1370031"/>
                <a:gd name="connsiteY0" fmla="*/ 0 h 1068319"/>
                <a:gd name="connsiteX1" fmla="*/ 1370031 w 1370031"/>
                <a:gd name="connsiteY1" fmla="*/ 349511 h 1068319"/>
                <a:gd name="connsiteX2" fmla="*/ 1370031 w 1370031"/>
                <a:gd name="connsiteY2" fmla="*/ 718808 h 1068319"/>
                <a:gd name="connsiteX3" fmla="*/ 1020520 w 1370031"/>
                <a:gd name="connsiteY3" fmla="*/ 1068319 h 1068319"/>
                <a:gd name="connsiteX4" fmla="*/ 349511 w 1370031"/>
                <a:gd name="connsiteY4" fmla="*/ 1068319 h 1068319"/>
                <a:gd name="connsiteX5" fmla="*/ 0 w 1370031"/>
                <a:gd name="connsiteY5" fmla="*/ 718808 h 1068319"/>
                <a:gd name="connsiteX6" fmla="*/ 0 w 1370031"/>
                <a:gd name="connsiteY6" fmla="*/ 349511 h 1068319"/>
                <a:gd name="connsiteX7" fmla="*/ 349511 w 1370031"/>
                <a:gd name="connsiteY7" fmla="*/ 0 h 1068319"/>
                <a:gd name="connsiteX0" fmla="*/ 1370031 w 1370031"/>
                <a:gd name="connsiteY0" fmla="*/ 349511 h 1068319"/>
                <a:gd name="connsiteX1" fmla="*/ 1370031 w 1370031"/>
                <a:gd name="connsiteY1" fmla="*/ 718808 h 1068319"/>
                <a:gd name="connsiteX2" fmla="*/ 1020520 w 1370031"/>
                <a:gd name="connsiteY2" fmla="*/ 1068319 h 1068319"/>
                <a:gd name="connsiteX3" fmla="*/ 349511 w 1370031"/>
                <a:gd name="connsiteY3" fmla="*/ 1068319 h 1068319"/>
                <a:gd name="connsiteX4" fmla="*/ 0 w 1370031"/>
                <a:gd name="connsiteY4" fmla="*/ 718808 h 1068319"/>
                <a:gd name="connsiteX5" fmla="*/ 0 w 1370031"/>
                <a:gd name="connsiteY5" fmla="*/ 349511 h 1068319"/>
                <a:gd name="connsiteX6" fmla="*/ 349511 w 1370031"/>
                <a:gd name="connsiteY6" fmla="*/ 0 h 1068319"/>
                <a:gd name="connsiteX0" fmla="*/ 1370031 w 1370031"/>
                <a:gd name="connsiteY0" fmla="*/ 0 h 718808"/>
                <a:gd name="connsiteX1" fmla="*/ 1370031 w 1370031"/>
                <a:gd name="connsiteY1" fmla="*/ 369297 h 718808"/>
                <a:gd name="connsiteX2" fmla="*/ 1020520 w 1370031"/>
                <a:gd name="connsiteY2" fmla="*/ 718808 h 718808"/>
                <a:gd name="connsiteX3" fmla="*/ 349511 w 1370031"/>
                <a:gd name="connsiteY3" fmla="*/ 718808 h 718808"/>
                <a:gd name="connsiteX4" fmla="*/ 0 w 1370031"/>
                <a:gd name="connsiteY4" fmla="*/ 369297 h 718808"/>
                <a:gd name="connsiteX5" fmla="*/ 0 w 1370031"/>
                <a:gd name="connsiteY5" fmla="*/ 0 h 71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0031" h="718808">
                  <a:moveTo>
                    <a:pt x="1370031" y="0"/>
                  </a:moveTo>
                  <a:lnTo>
                    <a:pt x="1370031" y="369297"/>
                  </a:lnTo>
                  <a:cubicBezTo>
                    <a:pt x="1370031" y="562327"/>
                    <a:pt x="1213550" y="718808"/>
                    <a:pt x="1020520" y="718808"/>
                  </a:cubicBezTo>
                  <a:lnTo>
                    <a:pt x="349511" y="718808"/>
                  </a:lnTo>
                  <a:cubicBezTo>
                    <a:pt x="156481" y="718808"/>
                    <a:pt x="0" y="562327"/>
                    <a:pt x="0" y="369297"/>
                  </a:cubicBezTo>
                  <a:lnTo>
                    <a:pt x="0" y="0"/>
                  </a:lnTo>
                </a:path>
              </a:pathLst>
            </a:custGeom>
            <a:no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rgbClr val="FFFFFF"/>
                </a:solidFill>
              </a:endParaRPr>
            </a:p>
          </p:txBody>
        </p:sp>
      </p:grpSp>
      <p:sp>
        <p:nvSpPr>
          <p:cNvPr id="3" name="Title 2"/>
          <p:cNvSpPr>
            <a:spLocks noGrp="1"/>
          </p:cNvSpPr>
          <p:nvPr>
            <p:ph type="title"/>
          </p:nvPr>
        </p:nvSpPr>
        <p:spPr/>
        <p:txBody>
          <a:bodyPr/>
          <a:lstStyle/>
          <a:p>
            <a:pPr algn="l"/>
            <a:r>
              <a:rPr lang="en-NZ" sz="3600" dirty="0" smtClean="0">
                <a:solidFill>
                  <a:schemeClr val="bg1"/>
                </a:solidFill>
                <a:latin typeface="Nimbus Sans L" panose="02000503000000000000" pitchFamily="50" charset="0"/>
              </a:rPr>
              <a:t>Explosion of data in health</a:t>
            </a:r>
            <a:endParaRPr lang="en-NZ" sz="3600" dirty="0">
              <a:solidFill>
                <a:schemeClr val="bg1"/>
              </a:solidFill>
              <a:latin typeface="Nimbus Sans L" panose="02000503000000000000" pitchFamily="50" charset="0"/>
            </a:endParaRPr>
          </a:p>
        </p:txBody>
      </p:sp>
      <p:pic>
        <p:nvPicPr>
          <p:cNvPr id="45" name="Picture 44" descr="white MOH clou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3154" y="6001680"/>
            <a:ext cx="756000" cy="762829"/>
          </a:xfrm>
          <a:prstGeom prst="rect">
            <a:avLst/>
          </a:prstGeom>
        </p:spPr>
      </p:pic>
    </p:spTree>
    <p:extLst>
      <p:ext uri="{BB962C8B-B14F-4D97-AF65-F5344CB8AC3E}">
        <p14:creationId xmlns:p14="http://schemas.microsoft.com/office/powerpoint/2010/main" val="2665769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rgbClr val="213463"/>
                </a:solidFill>
                <a:latin typeface="Nimbus Sans L" panose="02000503000000000000" pitchFamily="50" charset="0"/>
              </a:rPr>
              <a:t>National</a:t>
            </a:r>
            <a:r>
              <a:rPr lang="en-NZ" dirty="0">
                <a:solidFill>
                  <a:srgbClr val="213463"/>
                </a:solidFill>
                <a:latin typeface="Nimbus Sans L" panose="02000503000000000000" pitchFamily="50" charset="0"/>
              </a:rPr>
              <a:t> Collection Data Marts</a:t>
            </a:r>
            <a:endParaRPr lang="en-NZ" dirty="0">
              <a:solidFill>
                <a:srgbClr val="213463"/>
              </a:solidFill>
              <a:latin typeface="Nimbus Sans L" panose="02000503000000000000" pitchFamily="50" charset="0"/>
            </a:endParaRPr>
          </a:p>
        </p:txBody>
      </p:sp>
      <p:sp>
        <p:nvSpPr>
          <p:cNvPr id="6" name="TextBox 5"/>
          <p:cNvSpPr txBox="1"/>
          <p:nvPr/>
        </p:nvSpPr>
        <p:spPr>
          <a:xfrm>
            <a:off x="765048" y="2086514"/>
            <a:ext cx="2799164" cy="3554819"/>
          </a:xfrm>
          <a:prstGeom prst="rect">
            <a:avLst/>
          </a:prstGeom>
          <a:noFill/>
        </p:spPr>
        <p:txBody>
          <a:bodyPr wrap="none" rtlCol="0">
            <a:spAutoFit/>
          </a:bodyPr>
          <a:lstStyle/>
          <a:p>
            <a:r>
              <a:rPr lang="en-NZ" sz="900" dirty="0" smtClean="0">
                <a:latin typeface="Source Sans Pro" panose="020B0503030403020204" pitchFamily="34" charset="0"/>
                <a:ea typeface="Source Sans Pro" panose="020B0503030403020204" pitchFamily="34" charset="0"/>
              </a:rPr>
              <a:t>CAN – New Zealand Cancer Registry Data Mart</a:t>
            </a:r>
          </a:p>
          <a:p>
            <a:r>
              <a:rPr lang="en-NZ" sz="900" dirty="0" smtClean="0">
                <a:latin typeface="Source Sans Pro" panose="020B0503030403020204" pitchFamily="34" charset="0"/>
                <a:ea typeface="Source Sans Pro" panose="020B0503030403020204" pitchFamily="34" charset="0"/>
              </a:rPr>
              <a:t>CSP – Cervical Screening Programme</a:t>
            </a:r>
          </a:p>
          <a:p>
            <a:r>
              <a:rPr lang="en-NZ" sz="900" dirty="0" smtClean="0">
                <a:latin typeface="Source Sans Pro" panose="020B0503030403020204" pitchFamily="34" charset="0"/>
                <a:ea typeface="Source Sans Pro" panose="020B0503030403020204" pitchFamily="34" charset="0"/>
              </a:rPr>
              <a:t>GMS – General Medical Subsidy Data Mart</a:t>
            </a:r>
          </a:p>
          <a:p>
            <a:r>
              <a:rPr lang="en-NZ" sz="900" dirty="0" smtClean="0">
                <a:latin typeface="Source Sans Pro" panose="020B0503030403020204" pitchFamily="34" charset="0"/>
                <a:ea typeface="Source Sans Pro" panose="020B0503030403020204" pitchFamily="34" charset="0"/>
              </a:rPr>
              <a:t>LAB – Laboratory Claims Data Mart</a:t>
            </a:r>
          </a:p>
          <a:p>
            <a:r>
              <a:rPr lang="en-NZ" sz="900" dirty="0" smtClean="0">
                <a:latin typeface="Source Sans Pro" panose="020B0503030403020204" pitchFamily="34" charset="0"/>
                <a:ea typeface="Source Sans Pro" panose="020B0503030403020204" pitchFamily="34" charset="0"/>
              </a:rPr>
              <a:t>MAT – National Maternity Collection</a:t>
            </a:r>
          </a:p>
          <a:p>
            <a:r>
              <a:rPr lang="en-NZ" sz="900" dirty="0" smtClean="0">
                <a:latin typeface="Source Sans Pro" panose="020B0503030403020204" pitchFamily="34" charset="0"/>
                <a:ea typeface="Source Sans Pro" panose="020B0503030403020204" pitchFamily="34" charset="0"/>
              </a:rPr>
              <a:t>MOR – Mortality Collection</a:t>
            </a:r>
          </a:p>
          <a:p>
            <a:r>
              <a:rPr lang="en-NZ" sz="900" dirty="0" smtClean="0">
                <a:latin typeface="Source Sans Pro" panose="020B0503030403020204" pitchFamily="34" charset="0"/>
                <a:ea typeface="Source Sans Pro" panose="020B0503030403020204" pitchFamily="34" charset="0"/>
              </a:rPr>
              <a:t>NAP – National Non-Admitted Patient Collection</a:t>
            </a:r>
          </a:p>
          <a:p>
            <a:r>
              <a:rPr lang="en-NZ" sz="900" dirty="0" smtClean="0">
                <a:latin typeface="Source Sans Pro" panose="020B0503030403020204" pitchFamily="34" charset="0"/>
                <a:ea typeface="Source Sans Pro" panose="020B0503030403020204" pitchFamily="34" charset="0"/>
              </a:rPr>
              <a:t>NBH – </a:t>
            </a:r>
            <a:r>
              <a:rPr lang="en-NZ" sz="900" dirty="0" err="1" smtClean="0">
                <a:latin typeface="Source Sans Pro" panose="020B0503030403020204" pitchFamily="34" charset="0"/>
                <a:ea typeface="Source Sans Pro" panose="020B0503030403020204" pitchFamily="34" charset="0"/>
              </a:rPr>
              <a:t>Newborn</a:t>
            </a:r>
            <a:r>
              <a:rPr lang="en-NZ" sz="900" dirty="0" smtClean="0">
                <a:latin typeface="Source Sans Pro" panose="020B0503030403020204" pitchFamily="34" charset="0"/>
                <a:ea typeface="Source Sans Pro" panose="020B0503030403020204" pitchFamily="34" charset="0"/>
              </a:rPr>
              <a:t> Hearing Screening</a:t>
            </a:r>
          </a:p>
          <a:p>
            <a:r>
              <a:rPr lang="en-NZ" sz="900" dirty="0" smtClean="0">
                <a:latin typeface="Source Sans Pro" panose="020B0503030403020204" pitchFamily="34" charset="0"/>
                <a:ea typeface="Source Sans Pro" panose="020B0503030403020204" pitchFamily="34" charset="0"/>
              </a:rPr>
              <a:t>NBR – National Booking Reporting System </a:t>
            </a:r>
          </a:p>
          <a:p>
            <a:r>
              <a:rPr lang="en-NZ" sz="900" dirty="0" smtClean="0">
                <a:latin typeface="Source Sans Pro" panose="020B0503030403020204" pitchFamily="34" charset="0"/>
                <a:ea typeface="Source Sans Pro" panose="020B0503030403020204" pitchFamily="34" charset="0"/>
              </a:rPr>
              <a:t>NIR – National Immunisation Registry</a:t>
            </a:r>
          </a:p>
          <a:p>
            <a:r>
              <a:rPr lang="en-NZ" sz="900" dirty="0" smtClean="0">
                <a:latin typeface="Source Sans Pro" panose="020B0503030403020204" pitchFamily="34" charset="0"/>
                <a:ea typeface="Source Sans Pro" panose="020B0503030403020204" pitchFamily="34" charset="0"/>
              </a:rPr>
              <a:t>NMD – National Minimum Dataset (Admissions)</a:t>
            </a:r>
          </a:p>
          <a:p>
            <a:r>
              <a:rPr lang="en-NZ" sz="900" dirty="0" smtClean="0">
                <a:latin typeface="Source Sans Pro" panose="020B0503030403020204" pitchFamily="34" charset="0"/>
                <a:ea typeface="Source Sans Pro" panose="020B0503030403020204" pitchFamily="34" charset="0"/>
              </a:rPr>
              <a:t>NPF – National Patient Flow</a:t>
            </a:r>
          </a:p>
          <a:p>
            <a:r>
              <a:rPr lang="en-NZ" sz="900" dirty="0" smtClean="0">
                <a:latin typeface="Source Sans Pro" panose="020B0503030403020204" pitchFamily="34" charset="0"/>
                <a:ea typeface="Source Sans Pro" panose="020B0503030403020204" pitchFamily="34" charset="0"/>
              </a:rPr>
              <a:t>PHA – Pharmaceutical Collection</a:t>
            </a:r>
          </a:p>
          <a:p>
            <a:r>
              <a:rPr lang="en-NZ" sz="900" dirty="0" smtClean="0">
                <a:latin typeface="Source Sans Pro" panose="020B0503030403020204" pitchFamily="34" charset="0"/>
                <a:ea typeface="Source Sans Pro" panose="020B0503030403020204" pitchFamily="34" charset="0"/>
              </a:rPr>
              <a:t>PHO – PHO </a:t>
            </a:r>
            <a:r>
              <a:rPr lang="en-NZ" sz="900" dirty="0" err="1" smtClean="0">
                <a:latin typeface="Source Sans Pro" panose="020B0503030403020204" pitchFamily="34" charset="0"/>
                <a:ea typeface="Source Sans Pro" panose="020B0503030403020204" pitchFamily="34" charset="0"/>
              </a:rPr>
              <a:t>Enrollments</a:t>
            </a:r>
            <a:endParaRPr lang="en-NZ" sz="900" dirty="0" smtClean="0">
              <a:latin typeface="Source Sans Pro" panose="020B0503030403020204" pitchFamily="34" charset="0"/>
              <a:ea typeface="Source Sans Pro" panose="020B0503030403020204" pitchFamily="34" charset="0"/>
            </a:endParaRPr>
          </a:p>
          <a:p>
            <a:r>
              <a:rPr lang="en-NZ" sz="900" dirty="0" smtClean="0">
                <a:latin typeface="Source Sans Pro" panose="020B0503030403020204" pitchFamily="34" charset="0"/>
                <a:ea typeface="Source Sans Pro" panose="020B0503030403020204" pitchFamily="34" charset="0"/>
              </a:rPr>
              <a:t>PRI – Programme for Integration of Mental Health Data</a:t>
            </a:r>
          </a:p>
          <a:p>
            <a:r>
              <a:rPr lang="en-NZ" sz="900" dirty="0" smtClean="0">
                <a:latin typeface="Source Sans Pro" panose="020B0503030403020204" pitchFamily="34" charset="0"/>
                <a:ea typeface="Source Sans Pro" panose="020B0503030403020204" pitchFamily="34" charset="0"/>
              </a:rPr>
              <a:t>ROC – Radiation Oncology</a:t>
            </a:r>
          </a:p>
          <a:p>
            <a:endParaRPr lang="en-NZ" sz="900" dirty="0">
              <a:latin typeface="Source Sans Pro" panose="020B0503030403020204" pitchFamily="34" charset="0"/>
              <a:ea typeface="Source Sans Pro" panose="020B0503030403020204" pitchFamily="34" charset="0"/>
            </a:endParaRPr>
          </a:p>
          <a:p>
            <a:r>
              <a:rPr lang="en-NZ" sz="900" dirty="0" smtClean="0">
                <a:latin typeface="Source Sans Pro" panose="020B0503030403020204" pitchFamily="34" charset="0"/>
                <a:ea typeface="Source Sans Pro" panose="020B0503030403020204" pitchFamily="34" charset="0"/>
              </a:rPr>
              <a:t>HIP – Health Integration Platform</a:t>
            </a:r>
          </a:p>
          <a:p>
            <a:r>
              <a:rPr lang="en-NZ" sz="900" dirty="0" smtClean="0">
                <a:latin typeface="Source Sans Pro" panose="020B0503030403020204" pitchFamily="34" charset="0"/>
                <a:ea typeface="Source Sans Pro" panose="020B0503030403020204" pitchFamily="34" charset="0"/>
              </a:rPr>
              <a:t>HPI -  Health Provider Index</a:t>
            </a:r>
          </a:p>
          <a:p>
            <a:r>
              <a:rPr lang="en-NZ" sz="900" dirty="0" smtClean="0">
                <a:latin typeface="Source Sans Pro" panose="020B0503030403020204" pitchFamily="34" charset="0"/>
                <a:ea typeface="Source Sans Pro" panose="020B0503030403020204" pitchFamily="34" charset="0"/>
              </a:rPr>
              <a:t>NHI – National Health Index</a:t>
            </a:r>
          </a:p>
          <a:p>
            <a:r>
              <a:rPr lang="en-NZ" sz="900" dirty="0" smtClean="0">
                <a:latin typeface="Source Sans Pro" panose="020B0503030403020204" pitchFamily="34" charset="0"/>
                <a:ea typeface="Source Sans Pro" panose="020B0503030403020204" pitchFamily="34" charset="0"/>
              </a:rPr>
              <a:t>MHC – Mental health (pre-PRIMHD)</a:t>
            </a:r>
          </a:p>
          <a:p>
            <a:r>
              <a:rPr lang="en-NZ" sz="900" dirty="0" smtClean="0">
                <a:latin typeface="Source Sans Pro" panose="020B0503030403020204" pitchFamily="34" charset="0"/>
                <a:ea typeface="Source Sans Pro" panose="020B0503030403020204" pitchFamily="34" charset="0"/>
              </a:rPr>
              <a:t>CAM – Claims, Agreements &amp; Monitoring</a:t>
            </a:r>
          </a:p>
          <a:p>
            <a:r>
              <a:rPr lang="en-NZ" sz="900" dirty="0" smtClean="0">
                <a:latin typeface="Source Sans Pro" panose="020B0503030403020204" pitchFamily="34" charset="0"/>
                <a:ea typeface="Source Sans Pro" panose="020B0503030403020204" pitchFamily="34" charset="0"/>
              </a:rPr>
              <a:t>CCPS – Client Claims Processing System</a:t>
            </a:r>
          </a:p>
          <a:p>
            <a:r>
              <a:rPr lang="en-NZ" sz="900" dirty="0" smtClean="0">
                <a:latin typeface="Source Sans Pro" panose="020B0503030403020204" pitchFamily="34" charset="0"/>
                <a:ea typeface="Source Sans Pro" panose="020B0503030403020204" pitchFamily="34" charset="0"/>
              </a:rPr>
              <a:t>CMS – Contracts Management System</a:t>
            </a:r>
          </a:p>
          <a:p>
            <a:r>
              <a:rPr lang="en-NZ" sz="900" dirty="0" smtClean="0">
                <a:latin typeface="Source Sans Pro" panose="020B0503030403020204" pitchFamily="34" charset="0"/>
                <a:ea typeface="Source Sans Pro" panose="020B0503030403020204" pitchFamily="34" charset="0"/>
              </a:rPr>
              <a:t>FMIS – Financial Management Information System</a:t>
            </a:r>
          </a:p>
        </p:txBody>
      </p:sp>
      <p:grpSp>
        <p:nvGrpSpPr>
          <p:cNvPr id="17" name="Group 16"/>
          <p:cNvGrpSpPr/>
          <p:nvPr/>
        </p:nvGrpSpPr>
        <p:grpSpPr>
          <a:xfrm>
            <a:off x="4074160" y="2296160"/>
            <a:ext cx="4356608" cy="3048718"/>
            <a:chOff x="4074160" y="2296160"/>
            <a:chExt cx="2961640" cy="2072531"/>
          </a:xfrm>
        </p:grpSpPr>
        <p:sp>
          <p:nvSpPr>
            <p:cNvPr id="8" name="Rectangle 7"/>
            <p:cNvSpPr/>
            <p:nvPr/>
          </p:nvSpPr>
          <p:spPr>
            <a:xfrm>
              <a:off x="4074160" y="2296160"/>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OIA/PQ Response</a:t>
              </a:r>
              <a:endParaRPr lang="en-NZ" sz="1600" b="1" dirty="0">
                <a:latin typeface="Source Sans Pro" panose="020B0503030403020204" pitchFamily="34" charset="0"/>
                <a:ea typeface="Source Sans Pro" panose="020B0503030403020204" pitchFamily="34" charset="0"/>
              </a:endParaRPr>
            </a:p>
          </p:txBody>
        </p:sp>
        <p:sp>
          <p:nvSpPr>
            <p:cNvPr id="9" name="Rectangle 8"/>
            <p:cNvSpPr/>
            <p:nvPr/>
          </p:nvSpPr>
          <p:spPr>
            <a:xfrm>
              <a:off x="5097780" y="2296160"/>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IDI Health Data</a:t>
              </a:r>
              <a:endParaRPr lang="en-NZ" sz="1600" b="1" dirty="0">
                <a:latin typeface="Source Sans Pro" panose="020B0503030403020204" pitchFamily="34" charset="0"/>
                <a:ea typeface="Source Sans Pro" panose="020B0503030403020204" pitchFamily="34" charset="0"/>
              </a:endParaRPr>
            </a:p>
          </p:txBody>
        </p:sp>
        <p:sp>
          <p:nvSpPr>
            <p:cNvPr id="10" name="Rectangle 9"/>
            <p:cNvSpPr/>
            <p:nvPr/>
          </p:nvSpPr>
          <p:spPr>
            <a:xfrm>
              <a:off x="5097780" y="3011208"/>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Health Workforce Planning</a:t>
              </a:r>
              <a:endParaRPr lang="en-NZ" sz="1600" b="1" dirty="0">
                <a:latin typeface="Source Sans Pro" panose="020B0503030403020204" pitchFamily="34" charset="0"/>
                <a:ea typeface="Source Sans Pro" panose="020B0503030403020204" pitchFamily="34" charset="0"/>
              </a:endParaRPr>
            </a:p>
          </p:txBody>
        </p:sp>
        <p:sp>
          <p:nvSpPr>
            <p:cNvPr id="11" name="Rectangle 10"/>
            <p:cNvSpPr/>
            <p:nvPr/>
          </p:nvSpPr>
          <p:spPr>
            <a:xfrm>
              <a:off x="4074160" y="3011208"/>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Research</a:t>
              </a:r>
              <a:endParaRPr lang="en-NZ" sz="1600" b="1" dirty="0">
                <a:latin typeface="Source Sans Pro" panose="020B0503030403020204" pitchFamily="34" charset="0"/>
                <a:ea typeface="Source Sans Pro" panose="020B0503030403020204" pitchFamily="34" charset="0"/>
              </a:endParaRPr>
            </a:p>
          </p:txBody>
        </p:sp>
        <p:sp>
          <p:nvSpPr>
            <p:cNvPr id="12" name="Rectangle 11"/>
            <p:cNvSpPr/>
            <p:nvPr/>
          </p:nvSpPr>
          <p:spPr>
            <a:xfrm>
              <a:off x="6121400" y="2296160"/>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Health Strategy &amp; Policy</a:t>
              </a:r>
              <a:endParaRPr lang="en-NZ" sz="1600" b="1" dirty="0">
                <a:latin typeface="Source Sans Pro" panose="020B0503030403020204" pitchFamily="34" charset="0"/>
                <a:ea typeface="Source Sans Pro" panose="020B0503030403020204" pitchFamily="34" charset="0"/>
              </a:endParaRPr>
            </a:p>
          </p:txBody>
        </p:sp>
        <p:sp>
          <p:nvSpPr>
            <p:cNvPr id="13" name="Rectangle 12"/>
            <p:cNvSpPr/>
            <p:nvPr/>
          </p:nvSpPr>
          <p:spPr>
            <a:xfrm>
              <a:off x="6121400" y="3011208"/>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System Performance</a:t>
              </a:r>
              <a:endParaRPr lang="en-NZ" sz="1600" b="1" dirty="0">
                <a:latin typeface="Source Sans Pro" panose="020B0503030403020204" pitchFamily="34" charset="0"/>
                <a:ea typeface="Source Sans Pro" panose="020B0503030403020204" pitchFamily="34" charset="0"/>
              </a:endParaRPr>
            </a:p>
          </p:txBody>
        </p:sp>
        <p:sp>
          <p:nvSpPr>
            <p:cNvPr id="14" name="Rectangle 13"/>
            <p:cNvSpPr/>
            <p:nvPr/>
          </p:nvSpPr>
          <p:spPr>
            <a:xfrm>
              <a:off x="4074160" y="3733691"/>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Preventative Health</a:t>
              </a:r>
              <a:endParaRPr lang="en-NZ" sz="1600" b="1" dirty="0">
                <a:latin typeface="Source Sans Pro" panose="020B0503030403020204" pitchFamily="34" charset="0"/>
                <a:ea typeface="Source Sans Pro" panose="020B0503030403020204" pitchFamily="34" charset="0"/>
              </a:endParaRPr>
            </a:p>
          </p:txBody>
        </p:sp>
        <p:sp>
          <p:nvSpPr>
            <p:cNvPr id="15" name="Rectangle 14"/>
            <p:cNvSpPr/>
            <p:nvPr/>
          </p:nvSpPr>
          <p:spPr>
            <a:xfrm>
              <a:off x="5097780" y="3733691"/>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Health Outcomes</a:t>
              </a:r>
              <a:endParaRPr lang="en-NZ" sz="1600" b="1" dirty="0">
                <a:latin typeface="Source Sans Pro" panose="020B0503030403020204" pitchFamily="34" charset="0"/>
                <a:ea typeface="Source Sans Pro" panose="020B0503030403020204" pitchFamily="34" charset="0"/>
              </a:endParaRPr>
            </a:p>
          </p:txBody>
        </p:sp>
        <p:sp>
          <p:nvSpPr>
            <p:cNvPr id="16" name="Rectangle 15"/>
            <p:cNvSpPr/>
            <p:nvPr/>
          </p:nvSpPr>
          <p:spPr>
            <a:xfrm>
              <a:off x="6121400" y="3733691"/>
              <a:ext cx="914400" cy="635000"/>
            </a:xfrm>
            <a:prstGeom prst="rect">
              <a:avLst/>
            </a:prstGeom>
            <a:solidFill>
              <a:srgbClr val="2134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600" b="1" dirty="0" smtClean="0">
                  <a:latin typeface="Source Sans Pro" panose="020B0503030403020204" pitchFamily="34" charset="0"/>
                  <a:ea typeface="Source Sans Pro" panose="020B0503030403020204" pitchFamily="34" charset="0"/>
                </a:rPr>
                <a:t>Data Governance</a:t>
              </a:r>
              <a:endParaRPr lang="en-NZ" sz="1600" b="1" dirty="0">
                <a:latin typeface="Source Sans Pro" panose="020B0503030403020204" pitchFamily="34" charset="0"/>
                <a:ea typeface="Source Sans Pro" panose="020B0503030403020204" pitchFamily="34" charset="0"/>
              </a:endParaRPr>
            </a:p>
          </p:txBody>
        </p:sp>
      </p:grpSp>
      <p:sp>
        <p:nvSpPr>
          <p:cNvPr id="18" name="TextBox 17"/>
          <p:cNvSpPr txBox="1"/>
          <p:nvPr/>
        </p:nvSpPr>
        <p:spPr>
          <a:xfrm>
            <a:off x="765048" y="1599819"/>
            <a:ext cx="2723823" cy="369332"/>
          </a:xfrm>
          <a:prstGeom prst="rect">
            <a:avLst/>
          </a:prstGeom>
          <a:noFill/>
        </p:spPr>
        <p:txBody>
          <a:bodyPr wrap="none" rtlCol="0">
            <a:spAutoFit/>
          </a:bodyPr>
          <a:lstStyle/>
          <a:p>
            <a:r>
              <a:rPr lang="en-NZ" b="1" dirty="0" smtClean="0">
                <a:solidFill>
                  <a:schemeClr val="tx1">
                    <a:lumMod val="65000"/>
                    <a:lumOff val="35000"/>
                  </a:schemeClr>
                </a:solidFill>
              </a:rPr>
              <a:t>24 National Collections</a:t>
            </a:r>
            <a:endParaRPr lang="en-NZ" b="1" dirty="0">
              <a:solidFill>
                <a:schemeClr val="tx1">
                  <a:lumMod val="65000"/>
                  <a:lumOff val="35000"/>
                </a:schemeClr>
              </a:solidFill>
            </a:endParaRPr>
          </a:p>
        </p:txBody>
      </p:sp>
      <p:sp>
        <p:nvSpPr>
          <p:cNvPr id="19" name="TextBox 18"/>
          <p:cNvSpPr txBox="1"/>
          <p:nvPr/>
        </p:nvSpPr>
        <p:spPr>
          <a:xfrm>
            <a:off x="4634519" y="1595405"/>
            <a:ext cx="3159839" cy="369332"/>
          </a:xfrm>
          <a:prstGeom prst="rect">
            <a:avLst/>
          </a:prstGeom>
          <a:noFill/>
        </p:spPr>
        <p:txBody>
          <a:bodyPr wrap="none" rtlCol="0">
            <a:spAutoFit/>
          </a:bodyPr>
          <a:lstStyle/>
          <a:p>
            <a:r>
              <a:rPr lang="en-NZ" b="1" dirty="0" smtClean="0">
                <a:solidFill>
                  <a:schemeClr val="tx1">
                    <a:lumMod val="65000"/>
                    <a:lumOff val="35000"/>
                  </a:schemeClr>
                </a:solidFill>
              </a:rPr>
              <a:t>Key Products and Services</a:t>
            </a:r>
            <a:endParaRPr lang="en-NZ" b="1" dirty="0">
              <a:solidFill>
                <a:schemeClr val="tx1">
                  <a:lumMod val="65000"/>
                  <a:lumOff val="35000"/>
                </a:schemeClr>
              </a:solidFill>
            </a:endParaRPr>
          </a:p>
        </p:txBody>
      </p:sp>
    </p:spTree>
    <p:extLst>
      <p:ext uri="{BB962C8B-B14F-4D97-AF65-F5344CB8AC3E}">
        <p14:creationId xmlns:p14="http://schemas.microsoft.com/office/powerpoint/2010/main" val="3101140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5141980" y="3142336"/>
            <a:ext cx="1350000" cy="285750"/>
          </a:xfrm>
          <a:prstGeom prst="rect">
            <a:avLst/>
          </a:prstGeom>
          <a:solidFill>
            <a:srgbClr val="213463"/>
          </a:solidFill>
          <a:ln>
            <a:solidFill>
              <a:srgbClr val="213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prstClr val="white"/>
              </a:solidFill>
            </a:endParaRPr>
          </a:p>
        </p:txBody>
      </p:sp>
      <p:sp>
        <p:nvSpPr>
          <p:cNvPr id="52" name="Rectangle 51"/>
          <p:cNvSpPr/>
          <p:nvPr/>
        </p:nvSpPr>
        <p:spPr>
          <a:xfrm>
            <a:off x="6605946" y="3142336"/>
            <a:ext cx="1343676" cy="285750"/>
          </a:xfrm>
          <a:prstGeom prst="rect">
            <a:avLst/>
          </a:prstGeom>
          <a:solidFill>
            <a:srgbClr val="213463"/>
          </a:solidFill>
          <a:ln>
            <a:solidFill>
              <a:srgbClr val="2134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prstClr val="white"/>
              </a:solidFill>
            </a:endParaRPr>
          </a:p>
        </p:txBody>
      </p:sp>
      <p:sp>
        <p:nvSpPr>
          <p:cNvPr id="28" name="Rectangle 27"/>
          <p:cNvSpPr/>
          <p:nvPr/>
        </p:nvSpPr>
        <p:spPr>
          <a:xfrm>
            <a:off x="5264634" y="2239076"/>
            <a:ext cx="178594" cy="168181"/>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prstClr val="white"/>
              </a:solidFill>
            </a:endParaRPr>
          </a:p>
        </p:txBody>
      </p:sp>
      <p:sp>
        <p:nvSpPr>
          <p:cNvPr id="29" name="Rectangle 28"/>
          <p:cNvSpPr/>
          <p:nvPr/>
        </p:nvSpPr>
        <p:spPr>
          <a:xfrm>
            <a:off x="6794019" y="2239076"/>
            <a:ext cx="178594" cy="168181"/>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prstClr val="white"/>
              </a:solidFill>
            </a:endParaRPr>
          </a:p>
        </p:txBody>
      </p:sp>
      <p:sp>
        <p:nvSpPr>
          <p:cNvPr id="3" name="Title 2"/>
          <p:cNvSpPr>
            <a:spLocks noGrp="1"/>
          </p:cNvSpPr>
          <p:nvPr>
            <p:ph type="title"/>
          </p:nvPr>
        </p:nvSpPr>
        <p:spPr/>
        <p:txBody>
          <a:bodyPr>
            <a:normAutofit/>
          </a:bodyPr>
          <a:lstStyle/>
          <a:p>
            <a:pPr algn="l"/>
            <a:r>
              <a:rPr lang="en-NZ" b="1" dirty="0">
                <a:solidFill>
                  <a:srgbClr val="213463"/>
                </a:solidFill>
                <a:latin typeface="Nimbus Sans L" panose="02000503000000000000" pitchFamily="50" charset="0"/>
              </a:rPr>
              <a:t>What is missing?</a:t>
            </a:r>
            <a:endParaRPr lang="en-NZ" b="1" dirty="0">
              <a:solidFill>
                <a:srgbClr val="213463"/>
              </a:solidFill>
              <a:latin typeface="Nimbus Sans L" panose="02000503000000000000" pitchFamily="50" charset="0"/>
            </a:endParaRPr>
          </a:p>
        </p:txBody>
      </p:sp>
      <p:sp>
        <p:nvSpPr>
          <p:cNvPr id="6" name="TextBox 5"/>
          <p:cNvSpPr txBox="1"/>
          <p:nvPr/>
        </p:nvSpPr>
        <p:spPr>
          <a:xfrm>
            <a:off x="5396499" y="1284504"/>
            <a:ext cx="1932110" cy="404315"/>
          </a:xfrm>
          <a:prstGeom prst="rect">
            <a:avLst/>
          </a:prstGeom>
        </p:spPr>
        <p:txBody>
          <a:bodyPr vert="horz" wrap="none" lIns="68580" tIns="34290" rIns="68580" bIns="34290" rtlCol="0">
            <a:noAutofit/>
          </a:bodyPr>
          <a:lstStyle/>
          <a:p>
            <a:pPr>
              <a:lnSpc>
                <a:spcPct val="150000"/>
              </a:lnSpc>
            </a:pPr>
            <a:r>
              <a:rPr lang="en-NZ" b="1" dirty="0">
                <a:solidFill>
                  <a:srgbClr val="213463"/>
                </a:solidFill>
                <a:latin typeface="Source Sans Pro" panose="020B0503030403020204" pitchFamily="34" charset="0"/>
                <a:ea typeface="Source Sans Pro" panose="020B0503030403020204" pitchFamily="34" charset="0"/>
              </a:rPr>
              <a:t>Ministry of Health Role</a:t>
            </a:r>
          </a:p>
        </p:txBody>
      </p:sp>
      <p:sp>
        <p:nvSpPr>
          <p:cNvPr id="2" name="Rounded Rectangle 1"/>
          <p:cNvSpPr/>
          <p:nvPr/>
        </p:nvSpPr>
        <p:spPr>
          <a:xfrm flipH="1">
            <a:off x="1804064" y="2019827"/>
            <a:ext cx="2082984" cy="242207"/>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a:solidFill>
                  <a:prstClr val="white"/>
                </a:solidFill>
                <a:latin typeface="Source Sans Pro" panose="020B0503030403020204" pitchFamily="34" charset="0"/>
                <a:ea typeface="Source Sans Pro" panose="020B0503030403020204" pitchFamily="34" charset="0"/>
              </a:rPr>
              <a:t>Vision for Health Technology</a:t>
            </a:r>
          </a:p>
        </p:txBody>
      </p:sp>
      <p:sp>
        <p:nvSpPr>
          <p:cNvPr id="7" name="Rounded Rectangle 6"/>
          <p:cNvSpPr/>
          <p:nvPr/>
        </p:nvSpPr>
        <p:spPr>
          <a:xfrm flipH="1">
            <a:off x="530744" y="2539498"/>
            <a:ext cx="700273" cy="1020076"/>
          </a:xfrm>
          <a:prstGeom prst="roundRect">
            <a:avLst>
              <a:gd name="adj" fmla="val 6785"/>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a:solidFill>
                  <a:prstClr val="white"/>
                </a:solidFill>
                <a:latin typeface="Source Sans Pro" panose="020B0503030403020204" pitchFamily="34" charset="0"/>
                <a:ea typeface="Source Sans Pro" panose="020B0503030403020204" pitchFamily="34" charset="0"/>
              </a:rPr>
              <a:t>Strategic Objectives</a:t>
            </a:r>
          </a:p>
        </p:txBody>
      </p:sp>
      <p:sp>
        <p:nvSpPr>
          <p:cNvPr id="8" name="Rounded Rectangle 7"/>
          <p:cNvSpPr/>
          <p:nvPr/>
        </p:nvSpPr>
        <p:spPr>
          <a:xfrm flipH="1">
            <a:off x="2620649" y="2646106"/>
            <a:ext cx="1323949" cy="242207"/>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a:solidFill>
                  <a:prstClr val="white"/>
                </a:solidFill>
                <a:latin typeface="Source Sans Pro" panose="020B0503030403020204" pitchFamily="34" charset="0"/>
                <a:ea typeface="Source Sans Pro" panose="020B0503030403020204" pitchFamily="34" charset="0"/>
              </a:rPr>
              <a:t>Capabilities</a:t>
            </a:r>
          </a:p>
        </p:txBody>
      </p:sp>
      <p:sp>
        <p:nvSpPr>
          <p:cNvPr id="9" name="Rounded Rectangle 8"/>
          <p:cNvSpPr/>
          <p:nvPr/>
        </p:nvSpPr>
        <p:spPr>
          <a:xfrm flipH="1">
            <a:off x="2623346" y="2919269"/>
            <a:ext cx="1323949" cy="245668"/>
          </a:xfrm>
          <a:prstGeom prst="roundRect">
            <a:avLst/>
          </a:prstGeom>
          <a:solidFill>
            <a:srgbClr val="79A0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a:solidFill>
                  <a:prstClr val="white"/>
                </a:solidFill>
                <a:latin typeface="Source Sans Pro" panose="020B0503030403020204" pitchFamily="34" charset="0"/>
                <a:ea typeface="Source Sans Pro" panose="020B0503030403020204" pitchFamily="34" charset="0"/>
              </a:rPr>
              <a:t>Enablers</a:t>
            </a:r>
          </a:p>
        </p:txBody>
      </p:sp>
      <p:sp>
        <p:nvSpPr>
          <p:cNvPr id="10" name="Rounded Rectangle 9"/>
          <p:cNvSpPr/>
          <p:nvPr/>
        </p:nvSpPr>
        <p:spPr>
          <a:xfrm flipH="1">
            <a:off x="2620649" y="3197574"/>
            <a:ext cx="1323949" cy="245668"/>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a:solidFill>
                  <a:prstClr val="white"/>
                </a:solidFill>
                <a:latin typeface="Source Sans Pro" panose="020B0503030403020204" pitchFamily="34" charset="0"/>
                <a:ea typeface="Source Sans Pro" panose="020B0503030403020204" pitchFamily="34" charset="0"/>
              </a:rPr>
              <a:t>Digital Environment</a:t>
            </a:r>
          </a:p>
        </p:txBody>
      </p:sp>
      <p:sp>
        <p:nvSpPr>
          <p:cNvPr id="11" name="Rounded Rectangle 10"/>
          <p:cNvSpPr/>
          <p:nvPr/>
        </p:nvSpPr>
        <p:spPr>
          <a:xfrm flipH="1">
            <a:off x="1861614" y="3847785"/>
            <a:ext cx="2082984" cy="242207"/>
          </a:xfrm>
          <a:prstGeom prst="roundRect">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a:solidFill>
                  <a:prstClr val="white"/>
                </a:solidFill>
                <a:latin typeface="Source Sans Pro" panose="020B0503030403020204" pitchFamily="34" charset="0"/>
                <a:ea typeface="Source Sans Pro" panose="020B0503030403020204" pitchFamily="34" charset="0"/>
              </a:rPr>
              <a:t>Agency Delivery</a:t>
            </a:r>
          </a:p>
        </p:txBody>
      </p:sp>
      <p:sp>
        <p:nvSpPr>
          <p:cNvPr id="12" name="Rounded Rectangle 11"/>
          <p:cNvSpPr/>
          <p:nvPr/>
        </p:nvSpPr>
        <p:spPr>
          <a:xfrm flipH="1">
            <a:off x="1866345" y="2646106"/>
            <a:ext cx="700273" cy="797136"/>
          </a:xfrm>
          <a:prstGeom prst="roundRect">
            <a:avLst>
              <a:gd name="adj" fmla="val 8761"/>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Z" sz="900" b="1" dirty="0">
                <a:solidFill>
                  <a:prstClr val="white"/>
                </a:solidFill>
                <a:latin typeface="Source Sans Pro" panose="020B0503030403020204" pitchFamily="34" charset="0"/>
                <a:ea typeface="Source Sans Pro" panose="020B0503030403020204" pitchFamily="34" charset="0"/>
              </a:rPr>
              <a:t>Principles</a:t>
            </a:r>
          </a:p>
        </p:txBody>
      </p:sp>
      <p:sp>
        <p:nvSpPr>
          <p:cNvPr id="13" name="Rounded Rectangle 12"/>
          <p:cNvSpPr/>
          <p:nvPr/>
        </p:nvSpPr>
        <p:spPr>
          <a:xfrm flipH="1">
            <a:off x="1734861" y="2539498"/>
            <a:ext cx="2332112" cy="1020076"/>
          </a:xfrm>
          <a:prstGeom prst="roundRect">
            <a:avLst>
              <a:gd name="adj" fmla="val 1658"/>
            </a:avLst>
          </a:prstGeom>
          <a:noFill/>
          <a:ln w="19050">
            <a:solidFill>
              <a:srgbClr val="21346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NZ" sz="900" b="1" dirty="0">
              <a:solidFill>
                <a:prstClr val="white"/>
              </a:solidFill>
              <a:latin typeface="Source Sans Pro" panose="020B0503030403020204" pitchFamily="34" charset="0"/>
              <a:ea typeface="Source Sans Pro" panose="020B0503030403020204" pitchFamily="34" charset="0"/>
            </a:endParaRPr>
          </a:p>
        </p:txBody>
      </p:sp>
      <p:sp>
        <p:nvSpPr>
          <p:cNvPr id="14" name="Pentagon 13"/>
          <p:cNvSpPr/>
          <p:nvPr/>
        </p:nvSpPr>
        <p:spPr>
          <a:xfrm flipH="1">
            <a:off x="1275936" y="2942952"/>
            <a:ext cx="536955" cy="203444"/>
          </a:xfrm>
          <a:prstGeom prst="homePlate">
            <a:avLst/>
          </a:prstGeom>
          <a:solidFill>
            <a:srgbClr val="21346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prstClr val="white"/>
              </a:solidFill>
              <a:latin typeface="Source Sans Pro" panose="020B0503030403020204" pitchFamily="34" charset="0"/>
              <a:ea typeface="Source Sans Pro" panose="020B0503030403020204" pitchFamily="34" charset="0"/>
            </a:endParaRPr>
          </a:p>
        </p:txBody>
      </p:sp>
      <p:sp>
        <p:nvSpPr>
          <p:cNvPr id="15" name="Pentagon 14"/>
          <p:cNvSpPr/>
          <p:nvPr/>
        </p:nvSpPr>
        <p:spPr>
          <a:xfrm rot="5400000" flipH="1">
            <a:off x="2660440" y="3536543"/>
            <a:ext cx="370232" cy="203444"/>
          </a:xfrm>
          <a:prstGeom prst="homePlate">
            <a:avLst/>
          </a:prstGeom>
          <a:solidFill>
            <a:srgbClr val="21346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prstClr val="white"/>
              </a:solidFill>
              <a:latin typeface="Source Sans Pro" panose="020B0503030403020204" pitchFamily="34" charset="0"/>
              <a:ea typeface="Source Sans Pro" panose="020B0503030403020204" pitchFamily="34" charset="0"/>
            </a:endParaRPr>
          </a:p>
        </p:txBody>
      </p:sp>
      <p:sp>
        <p:nvSpPr>
          <p:cNvPr id="16" name="Pentagon 15"/>
          <p:cNvSpPr/>
          <p:nvPr/>
        </p:nvSpPr>
        <p:spPr>
          <a:xfrm rot="5400000" flipH="1">
            <a:off x="2677741" y="2345427"/>
            <a:ext cx="335630" cy="203444"/>
          </a:xfrm>
          <a:prstGeom prst="homePlate">
            <a:avLst/>
          </a:prstGeom>
          <a:solidFill>
            <a:srgbClr val="21346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dirty="0">
              <a:solidFill>
                <a:prstClr val="white"/>
              </a:solidFill>
              <a:latin typeface="Source Sans Pro" panose="020B0503030403020204" pitchFamily="34" charset="0"/>
              <a:ea typeface="Source Sans Pro" panose="020B0503030403020204" pitchFamily="34" charset="0"/>
            </a:endParaRPr>
          </a:p>
        </p:txBody>
      </p:sp>
      <p:sp>
        <p:nvSpPr>
          <p:cNvPr id="17" name="TextBox 16"/>
          <p:cNvSpPr txBox="1"/>
          <p:nvPr/>
        </p:nvSpPr>
        <p:spPr>
          <a:xfrm flipH="1">
            <a:off x="3963626" y="2361489"/>
            <a:ext cx="372770" cy="1374920"/>
          </a:xfrm>
          <a:prstGeom prst="rect">
            <a:avLst/>
          </a:prstGeom>
        </p:spPr>
        <p:txBody>
          <a:bodyPr vert="vert270" wrap="none" lIns="68580" tIns="34290" rIns="68580" bIns="34290" rtlCol="0">
            <a:noAutofit/>
          </a:bodyPr>
          <a:lstStyle/>
          <a:p>
            <a:pPr>
              <a:lnSpc>
                <a:spcPct val="150000"/>
              </a:lnSpc>
            </a:pPr>
            <a:r>
              <a:rPr lang="en-NZ" sz="750" b="1" dirty="0">
                <a:solidFill>
                  <a:srgbClr val="213463"/>
                </a:solidFill>
                <a:latin typeface="Source Sans Pro" panose="020B0503030403020204" pitchFamily="34" charset="0"/>
                <a:ea typeface="Source Sans Pro" panose="020B0503030403020204" pitchFamily="34" charset="0"/>
              </a:rPr>
              <a:t>Digital Health Ecosystem</a:t>
            </a:r>
          </a:p>
        </p:txBody>
      </p:sp>
      <p:sp>
        <p:nvSpPr>
          <p:cNvPr id="18" name="TextBox 17"/>
          <p:cNvSpPr txBox="1"/>
          <p:nvPr/>
        </p:nvSpPr>
        <p:spPr>
          <a:xfrm flipH="1">
            <a:off x="2932792" y="3578826"/>
            <a:ext cx="1107482" cy="208327"/>
          </a:xfrm>
          <a:prstGeom prst="rect">
            <a:avLst/>
          </a:prstGeom>
        </p:spPr>
        <p:txBody>
          <a:bodyPr vert="horz" wrap="none" lIns="68580" tIns="34290" rIns="68580" bIns="34290" rtlCol="0">
            <a:noAutofit/>
          </a:bodyPr>
          <a:lstStyle/>
          <a:p>
            <a:pPr>
              <a:lnSpc>
                <a:spcPct val="150000"/>
              </a:lnSpc>
            </a:pPr>
            <a:r>
              <a:rPr lang="en-NZ" sz="675" dirty="0">
                <a:solidFill>
                  <a:srgbClr val="213463"/>
                </a:solidFill>
                <a:latin typeface="Source Sans Pro" panose="020B0503030403020204" pitchFamily="34" charset="0"/>
                <a:ea typeface="Source Sans Pro" panose="020B0503030403020204" pitchFamily="34" charset="0"/>
              </a:rPr>
              <a:t>Delivers the Strategy</a:t>
            </a:r>
          </a:p>
        </p:txBody>
      </p:sp>
      <p:sp>
        <p:nvSpPr>
          <p:cNvPr id="19" name="TextBox 18"/>
          <p:cNvSpPr txBox="1"/>
          <p:nvPr/>
        </p:nvSpPr>
        <p:spPr>
          <a:xfrm flipH="1">
            <a:off x="2932793" y="2265375"/>
            <a:ext cx="839830" cy="208079"/>
          </a:xfrm>
          <a:prstGeom prst="rect">
            <a:avLst/>
          </a:prstGeom>
        </p:spPr>
        <p:txBody>
          <a:bodyPr vert="horz" wrap="none" lIns="68580" tIns="34290" rIns="68580" bIns="34290" rtlCol="0">
            <a:noAutofit/>
          </a:bodyPr>
          <a:lstStyle/>
          <a:p>
            <a:pPr>
              <a:lnSpc>
                <a:spcPct val="150000"/>
              </a:lnSpc>
            </a:pPr>
            <a:r>
              <a:rPr lang="en-NZ" sz="675" dirty="0">
                <a:solidFill>
                  <a:srgbClr val="213463"/>
                </a:solidFill>
                <a:latin typeface="Source Sans Pro" panose="020B0503030403020204" pitchFamily="34" charset="0"/>
                <a:ea typeface="Source Sans Pro" panose="020B0503030403020204" pitchFamily="34" charset="0"/>
              </a:rPr>
              <a:t>Enables the Vision</a:t>
            </a:r>
          </a:p>
        </p:txBody>
      </p:sp>
      <p:sp>
        <p:nvSpPr>
          <p:cNvPr id="20" name="TextBox 19"/>
          <p:cNvSpPr txBox="1"/>
          <p:nvPr/>
        </p:nvSpPr>
        <p:spPr>
          <a:xfrm flipH="1">
            <a:off x="1188970" y="3112707"/>
            <a:ext cx="622819" cy="531431"/>
          </a:xfrm>
          <a:prstGeom prst="rect">
            <a:avLst/>
          </a:prstGeom>
        </p:spPr>
        <p:txBody>
          <a:bodyPr vert="horz" wrap="square" lIns="68580" tIns="34290" rIns="68580" bIns="34290" rtlCol="0">
            <a:noAutofit/>
          </a:bodyPr>
          <a:lstStyle/>
          <a:p>
            <a:pPr marL="0" lvl="1"/>
            <a:r>
              <a:rPr lang="en-NZ" sz="525" dirty="0">
                <a:solidFill>
                  <a:srgbClr val="213463"/>
                </a:solidFill>
                <a:latin typeface="Source Sans Pro" panose="020B0503030403020204" pitchFamily="34" charset="0"/>
                <a:ea typeface="Source Sans Pro" panose="020B0503030403020204" pitchFamily="34" charset="0"/>
              </a:rPr>
              <a:t>Creates the conditions that enable the objectives</a:t>
            </a:r>
          </a:p>
        </p:txBody>
      </p:sp>
      <p:pic>
        <p:nvPicPr>
          <p:cNvPr id="22" name="Picture 2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67096" y="1682209"/>
            <a:ext cx="3066947" cy="812814"/>
          </a:xfrm>
          <a:prstGeom prst="rect">
            <a:avLst/>
          </a:prstGeom>
        </p:spPr>
      </p:pic>
      <p:sp>
        <p:nvSpPr>
          <p:cNvPr id="23" name="Rectangle 22"/>
          <p:cNvSpPr/>
          <p:nvPr/>
        </p:nvSpPr>
        <p:spPr>
          <a:xfrm>
            <a:off x="5141980" y="3148844"/>
            <a:ext cx="1350000" cy="1681956"/>
          </a:xfrm>
          <a:prstGeom prst="rect">
            <a:avLst/>
          </a:prstGeom>
          <a:noFill/>
          <a:ln w="28575">
            <a:solidFill>
              <a:srgbClr val="2134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200" b="1" dirty="0">
                <a:solidFill>
                  <a:prstClr val="white"/>
                </a:solidFill>
                <a:latin typeface="Source Sans Pro" panose="020B0503030403020204" pitchFamily="34" charset="0"/>
                <a:ea typeface="Source Sans Pro" panose="020B0503030403020204" pitchFamily="34" charset="0"/>
              </a:rPr>
              <a:t>Interoperability</a:t>
            </a:r>
          </a:p>
        </p:txBody>
      </p:sp>
      <p:sp>
        <p:nvSpPr>
          <p:cNvPr id="24" name="Rectangle 23"/>
          <p:cNvSpPr/>
          <p:nvPr/>
        </p:nvSpPr>
        <p:spPr>
          <a:xfrm>
            <a:off x="6599622" y="3148844"/>
            <a:ext cx="1350000" cy="1681956"/>
          </a:xfrm>
          <a:prstGeom prst="rect">
            <a:avLst/>
          </a:prstGeom>
          <a:noFill/>
          <a:ln w="28575">
            <a:solidFill>
              <a:srgbClr val="21346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NZ" sz="1200" b="1" dirty="0">
                <a:solidFill>
                  <a:prstClr val="white"/>
                </a:solidFill>
                <a:latin typeface="Source Sans Pro" panose="020B0503030403020204" pitchFamily="34" charset="0"/>
                <a:ea typeface="Source Sans Pro" panose="020B0503030403020204" pitchFamily="34" charset="0"/>
              </a:rPr>
              <a:t>Identity</a:t>
            </a:r>
          </a:p>
        </p:txBody>
      </p:sp>
      <p:cxnSp>
        <p:nvCxnSpPr>
          <p:cNvPr id="27" name="Elbow Connector 26"/>
          <p:cNvCxnSpPr>
            <a:stCxn id="23" idx="0"/>
            <a:endCxn id="28" idx="2"/>
          </p:cNvCxnSpPr>
          <p:nvPr/>
        </p:nvCxnSpPr>
        <p:spPr>
          <a:xfrm rot="16200000" flipV="1">
            <a:off x="5214662" y="2546526"/>
            <a:ext cx="741588" cy="463049"/>
          </a:xfrm>
          <a:prstGeom prst="bentConnector3">
            <a:avLst>
              <a:gd name="adj1" fmla="val 50000"/>
            </a:avLst>
          </a:prstGeom>
          <a:ln w="28575">
            <a:solidFill>
              <a:srgbClr val="626E8B"/>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24" idx="0"/>
            <a:endCxn id="29" idx="2"/>
          </p:cNvCxnSpPr>
          <p:nvPr/>
        </p:nvCxnSpPr>
        <p:spPr>
          <a:xfrm rot="16200000" flipV="1">
            <a:off x="6708176" y="2582397"/>
            <a:ext cx="741587" cy="391307"/>
          </a:xfrm>
          <a:prstGeom prst="bentConnector3">
            <a:avLst>
              <a:gd name="adj1" fmla="val 50000"/>
            </a:avLst>
          </a:prstGeom>
          <a:ln w="28575">
            <a:solidFill>
              <a:srgbClr val="626E8B"/>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964211" y="3542485"/>
            <a:ext cx="620823" cy="1116198"/>
            <a:chOff x="5862294" y="298796"/>
            <a:chExt cx="827764" cy="1488264"/>
          </a:xfrm>
        </p:grpSpPr>
        <p:sp>
          <p:nvSpPr>
            <p:cNvPr id="37" name="Rounded Rectangle 36"/>
            <p:cNvSpPr/>
            <p:nvPr/>
          </p:nvSpPr>
          <p:spPr>
            <a:xfrm>
              <a:off x="5862294" y="298796"/>
              <a:ext cx="827764" cy="148826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350" dirty="0">
                <a:solidFill>
                  <a:srgbClr val="FFFFFF"/>
                </a:solidFill>
              </a:endParaRPr>
            </a:p>
          </p:txBody>
        </p:sp>
        <p:sp>
          <p:nvSpPr>
            <p:cNvPr id="38" name="Rounded Rectangle 37"/>
            <p:cNvSpPr/>
            <p:nvPr/>
          </p:nvSpPr>
          <p:spPr>
            <a:xfrm>
              <a:off x="5879118" y="374481"/>
              <a:ext cx="792000" cy="1188000"/>
            </a:xfrm>
            <a:prstGeom prst="roundRect">
              <a:avLst>
                <a:gd name="adj" fmla="val 403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27000" rtlCol="0" anchor="ctr"/>
            <a:lstStyle/>
            <a:p>
              <a:pPr algn="ctr" fontAlgn="base">
                <a:spcBef>
                  <a:spcPct val="0"/>
                </a:spcBef>
                <a:spcAft>
                  <a:spcPct val="0"/>
                </a:spcAft>
              </a:pPr>
              <a:endParaRPr lang="en-NZ" sz="600" dirty="0">
                <a:solidFill>
                  <a:srgbClr val="000000">
                    <a:lumMod val="75000"/>
                    <a:lumOff val="25000"/>
                  </a:srgbClr>
                </a:solidFill>
                <a:latin typeface="Source Sans Pro" panose="020B0503030403020204" pitchFamily="34" charset="0"/>
                <a:ea typeface="Source Sans Pro" panose="020B0503030403020204" pitchFamily="34" charset="0"/>
              </a:endParaRPr>
            </a:p>
          </p:txBody>
        </p:sp>
        <p:sp>
          <p:nvSpPr>
            <p:cNvPr id="39" name="Oval 38"/>
            <p:cNvSpPr/>
            <p:nvPr/>
          </p:nvSpPr>
          <p:spPr>
            <a:xfrm>
              <a:off x="6185685" y="1571157"/>
              <a:ext cx="179093" cy="179093"/>
            </a:xfrm>
            <a:prstGeom prst="ellipse">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350" dirty="0">
                <a:solidFill>
                  <a:srgbClr val="FFFFFF"/>
                </a:solidFill>
              </a:endParaRPr>
            </a:p>
          </p:txBody>
        </p:sp>
      </p:grpSp>
      <p:grpSp>
        <p:nvGrpSpPr>
          <p:cNvPr id="41" name="Group 40"/>
          <p:cNvGrpSpPr/>
          <p:nvPr/>
        </p:nvGrpSpPr>
        <p:grpSpPr>
          <a:xfrm>
            <a:off x="5470559" y="3685147"/>
            <a:ext cx="800512" cy="805102"/>
            <a:chOff x="1143000" y="1866169"/>
            <a:chExt cx="1916724" cy="1927714"/>
          </a:xfrm>
        </p:grpSpPr>
        <p:cxnSp>
          <p:nvCxnSpPr>
            <p:cNvPr id="42" name="Elbow Connector 41"/>
            <p:cNvCxnSpPr/>
            <p:nvPr/>
          </p:nvCxnSpPr>
          <p:spPr>
            <a:xfrm flipV="1">
              <a:off x="1143000" y="2303585"/>
              <a:ext cx="1916724" cy="1222131"/>
            </a:xfrm>
            <a:prstGeom prst="bentConnector3">
              <a:avLst/>
            </a:prstGeom>
            <a:ln w="38100">
              <a:solidFill>
                <a:srgbClr val="E7557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flipV="1">
              <a:off x="1143000" y="2708031"/>
              <a:ext cx="1811216" cy="285752"/>
            </a:xfrm>
            <a:prstGeom prst="bentConnector3">
              <a:avLst>
                <a:gd name="adj1" fmla="val 64078"/>
              </a:avLst>
            </a:prstGeom>
            <a:ln w="38100">
              <a:solidFill>
                <a:srgbClr val="BE416D"/>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a:off x="1143000" y="2804747"/>
              <a:ext cx="1811216" cy="298941"/>
            </a:xfrm>
            <a:prstGeom prst="bentConnector3">
              <a:avLst>
                <a:gd name="adj1" fmla="val 44175"/>
              </a:avLst>
            </a:prstGeom>
            <a:ln w="38100">
              <a:solidFill>
                <a:srgbClr val="E7557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1169377" y="2435469"/>
              <a:ext cx="1784838" cy="896816"/>
            </a:xfrm>
            <a:custGeom>
              <a:avLst/>
              <a:gdLst>
                <a:gd name="connsiteX0" fmla="*/ 0 w 1784838"/>
                <a:gd name="connsiteY0" fmla="*/ 0 h 896816"/>
                <a:gd name="connsiteX1" fmla="*/ 808892 w 1784838"/>
                <a:gd name="connsiteY1" fmla="*/ 8793 h 896816"/>
                <a:gd name="connsiteX2" fmla="*/ 808892 w 1784838"/>
                <a:gd name="connsiteY2" fmla="*/ 272562 h 896816"/>
                <a:gd name="connsiteX3" fmla="*/ 492369 w 1784838"/>
                <a:gd name="connsiteY3" fmla="*/ 254977 h 896816"/>
                <a:gd name="connsiteX4" fmla="*/ 483577 w 1784838"/>
                <a:gd name="connsiteY4" fmla="*/ 888023 h 896816"/>
                <a:gd name="connsiteX5" fmla="*/ 1784838 w 1784838"/>
                <a:gd name="connsiteY5" fmla="*/ 896816 h 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838" h="896816">
                  <a:moveTo>
                    <a:pt x="0" y="0"/>
                  </a:moveTo>
                  <a:lnTo>
                    <a:pt x="808892" y="8793"/>
                  </a:lnTo>
                  <a:lnTo>
                    <a:pt x="808892" y="272562"/>
                  </a:lnTo>
                  <a:lnTo>
                    <a:pt x="492369" y="254977"/>
                  </a:lnTo>
                  <a:lnTo>
                    <a:pt x="483577" y="888023"/>
                  </a:lnTo>
                  <a:lnTo>
                    <a:pt x="1784838" y="896816"/>
                  </a:lnTo>
                </a:path>
              </a:pathLst>
            </a:custGeom>
            <a:noFill/>
            <a:ln w="38100">
              <a:solidFill>
                <a:srgbClr val="BE416D"/>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350" dirty="0">
                <a:solidFill>
                  <a:srgbClr val="FFFFFF"/>
                </a:solidFill>
              </a:endParaRPr>
            </a:p>
          </p:txBody>
        </p:sp>
        <p:cxnSp>
          <p:nvCxnSpPr>
            <p:cNvPr id="46" name="Elbow Connector 45"/>
            <p:cNvCxnSpPr/>
            <p:nvPr/>
          </p:nvCxnSpPr>
          <p:spPr>
            <a:xfrm rot="16200000">
              <a:off x="1134208" y="2224455"/>
              <a:ext cx="1916724" cy="1222131"/>
            </a:xfrm>
            <a:prstGeom prst="bentConnector3">
              <a:avLst/>
            </a:prstGeom>
            <a:ln w="38100">
              <a:solidFill>
                <a:srgbClr val="1F3B7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a:off x="1134208" y="2628901"/>
              <a:ext cx="1811216" cy="285752"/>
            </a:xfrm>
            <a:prstGeom prst="bentConnector3">
              <a:avLst>
                <a:gd name="adj1" fmla="val 64078"/>
              </a:avLst>
            </a:prstGeom>
            <a:ln w="38100">
              <a:solidFill>
                <a:srgbClr val="EF702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16200000" flipV="1">
              <a:off x="1134208" y="2725617"/>
              <a:ext cx="1811216" cy="298941"/>
            </a:xfrm>
            <a:prstGeom prst="bentConnector3">
              <a:avLst>
                <a:gd name="adj1" fmla="val 44175"/>
              </a:avLst>
            </a:prstGeom>
            <a:ln w="38100">
              <a:solidFill>
                <a:srgbClr val="EF702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rot="16200000" flipV="1">
              <a:off x="1160585" y="2356339"/>
              <a:ext cx="1784838" cy="896816"/>
            </a:xfrm>
            <a:custGeom>
              <a:avLst/>
              <a:gdLst>
                <a:gd name="connsiteX0" fmla="*/ 0 w 1784838"/>
                <a:gd name="connsiteY0" fmla="*/ 0 h 896816"/>
                <a:gd name="connsiteX1" fmla="*/ 808892 w 1784838"/>
                <a:gd name="connsiteY1" fmla="*/ 8793 h 896816"/>
                <a:gd name="connsiteX2" fmla="*/ 808892 w 1784838"/>
                <a:gd name="connsiteY2" fmla="*/ 272562 h 896816"/>
                <a:gd name="connsiteX3" fmla="*/ 492369 w 1784838"/>
                <a:gd name="connsiteY3" fmla="*/ 254977 h 896816"/>
                <a:gd name="connsiteX4" fmla="*/ 483577 w 1784838"/>
                <a:gd name="connsiteY4" fmla="*/ 888023 h 896816"/>
                <a:gd name="connsiteX5" fmla="*/ 1784838 w 1784838"/>
                <a:gd name="connsiteY5" fmla="*/ 896816 h 89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838" h="896816">
                  <a:moveTo>
                    <a:pt x="0" y="0"/>
                  </a:moveTo>
                  <a:lnTo>
                    <a:pt x="808892" y="8793"/>
                  </a:lnTo>
                  <a:lnTo>
                    <a:pt x="808892" y="272562"/>
                  </a:lnTo>
                  <a:lnTo>
                    <a:pt x="492369" y="254977"/>
                  </a:lnTo>
                  <a:lnTo>
                    <a:pt x="483577" y="888023"/>
                  </a:lnTo>
                  <a:lnTo>
                    <a:pt x="1784838" y="896816"/>
                  </a:lnTo>
                </a:path>
              </a:pathLst>
            </a:custGeom>
            <a:noFill/>
            <a:ln w="38100">
              <a:solidFill>
                <a:srgbClr val="1F3B7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1350" dirty="0">
                <a:solidFill>
                  <a:srgbClr val="FFFFFF"/>
                </a:solidFill>
              </a:endParaRPr>
            </a:p>
          </p:txBody>
        </p:sp>
      </p:grpSp>
      <p:sp>
        <p:nvSpPr>
          <p:cNvPr id="50" name="TextBox 49"/>
          <p:cNvSpPr txBox="1"/>
          <p:nvPr/>
        </p:nvSpPr>
        <p:spPr>
          <a:xfrm>
            <a:off x="1155103" y="1276112"/>
            <a:ext cx="1932110" cy="404315"/>
          </a:xfrm>
          <a:prstGeom prst="rect">
            <a:avLst/>
          </a:prstGeom>
        </p:spPr>
        <p:txBody>
          <a:bodyPr vert="horz" wrap="none" lIns="68580" tIns="34290" rIns="68580" bIns="34290" rtlCol="0">
            <a:noAutofit/>
          </a:bodyPr>
          <a:lstStyle/>
          <a:p>
            <a:pPr>
              <a:lnSpc>
                <a:spcPct val="150000"/>
              </a:lnSpc>
            </a:pPr>
            <a:r>
              <a:rPr lang="en-NZ" b="1" dirty="0" smtClean="0">
                <a:solidFill>
                  <a:srgbClr val="213463"/>
                </a:solidFill>
                <a:latin typeface="Source Sans Pro" panose="020B0503030403020204" pitchFamily="34" charset="0"/>
                <a:ea typeface="Source Sans Pro" panose="020B0503030403020204" pitchFamily="34" charset="0"/>
              </a:rPr>
              <a:t>Digital Health Strategy</a:t>
            </a:r>
            <a:endParaRPr lang="en-NZ" b="1" dirty="0">
              <a:solidFill>
                <a:srgbClr val="21346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4894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700"/>
                                  </p:stCondLst>
                                  <p:childTnLst>
                                    <p:animScale>
                                      <p:cBhvr>
                                        <p:cTn id="6" dur="1300" fill="hold"/>
                                        <p:tgtEl>
                                          <p:spTgt spid="9"/>
                                        </p:tgtEl>
                                      </p:cBhvr>
                                      <p:by x="250000" y="250000"/>
                                    </p:animScale>
                                  </p:childTnLst>
                                </p:cTn>
                              </p:par>
                              <p:par>
                                <p:cTn id="7" presetID="42" presetClass="path" presetSubtype="0" accel="50000" decel="50000" fill="hold" grpId="1" nodeType="withEffect">
                                  <p:stCondLst>
                                    <p:cond delay="0"/>
                                  </p:stCondLst>
                                  <p:childTnLst>
                                    <p:animMotion origin="layout" path="M -4.79167E-6 2.59259E-6 L 0.36316 -0.19306 " pathEditMode="relative" rAng="0" ptsTypes="AA">
                                      <p:cBhvr>
                                        <p:cTn id="8" dur="2000" fill="hold"/>
                                        <p:tgtEl>
                                          <p:spTgt spid="9"/>
                                        </p:tgtEl>
                                        <p:attrNameLst>
                                          <p:attrName>ppt_x</p:attrName>
                                          <p:attrName>ppt_y</p:attrName>
                                        </p:attrNameLst>
                                      </p:cBhvr>
                                      <p:rCtr x="18151" y="-9653"/>
                                    </p:animMotion>
                                  </p:childTnLst>
                                </p:cTn>
                              </p:par>
                              <p:par>
                                <p:cTn id="9" presetID="10" presetClass="exit" presetSubtype="0" fill="hold" grpId="2" nodeType="withEffect">
                                  <p:stCondLst>
                                    <p:cond delay="2000"/>
                                  </p:stCondLst>
                                  <p:childTnLst>
                                    <p:animEffect transition="out" filter="fade">
                                      <p:cBhvr>
                                        <p:cTn id="10" dur="400"/>
                                        <p:tgtEl>
                                          <p:spTgt spid="9"/>
                                        </p:tgtEl>
                                      </p:cBhvr>
                                    </p:animEffect>
                                    <p:set>
                                      <p:cBhvr>
                                        <p:cTn id="11" dur="1" fill="hold">
                                          <p:stCondLst>
                                            <p:cond delay="399"/>
                                          </p:stCondLst>
                                        </p:cTn>
                                        <p:tgtEl>
                                          <p:spTgt spid="9"/>
                                        </p:tgtEl>
                                        <p:attrNameLst>
                                          <p:attrName>style.visibility</p:attrName>
                                        </p:attrNameLst>
                                      </p:cBhvr>
                                      <p:to>
                                        <p:strVal val="hidden"/>
                                      </p:to>
                                    </p:set>
                                  </p:childTnLst>
                                </p:cTn>
                              </p:par>
                            </p:childTnLst>
                          </p:cTn>
                        </p:par>
                        <p:par>
                          <p:cTn id="12" fill="hold">
                            <p:stCondLst>
                              <p:cond delay="24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6" grpId="0"/>
      <p:bldP spid="9" grpId="0" animBg="1"/>
      <p:bldP spid="9" grpId="1" animBg="1"/>
      <p:bldP spid="9" grpId="2" animBg="1"/>
      <p:bldP spid="23" grpId="0" animBg="1"/>
      <p:bldP spid="24"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NZ" dirty="0">
                <a:solidFill>
                  <a:srgbClr val="213463"/>
                </a:solidFill>
                <a:latin typeface="Nimbus Sans L" panose="02000503000000000000" pitchFamily="50" charset="0"/>
              </a:rPr>
              <a:t>What does this let us do?</a:t>
            </a:r>
            <a:endParaRPr lang="en-NZ" dirty="0">
              <a:solidFill>
                <a:srgbClr val="213463"/>
              </a:solidFill>
              <a:latin typeface="Nimbus Sans L" panose="02000503000000000000" pitchFamily="50" charset="0"/>
            </a:endParaRPr>
          </a:p>
        </p:txBody>
      </p:sp>
      <p:grpSp>
        <p:nvGrpSpPr>
          <p:cNvPr id="3" name="Group 2"/>
          <p:cNvGrpSpPr/>
          <p:nvPr/>
        </p:nvGrpSpPr>
        <p:grpSpPr>
          <a:xfrm>
            <a:off x="3990291" y="1632917"/>
            <a:ext cx="799294" cy="1437076"/>
            <a:chOff x="5862294" y="298796"/>
            <a:chExt cx="827764" cy="1488264"/>
          </a:xfrm>
        </p:grpSpPr>
        <p:sp>
          <p:nvSpPr>
            <p:cNvPr id="4" name="Rounded Rectangle 3"/>
            <p:cNvSpPr/>
            <p:nvPr/>
          </p:nvSpPr>
          <p:spPr>
            <a:xfrm>
              <a:off x="5862294" y="298796"/>
              <a:ext cx="827764" cy="148826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5" name="Rounded Rectangle 4"/>
            <p:cNvSpPr/>
            <p:nvPr/>
          </p:nvSpPr>
          <p:spPr>
            <a:xfrm>
              <a:off x="5879118" y="374481"/>
              <a:ext cx="792000" cy="1188000"/>
            </a:xfrm>
            <a:prstGeom prst="roundRect">
              <a:avLst>
                <a:gd name="adj" fmla="val 403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27000" rtlCol="0" anchor="ctr"/>
            <a:lstStyle/>
            <a:p>
              <a:pPr algn="ctr" fontAlgn="base">
                <a:spcBef>
                  <a:spcPct val="0"/>
                </a:spcBef>
                <a:spcAft>
                  <a:spcPct val="0"/>
                </a:spcAft>
              </a:pPr>
              <a:endParaRPr lang="en-NZ" sz="788" dirty="0">
                <a:solidFill>
                  <a:srgbClr val="000000">
                    <a:lumMod val="75000"/>
                    <a:lumOff val="25000"/>
                  </a:srgbClr>
                </a:solidFill>
                <a:latin typeface="Source Sans Pro" panose="020B0503030403020204" pitchFamily="34" charset="0"/>
                <a:ea typeface="Source Sans Pro" panose="020B0503030403020204" pitchFamily="34" charset="0"/>
              </a:endParaRPr>
            </a:p>
          </p:txBody>
        </p:sp>
        <p:sp>
          <p:nvSpPr>
            <p:cNvPr id="6" name="Oval 5"/>
            <p:cNvSpPr/>
            <p:nvPr/>
          </p:nvSpPr>
          <p:spPr>
            <a:xfrm>
              <a:off x="6185685" y="1571157"/>
              <a:ext cx="179093" cy="179093"/>
            </a:xfrm>
            <a:prstGeom prst="ellipse">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grpSp>
      <p:sp>
        <p:nvSpPr>
          <p:cNvPr id="7" name="TextBox 6"/>
          <p:cNvSpPr txBox="1"/>
          <p:nvPr/>
        </p:nvSpPr>
        <p:spPr>
          <a:xfrm>
            <a:off x="2235761" y="2140229"/>
            <a:ext cx="1628465" cy="553998"/>
          </a:xfrm>
          <a:prstGeom prst="rect">
            <a:avLst/>
          </a:prstGeom>
          <a:noFill/>
        </p:spPr>
        <p:txBody>
          <a:bodyPr wrap="square" rtlCol="0">
            <a:spAutoFit/>
          </a:bodyPr>
          <a:lstStyle/>
          <a:p>
            <a:pPr algn="ctr" fontAlgn="base">
              <a:spcBef>
                <a:spcPct val="0"/>
              </a:spcBef>
              <a:spcAft>
                <a:spcPct val="0"/>
              </a:spcAft>
            </a:pPr>
            <a:r>
              <a:rPr lang="en-NZ" sz="1500" b="1" dirty="0">
                <a:solidFill>
                  <a:srgbClr val="000000"/>
                </a:solidFill>
                <a:latin typeface="Source Sans Pro" panose="020B0503030403020204" pitchFamily="34" charset="0"/>
                <a:ea typeface="Source Sans Pro" panose="020B0503030403020204" pitchFamily="34" charset="0"/>
              </a:rPr>
              <a:t>Immunisation </a:t>
            </a:r>
          </a:p>
          <a:p>
            <a:pPr algn="ctr" fontAlgn="base">
              <a:spcBef>
                <a:spcPct val="0"/>
              </a:spcBef>
              <a:spcAft>
                <a:spcPct val="0"/>
              </a:spcAft>
            </a:pPr>
            <a:r>
              <a:rPr lang="en-NZ" sz="1500" b="1" dirty="0">
                <a:solidFill>
                  <a:srgbClr val="000000"/>
                </a:solidFill>
                <a:latin typeface="Source Sans Pro" panose="020B0503030403020204" pitchFamily="34" charset="0"/>
                <a:ea typeface="Source Sans Pro" panose="020B0503030403020204" pitchFamily="34" charset="0"/>
              </a:rPr>
              <a:t>Application</a:t>
            </a:r>
          </a:p>
        </p:txBody>
      </p:sp>
      <p:sp>
        <p:nvSpPr>
          <p:cNvPr id="8" name="Plus 7"/>
          <p:cNvSpPr/>
          <p:nvPr/>
        </p:nvSpPr>
        <p:spPr>
          <a:xfrm>
            <a:off x="1958715" y="2233915"/>
            <a:ext cx="339679" cy="339679"/>
          </a:xfrm>
          <a:prstGeom prst="mathPlus">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9" name="TextBox 8"/>
          <p:cNvSpPr txBox="1"/>
          <p:nvPr/>
        </p:nvSpPr>
        <p:spPr>
          <a:xfrm>
            <a:off x="457200" y="2140229"/>
            <a:ext cx="1510095" cy="553998"/>
          </a:xfrm>
          <a:prstGeom prst="rect">
            <a:avLst/>
          </a:prstGeom>
          <a:noFill/>
        </p:spPr>
        <p:txBody>
          <a:bodyPr wrap="square" rtlCol="0">
            <a:spAutoFit/>
          </a:bodyPr>
          <a:lstStyle/>
          <a:p>
            <a:pPr algn="ctr" fontAlgn="base">
              <a:spcBef>
                <a:spcPct val="0"/>
              </a:spcBef>
              <a:spcAft>
                <a:spcPct val="0"/>
              </a:spcAft>
            </a:pPr>
            <a:r>
              <a:rPr lang="en-NZ" sz="1500" b="1" dirty="0">
                <a:solidFill>
                  <a:srgbClr val="000000"/>
                </a:solidFill>
                <a:latin typeface="Source Sans Pro" panose="020B0503030403020204" pitchFamily="34" charset="0"/>
                <a:ea typeface="Source Sans Pro" panose="020B0503030403020204" pitchFamily="34" charset="0"/>
              </a:rPr>
              <a:t>Screening </a:t>
            </a:r>
          </a:p>
          <a:p>
            <a:pPr algn="ctr" fontAlgn="base">
              <a:spcBef>
                <a:spcPct val="0"/>
              </a:spcBef>
              <a:spcAft>
                <a:spcPct val="0"/>
              </a:spcAft>
            </a:pPr>
            <a:r>
              <a:rPr lang="en-NZ" sz="1500" b="1" dirty="0">
                <a:solidFill>
                  <a:srgbClr val="000000"/>
                </a:solidFill>
                <a:latin typeface="Source Sans Pro" panose="020B0503030403020204" pitchFamily="34" charset="0"/>
                <a:ea typeface="Source Sans Pro" panose="020B0503030403020204" pitchFamily="34" charset="0"/>
              </a:rPr>
              <a:t>Notifications</a:t>
            </a:r>
          </a:p>
        </p:txBody>
      </p:sp>
      <p:grpSp>
        <p:nvGrpSpPr>
          <p:cNvPr id="10" name="Group 9"/>
          <p:cNvGrpSpPr/>
          <p:nvPr/>
        </p:nvGrpSpPr>
        <p:grpSpPr>
          <a:xfrm flipH="1">
            <a:off x="5544899" y="2020754"/>
            <a:ext cx="1128549" cy="664679"/>
            <a:chOff x="6102281" y="5548326"/>
            <a:chExt cx="1168747" cy="688354"/>
          </a:xfrm>
        </p:grpSpPr>
        <p:sp>
          <p:nvSpPr>
            <p:cNvPr id="11" name="Rounded Rectangle 10"/>
            <p:cNvSpPr/>
            <p:nvPr/>
          </p:nvSpPr>
          <p:spPr>
            <a:xfrm>
              <a:off x="6102281" y="5966856"/>
              <a:ext cx="403199" cy="269824"/>
            </a:xfrm>
            <a:prstGeom prst="roundRect">
              <a:avLst>
                <a:gd name="adj" fmla="val 2207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12" name="Rounded Rectangle 11"/>
            <p:cNvSpPr/>
            <p:nvPr/>
          </p:nvSpPr>
          <p:spPr>
            <a:xfrm>
              <a:off x="6301740" y="5548326"/>
              <a:ext cx="969288" cy="688354"/>
            </a:xfrm>
            <a:prstGeom prst="roundRect">
              <a:avLst>
                <a:gd name="adj" fmla="val 7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13" name="Rounded Rectangle 12"/>
            <p:cNvSpPr/>
            <p:nvPr/>
          </p:nvSpPr>
          <p:spPr>
            <a:xfrm>
              <a:off x="6383150" y="5583299"/>
              <a:ext cx="640968" cy="383557"/>
            </a:xfrm>
            <a:prstGeom prst="roundRect">
              <a:avLst>
                <a:gd name="adj" fmla="val 8971"/>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27000" rtlCol="0" anchor="ctr"/>
            <a:lstStyle/>
            <a:p>
              <a:pPr algn="ctr" fontAlgn="base">
                <a:spcBef>
                  <a:spcPct val="0"/>
                </a:spcBef>
                <a:spcAft>
                  <a:spcPct val="0"/>
                </a:spcAft>
              </a:pPr>
              <a:r>
                <a:rPr lang="en-NZ" sz="2100" b="1" dirty="0">
                  <a:solidFill>
                    <a:schemeClr val="tx1">
                      <a:lumMod val="50000"/>
                      <a:lumOff val="50000"/>
                    </a:schemeClr>
                  </a:solidFill>
                  <a:latin typeface="Source Sans Pro" panose="020B0503030403020204" pitchFamily="34" charset="0"/>
                  <a:ea typeface="Source Sans Pro" panose="020B0503030403020204" pitchFamily="34" charset="0"/>
                </a:rPr>
                <a:t>108</a:t>
              </a:r>
              <a:endParaRPr lang="en-NZ" sz="2100" b="1" dirty="0">
                <a:solidFill>
                  <a:schemeClr val="tx1">
                    <a:lumMod val="50000"/>
                    <a:lumOff val="50000"/>
                  </a:schemeClr>
                </a:solidFill>
                <a:latin typeface="Source Sans Pro" panose="020B0503030403020204" pitchFamily="34" charset="0"/>
                <a:ea typeface="Source Sans Pro" panose="020B0503030403020204" pitchFamily="34" charset="0"/>
              </a:endParaRPr>
            </a:p>
          </p:txBody>
        </p:sp>
        <p:sp>
          <p:nvSpPr>
            <p:cNvPr id="14" name="Oval 13"/>
            <p:cNvSpPr/>
            <p:nvPr/>
          </p:nvSpPr>
          <p:spPr>
            <a:xfrm>
              <a:off x="6426432" y="6029704"/>
              <a:ext cx="144000" cy="144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15" name="Oval 14"/>
            <p:cNvSpPr/>
            <p:nvPr/>
          </p:nvSpPr>
          <p:spPr>
            <a:xfrm>
              <a:off x="6625888" y="6029704"/>
              <a:ext cx="144000" cy="144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16" name="Oval 15"/>
            <p:cNvSpPr/>
            <p:nvPr/>
          </p:nvSpPr>
          <p:spPr>
            <a:xfrm>
              <a:off x="6825344" y="6029704"/>
              <a:ext cx="144000" cy="14400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17" name="Flowchart: Extract 16"/>
            <p:cNvSpPr/>
            <p:nvPr/>
          </p:nvSpPr>
          <p:spPr>
            <a:xfrm>
              <a:off x="7072095" y="5704726"/>
              <a:ext cx="163141" cy="157163"/>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100"/>
            </a:p>
          </p:txBody>
        </p:sp>
        <p:sp>
          <p:nvSpPr>
            <p:cNvPr id="18" name="Flowchart: Extract 17"/>
            <p:cNvSpPr/>
            <p:nvPr/>
          </p:nvSpPr>
          <p:spPr>
            <a:xfrm flipV="1">
              <a:off x="7072095" y="5951122"/>
              <a:ext cx="163141" cy="157163"/>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100"/>
            </a:p>
          </p:txBody>
        </p:sp>
      </p:grpSp>
      <p:sp>
        <p:nvSpPr>
          <p:cNvPr id="19" name="Oval 18"/>
          <p:cNvSpPr/>
          <p:nvPr/>
        </p:nvSpPr>
        <p:spPr>
          <a:xfrm>
            <a:off x="5591866" y="1417638"/>
            <a:ext cx="421008" cy="421008"/>
          </a:xfrm>
          <a:prstGeom prst="ellipse">
            <a:avLst/>
          </a:prstGeom>
          <a:solidFill>
            <a:schemeClr val="bg1"/>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20" name="TextBox 19"/>
          <p:cNvSpPr txBox="1"/>
          <p:nvPr/>
        </p:nvSpPr>
        <p:spPr>
          <a:xfrm>
            <a:off x="6750637" y="2099296"/>
            <a:ext cx="1139423" cy="553998"/>
          </a:xfrm>
          <a:prstGeom prst="rect">
            <a:avLst/>
          </a:prstGeom>
          <a:noFill/>
        </p:spPr>
        <p:txBody>
          <a:bodyPr wrap="square" rtlCol="0">
            <a:spAutoFit/>
          </a:bodyPr>
          <a:lstStyle/>
          <a:p>
            <a:pPr algn="ctr" fontAlgn="base">
              <a:spcBef>
                <a:spcPct val="0"/>
              </a:spcBef>
              <a:spcAft>
                <a:spcPct val="0"/>
              </a:spcAft>
            </a:pPr>
            <a:r>
              <a:rPr lang="en-NZ" sz="1500" b="1" dirty="0">
                <a:solidFill>
                  <a:srgbClr val="000000"/>
                </a:solidFill>
                <a:latin typeface="Source Sans Pro" panose="020B0503030403020204" pitchFamily="34" charset="0"/>
                <a:ea typeface="Source Sans Pro" panose="020B0503030403020204" pitchFamily="34" charset="0"/>
              </a:rPr>
              <a:t>Insulin Pump</a:t>
            </a:r>
          </a:p>
        </p:txBody>
      </p:sp>
      <p:cxnSp>
        <p:nvCxnSpPr>
          <p:cNvPr id="21" name="Straight Connector 7"/>
          <p:cNvCxnSpPr>
            <a:stCxn id="19" idx="6"/>
            <a:endCxn id="11" idx="1"/>
          </p:cNvCxnSpPr>
          <p:nvPr/>
        </p:nvCxnSpPr>
        <p:spPr>
          <a:xfrm>
            <a:off x="6012874" y="1628141"/>
            <a:ext cx="660574" cy="927020"/>
          </a:xfrm>
          <a:prstGeom prst="curvedConnector3">
            <a:avLst>
              <a:gd name="adj1" fmla="val 133416"/>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3630350" y="3174126"/>
            <a:ext cx="1517129" cy="257511"/>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350" b="1" dirty="0">
                <a:latin typeface="Source Sans Pro" panose="020B0503030403020204" pitchFamily="34" charset="0"/>
                <a:ea typeface="Source Sans Pro" panose="020B0503030403020204" pitchFamily="34" charset="0"/>
              </a:rPr>
              <a:t>Identity Service</a:t>
            </a:r>
            <a:endParaRPr lang="en-NZ" sz="1350" b="1" dirty="0">
              <a:latin typeface="Source Sans Pro" panose="020B0503030403020204" pitchFamily="34" charset="0"/>
              <a:ea typeface="Source Sans Pro" panose="020B0503030403020204" pitchFamily="34" charset="0"/>
            </a:endParaRPr>
          </a:p>
        </p:txBody>
      </p:sp>
      <p:sp>
        <p:nvSpPr>
          <p:cNvPr id="27" name="Rectangle 26"/>
          <p:cNvSpPr/>
          <p:nvPr/>
        </p:nvSpPr>
        <p:spPr>
          <a:xfrm>
            <a:off x="7415351" y="5025627"/>
            <a:ext cx="511182" cy="297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r>
              <a:rPr lang="en-NZ" sz="750" b="1" dirty="0">
                <a:solidFill>
                  <a:schemeClr val="tx1"/>
                </a:solidFill>
                <a:latin typeface="Source Sans Pro" panose="020B0503030403020204" pitchFamily="34" charset="0"/>
                <a:ea typeface="Source Sans Pro" panose="020B0503030403020204" pitchFamily="34" charset="0"/>
              </a:rPr>
              <a:t>Hospital</a:t>
            </a:r>
            <a:endParaRPr lang="en-NZ" sz="750" b="1" dirty="0">
              <a:solidFill>
                <a:schemeClr val="tx1"/>
              </a:solidFill>
              <a:latin typeface="Source Sans Pro" panose="020B0503030403020204" pitchFamily="34" charset="0"/>
              <a:ea typeface="Source Sans Pro" panose="020B0503030403020204" pitchFamily="34" charset="0"/>
            </a:endParaRPr>
          </a:p>
        </p:txBody>
      </p:sp>
      <p:sp>
        <p:nvSpPr>
          <p:cNvPr id="28" name="Rectangle 27"/>
          <p:cNvSpPr/>
          <p:nvPr/>
        </p:nvSpPr>
        <p:spPr>
          <a:xfrm>
            <a:off x="6847896" y="5025627"/>
            <a:ext cx="511182" cy="297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r>
              <a:rPr lang="en-NZ" sz="750" b="1" dirty="0">
                <a:solidFill>
                  <a:schemeClr val="tx1"/>
                </a:solidFill>
                <a:latin typeface="Source Sans Pro" panose="020B0503030403020204" pitchFamily="34" charset="0"/>
                <a:ea typeface="Source Sans Pro" panose="020B0503030403020204" pitchFamily="34" charset="0"/>
              </a:rPr>
              <a:t>Primary Care</a:t>
            </a:r>
            <a:endParaRPr lang="en-NZ" sz="750" b="1" dirty="0">
              <a:solidFill>
                <a:schemeClr val="tx1"/>
              </a:solidFill>
              <a:latin typeface="Source Sans Pro" panose="020B0503030403020204" pitchFamily="34" charset="0"/>
              <a:ea typeface="Source Sans Pro" panose="020B0503030403020204" pitchFamily="34" charset="0"/>
            </a:endParaRPr>
          </a:p>
        </p:txBody>
      </p:sp>
      <p:sp>
        <p:nvSpPr>
          <p:cNvPr id="29" name="Rectangle 28"/>
          <p:cNvSpPr/>
          <p:nvPr/>
        </p:nvSpPr>
        <p:spPr>
          <a:xfrm>
            <a:off x="7958180" y="5025627"/>
            <a:ext cx="511182" cy="297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r>
              <a:rPr lang="en-NZ" sz="750" b="1" dirty="0">
                <a:solidFill>
                  <a:schemeClr val="tx1"/>
                </a:solidFill>
                <a:latin typeface="Source Sans Pro" panose="020B0503030403020204" pitchFamily="34" charset="0"/>
                <a:ea typeface="Source Sans Pro" panose="020B0503030403020204" pitchFamily="34" charset="0"/>
              </a:rPr>
              <a:t>Clinical Specialty</a:t>
            </a:r>
          </a:p>
        </p:txBody>
      </p:sp>
      <p:sp>
        <p:nvSpPr>
          <p:cNvPr id="30" name="Rectangle 29"/>
          <p:cNvSpPr/>
          <p:nvPr/>
        </p:nvSpPr>
        <p:spPr>
          <a:xfrm>
            <a:off x="6284117" y="5024979"/>
            <a:ext cx="511182" cy="297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r>
              <a:rPr lang="en-NZ" sz="750" b="1" dirty="0">
                <a:solidFill>
                  <a:schemeClr val="tx1"/>
                </a:solidFill>
                <a:latin typeface="Source Sans Pro" panose="020B0503030403020204" pitchFamily="34" charset="0"/>
                <a:ea typeface="Source Sans Pro" panose="020B0503030403020204" pitchFamily="34" charset="0"/>
              </a:rPr>
              <a:t>Pharmacies</a:t>
            </a:r>
            <a:endParaRPr lang="en-NZ" sz="750" b="1" dirty="0">
              <a:solidFill>
                <a:schemeClr val="tx1"/>
              </a:solidFill>
              <a:latin typeface="Source Sans Pro" panose="020B0503030403020204" pitchFamily="34" charset="0"/>
              <a:ea typeface="Source Sans Pro" panose="020B0503030403020204" pitchFamily="34" charset="0"/>
            </a:endParaRPr>
          </a:p>
        </p:txBody>
      </p:sp>
      <p:sp>
        <p:nvSpPr>
          <p:cNvPr id="25" name="Rectangle 24"/>
          <p:cNvSpPr/>
          <p:nvPr/>
        </p:nvSpPr>
        <p:spPr>
          <a:xfrm>
            <a:off x="3068209" y="3849619"/>
            <a:ext cx="2653767" cy="305213"/>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350" b="1" dirty="0">
                <a:latin typeface="Source Sans Pro" panose="020B0503030403020204" pitchFamily="34" charset="0"/>
                <a:ea typeface="Source Sans Pro" panose="020B0503030403020204" pitchFamily="34" charset="0"/>
              </a:rPr>
              <a:t>APIs</a:t>
            </a:r>
            <a:endParaRPr lang="en-NZ" sz="1350" b="1" dirty="0">
              <a:latin typeface="Source Sans Pro" panose="020B0503030403020204" pitchFamily="34" charset="0"/>
              <a:ea typeface="Source Sans Pro" panose="020B0503030403020204" pitchFamily="34" charset="0"/>
            </a:endParaRPr>
          </a:p>
        </p:txBody>
      </p:sp>
      <p:sp>
        <p:nvSpPr>
          <p:cNvPr id="26" name="Rectangle 25"/>
          <p:cNvSpPr/>
          <p:nvPr/>
        </p:nvSpPr>
        <p:spPr>
          <a:xfrm>
            <a:off x="3062031" y="3506306"/>
            <a:ext cx="2659945" cy="305213"/>
          </a:xfrm>
          <a:prstGeom prst="rect">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350" b="1" dirty="0">
                <a:latin typeface="Source Sans Pro" panose="020B0503030403020204" pitchFamily="34" charset="0"/>
                <a:ea typeface="Source Sans Pro" panose="020B0503030403020204" pitchFamily="34" charset="0"/>
              </a:rPr>
              <a:t>Master Data Management</a:t>
            </a:r>
            <a:endParaRPr lang="en-NZ" sz="1350" b="1" dirty="0">
              <a:latin typeface="Source Sans Pro" panose="020B0503030403020204" pitchFamily="34" charset="0"/>
              <a:ea typeface="Source Sans Pro" panose="020B0503030403020204" pitchFamily="34" charset="0"/>
            </a:endParaRPr>
          </a:p>
        </p:txBody>
      </p:sp>
      <p:grpSp>
        <p:nvGrpSpPr>
          <p:cNvPr id="60" name="Group 59"/>
          <p:cNvGrpSpPr/>
          <p:nvPr/>
        </p:nvGrpSpPr>
        <p:grpSpPr>
          <a:xfrm>
            <a:off x="7449992" y="4597826"/>
            <a:ext cx="417812" cy="427153"/>
            <a:chOff x="609600" y="3929324"/>
            <a:chExt cx="1290938" cy="1319799"/>
          </a:xfrm>
        </p:grpSpPr>
        <p:sp>
          <p:nvSpPr>
            <p:cNvPr id="48" name="Rectangle 47"/>
            <p:cNvSpPr/>
            <p:nvPr/>
          </p:nvSpPr>
          <p:spPr>
            <a:xfrm>
              <a:off x="609600" y="3929324"/>
              <a:ext cx="647700" cy="13197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49" name="Rectangle 48"/>
            <p:cNvSpPr/>
            <p:nvPr/>
          </p:nvSpPr>
          <p:spPr>
            <a:xfrm>
              <a:off x="1252838" y="4584700"/>
              <a:ext cx="647700" cy="6644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50" name="Plus 49"/>
            <p:cNvSpPr/>
            <p:nvPr/>
          </p:nvSpPr>
          <p:spPr>
            <a:xfrm>
              <a:off x="706998" y="3946294"/>
              <a:ext cx="452905" cy="452905"/>
            </a:xfrm>
            <a:prstGeom prst="mathPlu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51" name="Rectangle 50"/>
            <p:cNvSpPr/>
            <p:nvPr/>
          </p:nvSpPr>
          <p:spPr>
            <a:xfrm>
              <a:off x="706998" y="4565650"/>
              <a:ext cx="45290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53" name="Rectangle 52"/>
            <p:cNvSpPr/>
            <p:nvPr/>
          </p:nvSpPr>
          <p:spPr>
            <a:xfrm>
              <a:off x="706998" y="4724400"/>
              <a:ext cx="45290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54" name="Rectangle 53"/>
            <p:cNvSpPr/>
            <p:nvPr/>
          </p:nvSpPr>
          <p:spPr>
            <a:xfrm>
              <a:off x="706998" y="4883150"/>
              <a:ext cx="45290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55" name="Rectangle 54"/>
            <p:cNvSpPr/>
            <p:nvPr/>
          </p:nvSpPr>
          <p:spPr>
            <a:xfrm>
              <a:off x="706998" y="5041900"/>
              <a:ext cx="45290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56" name="Rectangle 55"/>
            <p:cNvSpPr/>
            <p:nvPr/>
          </p:nvSpPr>
          <p:spPr>
            <a:xfrm>
              <a:off x="706998" y="4406900"/>
              <a:ext cx="45290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57" name="Rectangle 56"/>
            <p:cNvSpPr/>
            <p:nvPr/>
          </p:nvSpPr>
          <p:spPr>
            <a:xfrm>
              <a:off x="1362936" y="4737100"/>
              <a:ext cx="45290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58" name="Rectangle 57"/>
            <p:cNvSpPr/>
            <p:nvPr/>
          </p:nvSpPr>
          <p:spPr>
            <a:xfrm>
              <a:off x="1362936" y="4889500"/>
              <a:ext cx="45290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59" name="Rectangle 58"/>
            <p:cNvSpPr/>
            <p:nvPr/>
          </p:nvSpPr>
          <p:spPr>
            <a:xfrm>
              <a:off x="1362936" y="5041900"/>
              <a:ext cx="452905"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grpSp>
      <p:grpSp>
        <p:nvGrpSpPr>
          <p:cNvPr id="76" name="Group 75"/>
          <p:cNvGrpSpPr/>
          <p:nvPr/>
        </p:nvGrpSpPr>
        <p:grpSpPr>
          <a:xfrm>
            <a:off x="6365724" y="4645527"/>
            <a:ext cx="444976" cy="420430"/>
            <a:chOff x="839748" y="5550253"/>
            <a:chExt cx="593301" cy="560574"/>
          </a:xfrm>
        </p:grpSpPr>
        <p:sp>
          <p:nvSpPr>
            <p:cNvPr id="62" name="Round Same Side Corner Rectangle 61"/>
            <p:cNvSpPr/>
            <p:nvPr/>
          </p:nvSpPr>
          <p:spPr>
            <a:xfrm flipV="1">
              <a:off x="839748" y="5781065"/>
              <a:ext cx="478259" cy="212560"/>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63" name="Round Same Side Corner Rectangle 62"/>
            <p:cNvSpPr/>
            <p:nvPr/>
          </p:nvSpPr>
          <p:spPr>
            <a:xfrm>
              <a:off x="839748" y="6020196"/>
              <a:ext cx="478259" cy="49344"/>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grpSp>
          <p:nvGrpSpPr>
            <p:cNvPr id="66" name="Group 65"/>
            <p:cNvGrpSpPr/>
            <p:nvPr/>
          </p:nvGrpSpPr>
          <p:grpSpPr>
            <a:xfrm>
              <a:off x="906059" y="5702572"/>
              <a:ext cx="420029" cy="408255"/>
              <a:chOff x="1064986" y="-1766118"/>
              <a:chExt cx="803068" cy="780558"/>
            </a:xfrm>
          </p:grpSpPr>
          <p:sp>
            <p:nvSpPr>
              <p:cNvPr id="64" name="TextBox 63"/>
              <p:cNvSpPr txBox="1"/>
              <p:nvPr/>
            </p:nvSpPr>
            <p:spPr>
              <a:xfrm>
                <a:off x="1064986" y="-1766118"/>
                <a:ext cx="720034" cy="647296"/>
              </a:xfrm>
              <a:prstGeom prst="rect">
                <a:avLst/>
              </a:prstGeom>
              <a:noFill/>
            </p:spPr>
            <p:txBody>
              <a:bodyPr wrap="none" rtlCol="0">
                <a:spAutoFit/>
              </a:bodyPr>
              <a:lstStyle/>
              <a:p>
                <a:r>
                  <a:rPr lang="en-NZ" sz="1050" b="1" dirty="0">
                    <a:solidFill>
                      <a:schemeClr val="tx1">
                        <a:lumMod val="75000"/>
                        <a:lumOff val="25000"/>
                      </a:schemeClr>
                    </a:solidFill>
                  </a:rPr>
                  <a:t>R</a:t>
                </a:r>
                <a:endParaRPr lang="en-NZ" sz="1050" b="1" dirty="0">
                  <a:solidFill>
                    <a:schemeClr val="tx1">
                      <a:lumMod val="75000"/>
                      <a:lumOff val="25000"/>
                    </a:schemeClr>
                  </a:solidFill>
                </a:endParaRPr>
              </a:p>
            </p:txBody>
          </p:sp>
          <p:sp>
            <p:nvSpPr>
              <p:cNvPr id="65" name="TextBox 64"/>
              <p:cNvSpPr txBox="1"/>
              <p:nvPr/>
            </p:nvSpPr>
            <p:spPr>
              <a:xfrm>
                <a:off x="1168455" y="-1632856"/>
                <a:ext cx="699599" cy="647296"/>
              </a:xfrm>
              <a:prstGeom prst="rect">
                <a:avLst/>
              </a:prstGeom>
              <a:noFill/>
            </p:spPr>
            <p:txBody>
              <a:bodyPr wrap="none" rtlCol="0">
                <a:spAutoFit/>
              </a:bodyPr>
              <a:lstStyle/>
              <a:p>
                <a:r>
                  <a:rPr lang="en-NZ" sz="1050" b="1" dirty="0">
                    <a:solidFill>
                      <a:schemeClr val="tx1">
                        <a:lumMod val="75000"/>
                        <a:lumOff val="25000"/>
                      </a:schemeClr>
                    </a:solidFill>
                  </a:rPr>
                  <a:t>X</a:t>
                </a:r>
                <a:endParaRPr lang="en-NZ" sz="1050" b="1" dirty="0">
                  <a:solidFill>
                    <a:schemeClr val="tx1">
                      <a:lumMod val="75000"/>
                      <a:lumOff val="25000"/>
                    </a:schemeClr>
                  </a:solidFill>
                </a:endParaRPr>
              </a:p>
            </p:txBody>
          </p:sp>
        </p:grpSp>
        <p:sp>
          <p:nvSpPr>
            <p:cNvPr id="67" name="Freeform 66"/>
            <p:cNvSpPr/>
            <p:nvPr/>
          </p:nvSpPr>
          <p:spPr>
            <a:xfrm>
              <a:off x="1175147" y="5579949"/>
              <a:ext cx="210993" cy="186502"/>
            </a:xfrm>
            <a:custGeom>
              <a:avLst/>
              <a:gdLst>
                <a:gd name="connsiteX0" fmla="*/ 0 w 1625600"/>
                <a:gd name="connsiteY0" fmla="*/ 1407885 h 1436914"/>
                <a:gd name="connsiteX1" fmla="*/ 1001486 w 1625600"/>
                <a:gd name="connsiteY1" fmla="*/ 1436914 h 1436914"/>
                <a:gd name="connsiteX2" fmla="*/ 1625600 w 1625600"/>
                <a:gd name="connsiteY2" fmla="*/ 232228 h 1436914"/>
                <a:gd name="connsiteX3" fmla="*/ 1190172 w 1625600"/>
                <a:gd name="connsiteY3" fmla="*/ 0 h 1436914"/>
                <a:gd name="connsiteX4" fmla="*/ 0 w 1625600"/>
                <a:gd name="connsiteY4" fmla="*/ 1407885 h 14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600" h="1436914">
                  <a:moveTo>
                    <a:pt x="0" y="1407885"/>
                  </a:moveTo>
                  <a:lnTo>
                    <a:pt x="1001486" y="1436914"/>
                  </a:lnTo>
                  <a:lnTo>
                    <a:pt x="1625600" y="232228"/>
                  </a:lnTo>
                  <a:lnTo>
                    <a:pt x="1190172" y="0"/>
                  </a:lnTo>
                  <a:lnTo>
                    <a:pt x="0" y="140788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68" name="Rounded Rectangle 67"/>
            <p:cNvSpPr/>
            <p:nvPr/>
          </p:nvSpPr>
          <p:spPr>
            <a:xfrm rot="7140000" flipH="1">
              <a:off x="1357733" y="5512594"/>
              <a:ext cx="37658" cy="112975"/>
            </a:xfrm>
            <a:prstGeom prst="roundRect">
              <a:avLst>
                <a:gd name="adj" fmla="val 4682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grpSp>
      <p:grpSp>
        <p:nvGrpSpPr>
          <p:cNvPr id="75" name="Group 74"/>
          <p:cNvGrpSpPr/>
          <p:nvPr/>
        </p:nvGrpSpPr>
        <p:grpSpPr>
          <a:xfrm>
            <a:off x="6966392" y="4618395"/>
            <a:ext cx="292095" cy="407337"/>
            <a:chOff x="1045636" y="3892724"/>
            <a:chExt cx="487098" cy="679276"/>
          </a:xfrm>
        </p:grpSpPr>
        <p:sp>
          <p:nvSpPr>
            <p:cNvPr id="70" name="Rectangle 69"/>
            <p:cNvSpPr/>
            <p:nvPr/>
          </p:nvSpPr>
          <p:spPr>
            <a:xfrm>
              <a:off x="1045636" y="4198620"/>
              <a:ext cx="487098" cy="373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71" name="Isosceles Triangle 70"/>
            <p:cNvSpPr/>
            <p:nvPr/>
          </p:nvSpPr>
          <p:spPr>
            <a:xfrm>
              <a:off x="1045636" y="3892724"/>
              <a:ext cx="487098" cy="30401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72" name="Plus 71"/>
            <p:cNvSpPr/>
            <p:nvPr/>
          </p:nvSpPr>
          <p:spPr>
            <a:xfrm>
              <a:off x="1191715" y="4020892"/>
              <a:ext cx="195444" cy="195444"/>
            </a:xfrm>
            <a:prstGeom prst="mathPlu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73" name="Rectangle 72"/>
            <p:cNvSpPr/>
            <p:nvPr/>
          </p:nvSpPr>
          <p:spPr>
            <a:xfrm>
              <a:off x="1125067" y="4290060"/>
              <a:ext cx="119161" cy="2819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sp>
          <p:nvSpPr>
            <p:cNvPr id="74" name="Rectangle 73"/>
            <p:cNvSpPr/>
            <p:nvPr/>
          </p:nvSpPr>
          <p:spPr>
            <a:xfrm>
              <a:off x="1331803" y="4328521"/>
              <a:ext cx="108673" cy="1383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NZ" sz="2100">
                <a:solidFill>
                  <a:srgbClr val="FFFFFF"/>
                </a:solidFill>
              </a:endParaRPr>
            </a:p>
          </p:txBody>
        </p:sp>
      </p:grpSp>
      <p:grpSp>
        <p:nvGrpSpPr>
          <p:cNvPr id="86" name="Group 85"/>
          <p:cNvGrpSpPr/>
          <p:nvPr/>
        </p:nvGrpSpPr>
        <p:grpSpPr>
          <a:xfrm>
            <a:off x="8029346" y="4496708"/>
            <a:ext cx="366805" cy="526121"/>
            <a:chOff x="1228487" y="3757650"/>
            <a:chExt cx="624277" cy="895423"/>
          </a:xfrm>
        </p:grpSpPr>
        <p:sp>
          <p:nvSpPr>
            <p:cNvPr id="77" name="Oval 76"/>
            <p:cNvSpPr/>
            <p:nvPr/>
          </p:nvSpPr>
          <p:spPr>
            <a:xfrm>
              <a:off x="1333983" y="3757650"/>
              <a:ext cx="423506" cy="42350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78" name="Round Same Side Corner Rectangle 77"/>
            <p:cNvSpPr/>
            <p:nvPr/>
          </p:nvSpPr>
          <p:spPr>
            <a:xfrm>
              <a:off x="1228487" y="4201205"/>
              <a:ext cx="624277" cy="451868"/>
            </a:xfrm>
            <a:prstGeom prst="round2Same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79" name="Oval 78"/>
            <p:cNvSpPr/>
            <p:nvPr/>
          </p:nvSpPr>
          <p:spPr>
            <a:xfrm>
              <a:off x="1314065" y="4281675"/>
              <a:ext cx="137226" cy="13722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84" name="Freeform 83"/>
            <p:cNvSpPr/>
            <p:nvPr/>
          </p:nvSpPr>
          <p:spPr>
            <a:xfrm>
              <a:off x="1664827" y="4199760"/>
              <a:ext cx="149962" cy="223491"/>
            </a:xfrm>
            <a:custGeom>
              <a:avLst/>
              <a:gdLst>
                <a:gd name="connsiteX0" fmla="*/ 97721 w 261679"/>
                <a:gd name="connsiteY0" fmla="*/ 0 h 298572"/>
                <a:gd name="connsiteX1" fmla="*/ 163956 w 261679"/>
                <a:gd name="connsiteY1" fmla="*/ 0 h 298572"/>
                <a:gd name="connsiteX2" fmla="*/ 163956 w 261679"/>
                <a:gd name="connsiteY2" fmla="*/ 110815 h 298572"/>
                <a:gd name="connsiteX3" fmla="*/ 181985 w 261679"/>
                <a:gd name="connsiteY3" fmla="*/ 114454 h 298572"/>
                <a:gd name="connsiteX4" fmla="*/ 255813 w 261679"/>
                <a:gd name="connsiteY4" fmla="*/ 195883 h 298572"/>
                <a:gd name="connsiteX5" fmla="*/ 260437 w 261679"/>
                <a:gd name="connsiteY5" fmla="*/ 226470 h 298572"/>
                <a:gd name="connsiteX6" fmla="*/ 261679 w 261679"/>
                <a:gd name="connsiteY6" fmla="*/ 226470 h 298572"/>
                <a:gd name="connsiteX7" fmla="*/ 261679 w 261679"/>
                <a:gd name="connsiteY7" fmla="*/ 234685 h 298572"/>
                <a:gd name="connsiteX8" fmla="*/ 261679 w 261679"/>
                <a:gd name="connsiteY8" fmla="*/ 298470 h 298572"/>
                <a:gd name="connsiteX9" fmla="*/ 195444 w 261679"/>
                <a:gd name="connsiteY9" fmla="*/ 298470 h 298572"/>
                <a:gd name="connsiteX10" fmla="*/ 195444 w 261679"/>
                <a:gd name="connsiteY10" fmla="*/ 229767 h 298572"/>
                <a:gd name="connsiteX11" fmla="*/ 191310 w 261679"/>
                <a:gd name="connsiteY11" fmla="*/ 209290 h 298572"/>
                <a:gd name="connsiteX12" fmla="*/ 131194 w 261679"/>
                <a:gd name="connsiteY12" fmla="*/ 169442 h 298572"/>
                <a:gd name="connsiteX13" fmla="*/ 71078 w 261679"/>
                <a:gd name="connsiteY13" fmla="*/ 209290 h 298572"/>
                <a:gd name="connsiteX14" fmla="*/ 66235 w 261679"/>
                <a:gd name="connsiteY14" fmla="*/ 233279 h 298572"/>
                <a:gd name="connsiteX15" fmla="*/ 66235 w 261679"/>
                <a:gd name="connsiteY15" fmla="*/ 298572 h 298572"/>
                <a:gd name="connsiteX16" fmla="*/ 0 w 261679"/>
                <a:gd name="connsiteY16" fmla="*/ 298572 h 298572"/>
                <a:gd name="connsiteX17" fmla="*/ 0 w 261679"/>
                <a:gd name="connsiteY17" fmla="*/ 226572 h 298572"/>
                <a:gd name="connsiteX18" fmla="*/ 1935 w 261679"/>
                <a:gd name="connsiteY18" fmla="*/ 226572 h 298572"/>
                <a:gd name="connsiteX19" fmla="*/ 6575 w 261679"/>
                <a:gd name="connsiteY19" fmla="*/ 195883 h 298572"/>
                <a:gd name="connsiteX20" fmla="*/ 80403 w 261679"/>
                <a:gd name="connsiteY20" fmla="*/ 114454 h 298572"/>
                <a:gd name="connsiteX21" fmla="*/ 97721 w 261679"/>
                <a:gd name="connsiteY21" fmla="*/ 110958 h 298572"/>
                <a:gd name="connsiteX0" fmla="*/ 97721 w 261679"/>
                <a:gd name="connsiteY0" fmla="*/ 91414 h 389986"/>
                <a:gd name="connsiteX1" fmla="*/ 163956 w 261679"/>
                <a:gd name="connsiteY1" fmla="*/ 0 h 389986"/>
                <a:gd name="connsiteX2" fmla="*/ 163956 w 261679"/>
                <a:gd name="connsiteY2" fmla="*/ 202229 h 389986"/>
                <a:gd name="connsiteX3" fmla="*/ 181985 w 261679"/>
                <a:gd name="connsiteY3" fmla="*/ 205868 h 389986"/>
                <a:gd name="connsiteX4" fmla="*/ 255813 w 261679"/>
                <a:gd name="connsiteY4" fmla="*/ 287297 h 389986"/>
                <a:gd name="connsiteX5" fmla="*/ 260437 w 261679"/>
                <a:gd name="connsiteY5" fmla="*/ 317884 h 389986"/>
                <a:gd name="connsiteX6" fmla="*/ 261679 w 261679"/>
                <a:gd name="connsiteY6" fmla="*/ 317884 h 389986"/>
                <a:gd name="connsiteX7" fmla="*/ 261679 w 261679"/>
                <a:gd name="connsiteY7" fmla="*/ 326099 h 389986"/>
                <a:gd name="connsiteX8" fmla="*/ 261679 w 261679"/>
                <a:gd name="connsiteY8" fmla="*/ 389884 h 389986"/>
                <a:gd name="connsiteX9" fmla="*/ 195444 w 261679"/>
                <a:gd name="connsiteY9" fmla="*/ 389884 h 389986"/>
                <a:gd name="connsiteX10" fmla="*/ 195444 w 261679"/>
                <a:gd name="connsiteY10" fmla="*/ 321181 h 389986"/>
                <a:gd name="connsiteX11" fmla="*/ 191310 w 261679"/>
                <a:gd name="connsiteY11" fmla="*/ 300704 h 389986"/>
                <a:gd name="connsiteX12" fmla="*/ 131194 w 261679"/>
                <a:gd name="connsiteY12" fmla="*/ 260856 h 389986"/>
                <a:gd name="connsiteX13" fmla="*/ 71078 w 261679"/>
                <a:gd name="connsiteY13" fmla="*/ 300704 h 389986"/>
                <a:gd name="connsiteX14" fmla="*/ 66235 w 261679"/>
                <a:gd name="connsiteY14" fmla="*/ 324693 h 389986"/>
                <a:gd name="connsiteX15" fmla="*/ 66235 w 261679"/>
                <a:gd name="connsiteY15" fmla="*/ 389986 h 389986"/>
                <a:gd name="connsiteX16" fmla="*/ 0 w 261679"/>
                <a:gd name="connsiteY16" fmla="*/ 389986 h 389986"/>
                <a:gd name="connsiteX17" fmla="*/ 0 w 261679"/>
                <a:gd name="connsiteY17" fmla="*/ 317986 h 389986"/>
                <a:gd name="connsiteX18" fmla="*/ 1935 w 261679"/>
                <a:gd name="connsiteY18" fmla="*/ 317986 h 389986"/>
                <a:gd name="connsiteX19" fmla="*/ 6575 w 261679"/>
                <a:gd name="connsiteY19" fmla="*/ 287297 h 389986"/>
                <a:gd name="connsiteX20" fmla="*/ 80403 w 261679"/>
                <a:gd name="connsiteY20" fmla="*/ 205868 h 389986"/>
                <a:gd name="connsiteX21" fmla="*/ 97721 w 261679"/>
                <a:gd name="connsiteY21" fmla="*/ 202372 h 389986"/>
                <a:gd name="connsiteX22" fmla="*/ 97721 w 261679"/>
                <a:gd name="connsiteY22" fmla="*/ 91414 h 389986"/>
                <a:gd name="connsiteX0" fmla="*/ 93567 w 261679"/>
                <a:gd name="connsiteY0" fmla="*/ 4153 h 389986"/>
                <a:gd name="connsiteX1" fmla="*/ 163956 w 261679"/>
                <a:gd name="connsiteY1" fmla="*/ 0 h 389986"/>
                <a:gd name="connsiteX2" fmla="*/ 163956 w 261679"/>
                <a:gd name="connsiteY2" fmla="*/ 202229 h 389986"/>
                <a:gd name="connsiteX3" fmla="*/ 181985 w 261679"/>
                <a:gd name="connsiteY3" fmla="*/ 205868 h 389986"/>
                <a:gd name="connsiteX4" fmla="*/ 255813 w 261679"/>
                <a:gd name="connsiteY4" fmla="*/ 287297 h 389986"/>
                <a:gd name="connsiteX5" fmla="*/ 260437 w 261679"/>
                <a:gd name="connsiteY5" fmla="*/ 317884 h 389986"/>
                <a:gd name="connsiteX6" fmla="*/ 261679 w 261679"/>
                <a:gd name="connsiteY6" fmla="*/ 317884 h 389986"/>
                <a:gd name="connsiteX7" fmla="*/ 261679 w 261679"/>
                <a:gd name="connsiteY7" fmla="*/ 326099 h 389986"/>
                <a:gd name="connsiteX8" fmla="*/ 261679 w 261679"/>
                <a:gd name="connsiteY8" fmla="*/ 389884 h 389986"/>
                <a:gd name="connsiteX9" fmla="*/ 195444 w 261679"/>
                <a:gd name="connsiteY9" fmla="*/ 389884 h 389986"/>
                <a:gd name="connsiteX10" fmla="*/ 195444 w 261679"/>
                <a:gd name="connsiteY10" fmla="*/ 321181 h 389986"/>
                <a:gd name="connsiteX11" fmla="*/ 191310 w 261679"/>
                <a:gd name="connsiteY11" fmla="*/ 300704 h 389986"/>
                <a:gd name="connsiteX12" fmla="*/ 131194 w 261679"/>
                <a:gd name="connsiteY12" fmla="*/ 260856 h 389986"/>
                <a:gd name="connsiteX13" fmla="*/ 71078 w 261679"/>
                <a:gd name="connsiteY13" fmla="*/ 300704 h 389986"/>
                <a:gd name="connsiteX14" fmla="*/ 66235 w 261679"/>
                <a:gd name="connsiteY14" fmla="*/ 324693 h 389986"/>
                <a:gd name="connsiteX15" fmla="*/ 66235 w 261679"/>
                <a:gd name="connsiteY15" fmla="*/ 389986 h 389986"/>
                <a:gd name="connsiteX16" fmla="*/ 0 w 261679"/>
                <a:gd name="connsiteY16" fmla="*/ 389986 h 389986"/>
                <a:gd name="connsiteX17" fmla="*/ 0 w 261679"/>
                <a:gd name="connsiteY17" fmla="*/ 317986 h 389986"/>
                <a:gd name="connsiteX18" fmla="*/ 1935 w 261679"/>
                <a:gd name="connsiteY18" fmla="*/ 317986 h 389986"/>
                <a:gd name="connsiteX19" fmla="*/ 6575 w 261679"/>
                <a:gd name="connsiteY19" fmla="*/ 287297 h 389986"/>
                <a:gd name="connsiteX20" fmla="*/ 80403 w 261679"/>
                <a:gd name="connsiteY20" fmla="*/ 205868 h 389986"/>
                <a:gd name="connsiteX21" fmla="*/ 97721 w 261679"/>
                <a:gd name="connsiteY21" fmla="*/ 202372 h 389986"/>
                <a:gd name="connsiteX22" fmla="*/ 93567 w 261679"/>
                <a:gd name="connsiteY22" fmla="*/ 4153 h 389986"/>
                <a:gd name="connsiteX0" fmla="*/ 93567 w 261679"/>
                <a:gd name="connsiteY0" fmla="*/ 4153 h 389986"/>
                <a:gd name="connsiteX1" fmla="*/ 163956 w 261679"/>
                <a:gd name="connsiteY1" fmla="*/ 0 h 389986"/>
                <a:gd name="connsiteX2" fmla="*/ 163956 w 261679"/>
                <a:gd name="connsiteY2" fmla="*/ 202229 h 389986"/>
                <a:gd name="connsiteX3" fmla="*/ 181985 w 261679"/>
                <a:gd name="connsiteY3" fmla="*/ 205868 h 389986"/>
                <a:gd name="connsiteX4" fmla="*/ 255813 w 261679"/>
                <a:gd name="connsiteY4" fmla="*/ 287297 h 389986"/>
                <a:gd name="connsiteX5" fmla="*/ 260437 w 261679"/>
                <a:gd name="connsiteY5" fmla="*/ 317884 h 389986"/>
                <a:gd name="connsiteX6" fmla="*/ 261679 w 261679"/>
                <a:gd name="connsiteY6" fmla="*/ 317884 h 389986"/>
                <a:gd name="connsiteX7" fmla="*/ 261679 w 261679"/>
                <a:gd name="connsiteY7" fmla="*/ 326099 h 389986"/>
                <a:gd name="connsiteX8" fmla="*/ 261679 w 261679"/>
                <a:gd name="connsiteY8" fmla="*/ 389884 h 389986"/>
                <a:gd name="connsiteX9" fmla="*/ 195444 w 261679"/>
                <a:gd name="connsiteY9" fmla="*/ 389884 h 389986"/>
                <a:gd name="connsiteX10" fmla="*/ 195444 w 261679"/>
                <a:gd name="connsiteY10" fmla="*/ 321181 h 389986"/>
                <a:gd name="connsiteX11" fmla="*/ 191310 w 261679"/>
                <a:gd name="connsiteY11" fmla="*/ 300704 h 389986"/>
                <a:gd name="connsiteX12" fmla="*/ 131194 w 261679"/>
                <a:gd name="connsiteY12" fmla="*/ 260856 h 389986"/>
                <a:gd name="connsiteX13" fmla="*/ 71078 w 261679"/>
                <a:gd name="connsiteY13" fmla="*/ 300704 h 389986"/>
                <a:gd name="connsiteX14" fmla="*/ 66235 w 261679"/>
                <a:gd name="connsiteY14" fmla="*/ 324693 h 389986"/>
                <a:gd name="connsiteX15" fmla="*/ 66235 w 261679"/>
                <a:gd name="connsiteY15" fmla="*/ 389986 h 389986"/>
                <a:gd name="connsiteX16" fmla="*/ 0 w 261679"/>
                <a:gd name="connsiteY16" fmla="*/ 389986 h 389986"/>
                <a:gd name="connsiteX17" fmla="*/ 0 w 261679"/>
                <a:gd name="connsiteY17" fmla="*/ 317986 h 389986"/>
                <a:gd name="connsiteX18" fmla="*/ 1935 w 261679"/>
                <a:gd name="connsiteY18" fmla="*/ 317986 h 389986"/>
                <a:gd name="connsiteX19" fmla="*/ 6575 w 261679"/>
                <a:gd name="connsiteY19" fmla="*/ 287297 h 389986"/>
                <a:gd name="connsiteX20" fmla="*/ 80403 w 261679"/>
                <a:gd name="connsiteY20" fmla="*/ 205868 h 389986"/>
                <a:gd name="connsiteX21" fmla="*/ 97721 w 261679"/>
                <a:gd name="connsiteY21" fmla="*/ 202372 h 389986"/>
                <a:gd name="connsiteX22" fmla="*/ 90833 w 261679"/>
                <a:gd name="connsiteY22" fmla="*/ 146768 h 389986"/>
                <a:gd name="connsiteX23" fmla="*/ 93567 w 261679"/>
                <a:gd name="connsiteY23" fmla="*/ 4153 h 389986"/>
                <a:gd name="connsiteX0" fmla="*/ 93567 w 261679"/>
                <a:gd name="connsiteY0" fmla="*/ 4153 h 389986"/>
                <a:gd name="connsiteX1" fmla="*/ 163956 w 261679"/>
                <a:gd name="connsiteY1" fmla="*/ 0 h 389986"/>
                <a:gd name="connsiteX2" fmla="*/ 163956 w 261679"/>
                <a:gd name="connsiteY2" fmla="*/ 202229 h 389986"/>
                <a:gd name="connsiteX3" fmla="*/ 181985 w 261679"/>
                <a:gd name="connsiteY3" fmla="*/ 205868 h 389986"/>
                <a:gd name="connsiteX4" fmla="*/ 255813 w 261679"/>
                <a:gd name="connsiteY4" fmla="*/ 287297 h 389986"/>
                <a:gd name="connsiteX5" fmla="*/ 260437 w 261679"/>
                <a:gd name="connsiteY5" fmla="*/ 317884 h 389986"/>
                <a:gd name="connsiteX6" fmla="*/ 261679 w 261679"/>
                <a:gd name="connsiteY6" fmla="*/ 317884 h 389986"/>
                <a:gd name="connsiteX7" fmla="*/ 261679 w 261679"/>
                <a:gd name="connsiteY7" fmla="*/ 326099 h 389986"/>
                <a:gd name="connsiteX8" fmla="*/ 261679 w 261679"/>
                <a:gd name="connsiteY8" fmla="*/ 389884 h 389986"/>
                <a:gd name="connsiteX9" fmla="*/ 195444 w 261679"/>
                <a:gd name="connsiteY9" fmla="*/ 389884 h 389986"/>
                <a:gd name="connsiteX10" fmla="*/ 195444 w 261679"/>
                <a:gd name="connsiteY10" fmla="*/ 321181 h 389986"/>
                <a:gd name="connsiteX11" fmla="*/ 191310 w 261679"/>
                <a:gd name="connsiteY11" fmla="*/ 300704 h 389986"/>
                <a:gd name="connsiteX12" fmla="*/ 131194 w 261679"/>
                <a:gd name="connsiteY12" fmla="*/ 260856 h 389986"/>
                <a:gd name="connsiteX13" fmla="*/ 71078 w 261679"/>
                <a:gd name="connsiteY13" fmla="*/ 300704 h 389986"/>
                <a:gd name="connsiteX14" fmla="*/ 66235 w 261679"/>
                <a:gd name="connsiteY14" fmla="*/ 324693 h 389986"/>
                <a:gd name="connsiteX15" fmla="*/ 66235 w 261679"/>
                <a:gd name="connsiteY15" fmla="*/ 389986 h 389986"/>
                <a:gd name="connsiteX16" fmla="*/ 0 w 261679"/>
                <a:gd name="connsiteY16" fmla="*/ 389986 h 389986"/>
                <a:gd name="connsiteX17" fmla="*/ 0 w 261679"/>
                <a:gd name="connsiteY17" fmla="*/ 317986 h 389986"/>
                <a:gd name="connsiteX18" fmla="*/ 1935 w 261679"/>
                <a:gd name="connsiteY18" fmla="*/ 317986 h 389986"/>
                <a:gd name="connsiteX19" fmla="*/ 6575 w 261679"/>
                <a:gd name="connsiteY19" fmla="*/ 287297 h 389986"/>
                <a:gd name="connsiteX20" fmla="*/ 80403 w 261679"/>
                <a:gd name="connsiteY20" fmla="*/ 205868 h 389986"/>
                <a:gd name="connsiteX21" fmla="*/ 97721 w 261679"/>
                <a:gd name="connsiteY21" fmla="*/ 202372 h 389986"/>
                <a:gd name="connsiteX22" fmla="*/ 90833 w 261679"/>
                <a:gd name="connsiteY22" fmla="*/ 146768 h 389986"/>
                <a:gd name="connsiteX23" fmla="*/ 93567 w 261679"/>
                <a:gd name="connsiteY23" fmla="*/ 4153 h 389986"/>
                <a:gd name="connsiteX0" fmla="*/ 93567 w 261679"/>
                <a:gd name="connsiteY0" fmla="*/ 4153 h 389986"/>
                <a:gd name="connsiteX1" fmla="*/ 163956 w 261679"/>
                <a:gd name="connsiteY1" fmla="*/ 0 h 389986"/>
                <a:gd name="connsiteX2" fmla="*/ 163956 w 261679"/>
                <a:gd name="connsiteY2" fmla="*/ 202229 h 389986"/>
                <a:gd name="connsiteX3" fmla="*/ 181985 w 261679"/>
                <a:gd name="connsiteY3" fmla="*/ 205868 h 389986"/>
                <a:gd name="connsiteX4" fmla="*/ 255813 w 261679"/>
                <a:gd name="connsiteY4" fmla="*/ 287297 h 389986"/>
                <a:gd name="connsiteX5" fmla="*/ 260437 w 261679"/>
                <a:gd name="connsiteY5" fmla="*/ 317884 h 389986"/>
                <a:gd name="connsiteX6" fmla="*/ 261679 w 261679"/>
                <a:gd name="connsiteY6" fmla="*/ 317884 h 389986"/>
                <a:gd name="connsiteX7" fmla="*/ 261679 w 261679"/>
                <a:gd name="connsiteY7" fmla="*/ 326099 h 389986"/>
                <a:gd name="connsiteX8" fmla="*/ 261679 w 261679"/>
                <a:gd name="connsiteY8" fmla="*/ 389884 h 389986"/>
                <a:gd name="connsiteX9" fmla="*/ 195444 w 261679"/>
                <a:gd name="connsiteY9" fmla="*/ 389884 h 389986"/>
                <a:gd name="connsiteX10" fmla="*/ 195444 w 261679"/>
                <a:gd name="connsiteY10" fmla="*/ 321181 h 389986"/>
                <a:gd name="connsiteX11" fmla="*/ 191310 w 261679"/>
                <a:gd name="connsiteY11" fmla="*/ 300704 h 389986"/>
                <a:gd name="connsiteX12" fmla="*/ 131194 w 261679"/>
                <a:gd name="connsiteY12" fmla="*/ 260856 h 389986"/>
                <a:gd name="connsiteX13" fmla="*/ 71078 w 261679"/>
                <a:gd name="connsiteY13" fmla="*/ 300704 h 389986"/>
                <a:gd name="connsiteX14" fmla="*/ 66235 w 261679"/>
                <a:gd name="connsiteY14" fmla="*/ 324693 h 389986"/>
                <a:gd name="connsiteX15" fmla="*/ 66235 w 261679"/>
                <a:gd name="connsiteY15" fmla="*/ 389986 h 389986"/>
                <a:gd name="connsiteX16" fmla="*/ 0 w 261679"/>
                <a:gd name="connsiteY16" fmla="*/ 389986 h 389986"/>
                <a:gd name="connsiteX17" fmla="*/ 0 w 261679"/>
                <a:gd name="connsiteY17" fmla="*/ 317986 h 389986"/>
                <a:gd name="connsiteX18" fmla="*/ 1935 w 261679"/>
                <a:gd name="connsiteY18" fmla="*/ 317986 h 389986"/>
                <a:gd name="connsiteX19" fmla="*/ 6575 w 261679"/>
                <a:gd name="connsiteY19" fmla="*/ 287297 h 389986"/>
                <a:gd name="connsiteX20" fmla="*/ 80403 w 261679"/>
                <a:gd name="connsiteY20" fmla="*/ 205868 h 389986"/>
                <a:gd name="connsiteX21" fmla="*/ 97721 w 261679"/>
                <a:gd name="connsiteY21" fmla="*/ 202372 h 389986"/>
                <a:gd name="connsiteX22" fmla="*/ 93567 w 261679"/>
                <a:gd name="connsiteY22" fmla="*/ 4153 h 389986"/>
                <a:gd name="connsiteX0" fmla="*/ 101350 w 261679"/>
                <a:gd name="connsiteY0" fmla="*/ 261 h 389986"/>
                <a:gd name="connsiteX1" fmla="*/ 163956 w 261679"/>
                <a:gd name="connsiteY1" fmla="*/ 0 h 389986"/>
                <a:gd name="connsiteX2" fmla="*/ 163956 w 261679"/>
                <a:gd name="connsiteY2" fmla="*/ 202229 h 389986"/>
                <a:gd name="connsiteX3" fmla="*/ 181985 w 261679"/>
                <a:gd name="connsiteY3" fmla="*/ 205868 h 389986"/>
                <a:gd name="connsiteX4" fmla="*/ 255813 w 261679"/>
                <a:gd name="connsiteY4" fmla="*/ 287297 h 389986"/>
                <a:gd name="connsiteX5" fmla="*/ 260437 w 261679"/>
                <a:gd name="connsiteY5" fmla="*/ 317884 h 389986"/>
                <a:gd name="connsiteX6" fmla="*/ 261679 w 261679"/>
                <a:gd name="connsiteY6" fmla="*/ 317884 h 389986"/>
                <a:gd name="connsiteX7" fmla="*/ 261679 w 261679"/>
                <a:gd name="connsiteY7" fmla="*/ 326099 h 389986"/>
                <a:gd name="connsiteX8" fmla="*/ 261679 w 261679"/>
                <a:gd name="connsiteY8" fmla="*/ 389884 h 389986"/>
                <a:gd name="connsiteX9" fmla="*/ 195444 w 261679"/>
                <a:gd name="connsiteY9" fmla="*/ 389884 h 389986"/>
                <a:gd name="connsiteX10" fmla="*/ 195444 w 261679"/>
                <a:gd name="connsiteY10" fmla="*/ 321181 h 389986"/>
                <a:gd name="connsiteX11" fmla="*/ 191310 w 261679"/>
                <a:gd name="connsiteY11" fmla="*/ 300704 h 389986"/>
                <a:gd name="connsiteX12" fmla="*/ 131194 w 261679"/>
                <a:gd name="connsiteY12" fmla="*/ 260856 h 389986"/>
                <a:gd name="connsiteX13" fmla="*/ 71078 w 261679"/>
                <a:gd name="connsiteY13" fmla="*/ 300704 h 389986"/>
                <a:gd name="connsiteX14" fmla="*/ 66235 w 261679"/>
                <a:gd name="connsiteY14" fmla="*/ 324693 h 389986"/>
                <a:gd name="connsiteX15" fmla="*/ 66235 w 261679"/>
                <a:gd name="connsiteY15" fmla="*/ 389986 h 389986"/>
                <a:gd name="connsiteX16" fmla="*/ 0 w 261679"/>
                <a:gd name="connsiteY16" fmla="*/ 389986 h 389986"/>
                <a:gd name="connsiteX17" fmla="*/ 0 w 261679"/>
                <a:gd name="connsiteY17" fmla="*/ 317986 h 389986"/>
                <a:gd name="connsiteX18" fmla="*/ 1935 w 261679"/>
                <a:gd name="connsiteY18" fmla="*/ 317986 h 389986"/>
                <a:gd name="connsiteX19" fmla="*/ 6575 w 261679"/>
                <a:gd name="connsiteY19" fmla="*/ 287297 h 389986"/>
                <a:gd name="connsiteX20" fmla="*/ 80403 w 261679"/>
                <a:gd name="connsiteY20" fmla="*/ 205868 h 389986"/>
                <a:gd name="connsiteX21" fmla="*/ 97721 w 261679"/>
                <a:gd name="connsiteY21" fmla="*/ 202372 h 389986"/>
                <a:gd name="connsiteX22" fmla="*/ 101350 w 261679"/>
                <a:gd name="connsiteY22" fmla="*/ 261 h 38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1679" h="389986">
                  <a:moveTo>
                    <a:pt x="101350" y="261"/>
                  </a:moveTo>
                  <a:lnTo>
                    <a:pt x="163956" y="0"/>
                  </a:lnTo>
                  <a:lnTo>
                    <a:pt x="163956" y="202229"/>
                  </a:lnTo>
                  <a:lnTo>
                    <a:pt x="181985" y="205868"/>
                  </a:lnTo>
                  <a:cubicBezTo>
                    <a:pt x="217110" y="220725"/>
                    <a:pt x="244375" y="250524"/>
                    <a:pt x="255813" y="287297"/>
                  </a:cubicBezTo>
                  <a:lnTo>
                    <a:pt x="260437" y="317884"/>
                  </a:lnTo>
                  <a:lnTo>
                    <a:pt x="261679" y="317884"/>
                  </a:lnTo>
                  <a:lnTo>
                    <a:pt x="261679" y="326099"/>
                  </a:lnTo>
                  <a:lnTo>
                    <a:pt x="261679" y="389884"/>
                  </a:lnTo>
                  <a:lnTo>
                    <a:pt x="195444" y="389884"/>
                  </a:lnTo>
                  <a:lnTo>
                    <a:pt x="195444" y="321181"/>
                  </a:lnTo>
                  <a:lnTo>
                    <a:pt x="191310" y="300704"/>
                  </a:lnTo>
                  <a:cubicBezTo>
                    <a:pt x="181406" y="277287"/>
                    <a:pt x="158219" y="260856"/>
                    <a:pt x="131194" y="260856"/>
                  </a:cubicBezTo>
                  <a:cubicBezTo>
                    <a:pt x="104169" y="260856"/>
                    <a:pt x="80982" y="277287"/>
                    <a:pt x="71078" y="300704"/>
                  </a:cubicBezTo>
                  <a:lnTo>
                    <a:pt x="66235" y="324693"/>
                  </a:lnTo>
                  <a:lnTo>
                    <a:pt x="66235" y="389986"/>
                  </a:lnTo>
                  <a:lnTo>
                    <a:pt x="0" y="389986"/>
                  </a:lnTo>
                  <a:lnTo>
                    <a:pt x="0" y="317986"/>
                  </a:lnTo>
                  <a:lnTo>
                    <a:pt x="1935" y="317986"/>
                  </a:lnTo>
                  <a:lnTo>
                    <a:pt x="6575" y="287297"/>
                  </a:lnTo>
                  <a:cubicBezTo>
                    <a:pt x="18013" y="250524"/>
                    <a:pt x="45278" y="220725"/>
                    <a:pt x="80403" y="205868"/>
                  </a:cubicBezTo>
                  <a:lnTo>
                    <a:pt x="97721" y="202372"/>
                  </a:lnTo>
                  <a:cubicBezTo>
                    <a:pt x="99915" y="168753"/>
                    <a:pt x="90311" y="33990"/>
                    <a:pt x="101350" y="26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85" name="Rectangle 84"/>
            <p:cNvSpPr/>
            <p:nvPr/>
          </p:nvSpPr>
          <p:spPr>
            <a:xfrm>
              <a:off x="1359818" y="4189802"/>
              <a:ext cx="45719" cy="102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grpSp>
      <p:sp>
        <p:nvSpPr>
          <p:cNvPr id="87" name="Rectangle 86"/>
          <p:cNvSpPr/>
          <p:nvPr/>
        </p:nvSpPr>
        <p:spPr>
          <a:xfrm>
            <a:off x="4087293" y="4658195"/>
            <a:ext cx="1044842" cy="2970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r>
              <a:rPr lang="en-NZ" sz="1200" b="1" dirty="0">
                <a:solidFill>
                  <a:schemeClr val="tx1"/>
                </a:solidFill>
                <a:latin typeface="Source Sans Pro" panose="020B0503030403020204" pitchFamily="34" charset="0"/>
                <a:ea typeface="Source Sans Pro" panose="020B0503030403020204" pitchFamily="34" charset="0"/>
              </a:rPr>
              <a:t>National Immunisation Record</a:t>
            </a:r>
            <a:endParaRPr lang="en-NZ" sz="1200" b="1" dirty="0">
              <a:solidFill>
                <a:schemeClr val="tx1"/>
              </a:solidFill>
              <a:latin typeface="Source Sans Pro" panose="020B0503030403020204" pitchFamily="34" charset="0"/>
              <a:ea typeface="Source Sans Pro" panose="020B0503030403020204" pitchFamily="34" charset="0"/>
            </a:endParaRPr>
          </a:p>
        </p:txBody>
      </p:sp>
      <p:cxnSp>
        <p:nvCxnSpPr>
          <p:cNvPr id="90" name="Elbow Connector 89"/>
          <p:cNvCxnSpPr>
            <a:stCxn id="4" idx="3"/>
            <a:endCxn id="12" idx="3"/>
          </p:cNvCxnSpPr>
          <p:nvPr/>
        </p:nvCxnSpPr>
        <p:spPr>
          <a:xfrm>
            <a:off x="4789585" y="2351455"/>
            <a:ext cx="755315" cy="1639"/>
          </a:xfrm>
          <a:prstGeom prst="bentConnector3">
            <a:avLst/>
          </a:prstGeom>
          <a:ln w="38100">
            <a:solidFill>
              <a:srgbClr val="AF1D35"/>
            </a:solidFill>
            <a:prstDash val="sysDash"/>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4" idx="2"/>
          </p:cNvCxnSpPr>
          <p:nvPr/>
        </p:nvCxnSpPr>
        <p:spPr>
          <a:xfrm rot="5400000">
            <a:off x="3173272" y="3673412"/>
            <a:ext cx="1820085" cy="613247"/>
          </a:xfrm>
          <a:prstGeom prst="bentConnector3">
            <a:avLst>
              <a:gd name="adj1" fmla="val 61513"/>
            </a:avLst>
          </a:prstGeom>
          <a:ln w="38100">
            <a:solidFill>
              <a:srgbClr val="AF1D35"/>
            </a:solidFill>
            <a:prstDash val="sysDash"/>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4" idx="2"/>
            <a:endCxn id="64" idx="0"/>
          </p:cNvCxnSpPr>
          <p:nvPr/>
        </p:nvCxnSpPr>
        <p:spPr>
          <a:xfrm rot="16200000" flipH="1">
            <a:off x="4628423" y="2831508"/>
            <a:ext cx="1689775" cy="2166744"/>
          </a:xfrm>
          <a:prstGeom prst="bentConnector3">
            <a:avLst>
              <a:gd name="adj1" fmla="val 50000"/>
            </a:avLst>
          </a:prstGeom>
          <a:ln w="38100">
            <a:solidFill>
              <a:srgbClr val="AF1D35"/>
            </a:solidFill>
            <a:prstDash val="sysDash"/>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448254" y="4317325"/>
            <a:ext cx="638402" cy="926615"/>
            <a:chOff x="-1126367" y="2503751"/>
            <a:chExt cx="762001" cy="1106009"/>
          </a:xfrm>
          <a:solidFill>
            <a:schemeClr val="bg1"/>
          </a:solidFill>
        </p:grpSpPr>
        <p:grpSp>
          <p:nvGrpSpPr>
            <p:cNvPr id="35" name="Group 34"/>
            <p:cNvGrpSpPr/>
            <p:nvPr/>
          </p:nvGrpSpPr>
          <p:grpSpPr>
            <a:xfrm>
              <a:off x="-1126367" y="2503751"/>
              <a:ext cx="762001" cy="1106009"/>
              <a:chOff x="-1126367" y="2503751"/>
              <a:chExt cx="762001" cy="1106009"/>
            </a:xfrm>
            <a:grpFill/>
          </p:grpSpPr>
          <p:sp>
            <p:nvSpPr>
              <p:cNvPr id="45" name="Rectangle 7"/>
              <p:cNvSpPr/>
              <p:nvPr/>
            </p:nvSpPr>
            <p:spPr>
              <a:xfrm>
                <a:off x="-1126367" y="2503751"/>
                <a:ext cx="762001" cy="1106009"/>
              </a:xfrm>
              <a:custGeom>
                <a:avLst/>
                <a:gdLst>
                  <a:gd name="connsiteX0" fmla="*/ 0 w 753534"/>
                  <a:gd name="connsiteY0" fmla="*/ 0 h 1101987"/>
                  <a:gd name="connsiteX1" fmla="*/ 753534 w 753534"/>
                  <a:gd name="connsiteY1" fmla="*/ 0 h 1101987"/>
                  <a:gd name="connsiteX2" fmla="*/ 753534 w 753534"/>
                  <a:gd name="connsiteY2" fmla="*/ 1101987 h 1101987"/>
                  <a:gd name="connsiteX3" fmla="*/ 0 w 753534"/>
                  <a:gd name="connsiteY3" fmla="*/ 1101987 h 1101987"/>
                  <a:gd name="connsiteX4" fmla="*/ 0 w 753534"/>
                  <a:gd name="connsiteY4" fmla="*/ 0 h 1101987"/>
                  <a:gd name="connsiteX0" fmla="*/ 0 w 753534"/>
                  <a:gd name="connsiteY0" fmla="*/ 1641 h 1103628"/>
                  <a:gd name="connsiteX1" fmla="*/ 550634 w 753534"/>
                  <a:gd name="connsiteY1" fmla="*/ 0 h 1103628"/>
                  <a:gd name="connsiteX2" fmla="*/ 753534 w 753534"/>
                  <a:gd name="connsiteY2" fmla="*/ 1641 h 1103628"/>
                  <a:gd name="connsiteX3" fmla="*/ 753534 w 753534"/>
                  <a:gd name="connsiteY3" fmla="*/ 1103628 h 1103628"/>
                  <a:gd name="connsiteX4" fmla="*/ 0 w 753534"/>
                  <a:gd name="connsiteY4" fmla="*/ 1103628 h 1103628"/>
                  <a:gd name="connsiteX5" fmla="*/ 0 w 753534"/>
                  <a:gd name="connsiteY5" fmla="*/ 1641 h 1103628"/>
                  <a:gd name="connsiteX0" fmla="*/ 0 w 762001"/>
                  <a:gd name="connsiteY0" fmla="*/ 1641 h 1103628"/>
                  <a:gd name="connsiteX1" fmla="*/ 550634 w 762001"/>
                  <a:gd name="connsiteY1" fmla="*/ 0 h 1103628"/>
                  <a:gd name="connsiteX2" fmla="*/ 762001 w 762001"/>
                  <a:gd name="connsiteY2" fmla="*/ 238708 h 1103628"/>
                  <a:gd name="connsiteX3" fmla="*/ 753534 w 762001"/>
                  <a:gd name="connsiteY3" fmla="*/ 1103628 h 1103628"/>
                  <a:gd name="connsiteX4" fmla="*/ 0 w 762001"/>
                  <a:gd name="connsiteY4" fmla="*/ 1103628 h 1103628"/>
                  <a:gd name="connsiteX5" fmla="*/ 0 w 762001"/>
                  <a:gd name="connsiteY5" fmla="*/ 1641 h 1103628"/>
                  <a:gd name="connsiteX0" fmla="*/ 0 w 762001"/>
                  <a:gd name="connsiteY0" fmla="*/ 4022 h 1106009"/>
                  <a:gd name="connsiteX1" fmla="*/ 512534 w 762001"/>
                  <a:gd name="connsiteY1" fmla="*/ 0 h 1106009"/>
                  <a:gd name="connsiteX2" fmla="*/ 762001 w 762001"/>
                  <a:gd name="connsiteY2" fmla="*/ 241089 h 1106009"/>
                  <a:gd name="connsiteX3" fmla="*/ 753534 w 762001"/>
                  <a:gd name="connsiteY3" fmla="*/ 1106009 h 1106009"/>
                  <a:gd name="connsiteX4" fmla="*/ 0 w 762001"/>
                  <a:gd name="connsiteY4" fmla="*/ 1106009 h 1106009"/>
                  <a:gd name="connsiteX5" fmla="*/ 0 w 762001"/>
                  <a:gd name="connsiteY5" fmla="*/ 4022 h 110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1" h="1106009">
                    <a:moveTo>
                      <a:pt x="0" y="4022"/>
                    </a:moveTo>
                    <a:lnTo>
                      <a:pt x="512534" y="0"/>
                    </a:lnTo>
                    <a:lnTo>
                      <a:pt x="762001" y="241089"/>
                    </a:lnTo>
                    <a:cubicBezTo>
                      <a:pt x="759179" y="529396"/>
                      <a:pt x="756356" y="817702"/>
                      <a:pt x="753534" y="1106009"/>
                    </a:cubicBezTo>
                    <a:lnTo>
                      <a:pt x="0" y="1106009"/>
                    </a:lnTo>
                    <a:lnTo>
                      <a:pt x="0" y="4022"/>
                    </a:lnTo>
                    <a:close/>
                  </a:path>
                </a:pathLst>
              </a:custGeom>
              <a:grpFill/>
              <a:ln w="38100">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Z" sz="1350"/>
              </a:p>
            </p:txBody>
          </p:sp>
          <p:sp>
            <p:nvSpPr>
              <p:cNvPr id="46" name="Right Triangle 45"/>
              <p:cNvSpPr/>
              <p:nvPr/>
            </p:nvSpPr>
            <p:spPr>
              <a:xfrm>
                <a:off x="-599449" y="2518361"/>
                <a:ext cx="226276" cy="226276"/>
              </a:xfrm>
              <a:prstGeom prst="rtTriangle">
                <a:avLst/>
              </a:prstGeom>
              <a:grp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grpSp>
        <p:cxnSp>
          <p:nvCxnSpPr>
            <p:cNvPr id="36" name="Straight Connector 35"/>
            <p:cNvCxnSpPr/>
            <p:nvPr/>
          </p:nvCxnSpPr>
          <p:spPr>
            <a:xfrm>
              <a:off x="-1009650" y="2656998"/>
              <a:ext cx="342900"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09650" y="2762964"/>
              <a:ext cx="342900"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09650" y="2868930"/>
              <a:ext cx="561975"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09650" y="2974896"/>
              <a:ext cx="561975"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09650" y="3080862"/>
              <a:ext cx="561975"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09650" y="3186828"/>
              <a:ext cx="561975"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09650" y="3398760"/>
              <a:ext cx="561975"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009650" y="3292794"/>
              <a:ext cx="561975"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09650" y="3504723"/>
              <a:ext cx="561975" cy="0"/>
            </a:xfrm>
            <a:prstGeom prst="line">
              <a:avLst/>
            </a:prstGeom>
            <a:grpFill/>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100" name="Elbow Connector 99"/>
          <p:cNvCxnSpPr>
            <a:stCxn id="4" idx="2"/>
            <a:endCxn id="71" idx="0"/>
          </p:cNvCxnSpPr>
          <p:nvPr/>
        </p:nvCxnSpPr>
        <p:spPr>
          <a:xfrm rot="16200000" flipH="1">
            <a:off x="4976987" y="2482943"/>
            <a:ext cx="1548402" cy="2722502"/>
          </a:xfrm>
          <a:prstGeom prst="bentConnector3">
            <a:avLst>
              <a:gd name="adj1" fmla="val 72145"/>
            </a:avLst>
          </a:prstGeom>
          <a:ln w="38100">
            <a:solidFill>
              <a:srgbClr val="AF1D35"/>
            </a:solidFill>
            <a:prstDash val="sysDash"/>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4" idx="2"/>
            <a:endCxn id="48" idx="0"/>
          </p:cNvCxnSpPr>
          <p:nvPr/>
        </p:nvCxnSpPr>
        <p:spPr>
          <a:xfrm rot="16200000" flipH="1">
            <a:off x="5208456" y="2251475"/>
            <a:ext cx="1527833" cy="3164868"/>
          </a:xfrm>
          <a:prstGeom prst="bentConnector3">
            <a:avLst>
              <a:gd name="adj1" fmla="val 73067"/>
            </a:avLst>
          </a:prstGeom>
          <a:ln w="38100">
            <a:solidFill>
              <a:srgbClr val="AF1D35"/>
            </a:solidFill>
            <a:prstDash val="sysDash"/>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4" idx="2"/>
            <a:endCxn id="77" idx="0"/>
          </p:cNvCxnSpPr>
          <p:nvPr/>
        </p:nvCxnSpPr>
        <p:spPr>
          <a:xfrm rot="16200000" flipH="1">
            <a:off x="5589486" y="1870444"/>
            <a:ext cx="1426716" cy="3825813"/>
          </a:xfrm>
          <a:prstGeom prst="bentConnector3">
            <a:avLst>
              <a:gd name="adj1" fmla="val 78708"/>
            </a:avLst>
          </a:prstGeom>
          <a:ln w="38100">
            <a:solidFill>
              <a:srgbClr val="AF1D35"/>
            </a:solidFill>
            <a:prstDash val="sysDash"/>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4213717" y="1816812"/>
            <a:ext cx="349453" cy="911303"/>
            <a:chOff x="-3543300" y="1350867"/>
            <a:chExt cx="2006600" cy="5232813"/>
          </a:xfrm>
        </p:grpSpPr>
        <p:sp>
          <p:nvSpPr>
            <p:cNvPr id="126" name="Pentagon 125"/>
            <p:cNvSpPr/>
            <p:nvPr/>
          </p:nvSpPr>
          <p:spPr>
            <a:xfrm rot="5400000">
              <a:off x="-4222536" y="3434250"/>
              <a:ext cx="3365072" cy="1233223"/>
            </a:xfrm>
            <a:prstGeom prst="homePlat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127" name="Rounded Rectangle 126"/>
            <p:cNvSpPr/>
            <p:nvPr/>
          </p:nvSpPr>
          <p:spPr>
            <a:xfrm>
              <a:off x="-3543300" y="2170515"/>
              <a:ext cx="2006600" cy="19781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128" name="Rounded Rectangle 127"/>
            <p:cNvSpPr/>
            <p:nvPr/>
          </p:nvSpPr>
          <p:spPr>
            <a:xfrm>
              <a:off x="-3223962" y="1350867"/>
              <a:ext cx="1367924" cy="19781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129" name="Rectangle 128"/>
            <p:cNvSpPr/>
            <p:nvPr/>
          </p:nvSpPr>
          <p:spPr>
            <a:xfrm>
              <a:off x="-2943860" y="1542310"/>
              <a:ext cx="807720" cy="4465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130" name="Pentagon 129"/>
            <p:cNvSpPr/>
            <p:nvPr/>
          </p:nvSpPr>
          <p:spPr>
            <a:xfrm rot="5400000">
              <a:off x="-3723846" y="3941610"/>
              <a:ext cx="2367688" cy="807719"/>
            </a:xfrm>
            <a:prstGeom prst="homePlate">
              <a:avLst/>
            </a:prstGeom>
            <a:solidFill>
              <a:srgbClr val="F04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131" name="Round Same Side Corner Rectangle 130"/>
            <p:cNvSpPr/>
            <p:nvPr/>
          </p:nvSpPr>
          <p:spPr>
            <a:xfrm rot="5400000">
              <a:off x="-2835944" y="3338138"/>
              <a:ext cx="144000" cy="36000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132" name="Round Same Side Corner Rectangle 131"/>
            <p:cNvSpPr/>
            <p:nvPr/>
          </p:nvSpPr>
          <p:spPr>
            <a:xfrm rot="5400000">
              <a:off x="-2835944" y="3771272"/>
              <a:ext cx="144000" cy="36000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133" name="Round Same Side Corner Rectangle 132"/>
            <p:cNvSpPr/>
            <p:nvPr/>
          </p:nvSpPr>
          <p:spPr>
            <a:xfrm rot="5400000">
              <a:off x="-2835944" y="4204407"/>
              <a:ext cx="144000" cy="36000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134" name="Round Same Side Corner Rectangle 133"/>
            <p:cNvSpPr/>
            <p:nvPr/>
          </p:nvSpPr>
          <p:spPr>
            <a:xfrm rot="5400000">
              <a:off x="-2835944" y="4636573"/>
              <a:ext cx="144000" cy="36000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cxnSp>
          <p:nvCxnSpPr>
            <p:cNvPr id="136" name="Straight Connector 135"/>
            <p:cNvCxnSpPr>
              <a:stCxn id="126" idx="3"/>
            </p:cNvCxnSpPr>
            <p:nvPr/>
          </p:nvCxnSpPr>
          <p:spPr>
            <a:xfrm>
              <a:off x="-2540001" y="5733398"/>
              <a:ext cx="4300" cy="850282"/>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138" name="Elbow Connector 137"/>
          <p:cNvCxnSpPr>
            <a:stCxn id="24" idx="3"/>
            <a:endCxn id="12" idx="3"/>
          </p:cNvCxnSpPr>
          <p:nvPr/>
        </p:nvCxnSpPr>
        <p:spPr>
          <a:xfrm flipV="1">
            <a:off x="5147479" y="2353094"/>
            <a:ext cx="397421" cy="949787"/>
          </a:xfrm>
          <a:prstGeom prst="bentConnector3">
            <a:avLst>
              <a:gd name="adj1" fmla="val 50000"/>
            </a:avLst>
          </a:prstGeom>
          <a:ln w="38100">
            <a:solidFill>
              <a:srgbClr val="AF1D35"/>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03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par>
                                <p:cTn id="33" presetID="10" presetClass="entr" presetSubtype="0" fill="hold" nodeType="withEffect">
                                  <p:stCondLst>
                                    <p:cond delay="0"/>
                                  </p:stCondLst>
                                  <p:childTnLst>
                                    <p:set>
                                      <p:cBhvr>
                                        <p:cTn id="34" dur="1" fill="hold">
                                          <p:stCondLst>
                                            <p:cond delay="0"/>
                                          </p:stCondLst>
                                        </p:cTn>
                                        <p:tgtEl>
                                          <p:spTgt spid="138"/>
                                        </p:tgtEl>
                                        <p:attrNameLst>
                                          <p:attrName>style.visibility</p:attrName>
                                        </p:attrNameLst>
                                      </p:cBhvr>
                                      <p:to>
                                        <p:strVal val="visible"/>
                                      </p:to>
                                    </p:set>
                                    <p:animEffect transition="in" filter="fade">
                                      <p:cBhvr>
                                        <p:cTn id="35" dur="500"/>
                                        <p:tgtEl>
                                          <p:spTgt spid="13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500"/>
                                        <p:tgtEl>
                                          <p:spTgt spid="76"/>
                                        </p:tgtEl>
                                      </p:cBhvr>
                                    </p:animEffect>
                                  </p:childTnLst>
                                </p:cTn>
                              </p:par>
                              <p:par>
                                <p:cTn id="56" presetID="10" presetClass="entr" presetSubtype="0"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fade">
                                      <p:cBhvr>
                                        <p:cTn id="58" dur="500"/>
                                        <p:tgtEl>
                                          <p:spTgt spid="75"/>
                                        </p:tgtEl>
                                      </p:cBhvr>
                                    </p:animEffect>
                                  </p:childTnLst>
                                </p:cTn>
                              </p:par>
                              <p:par>
                                <p:cTn id="59" presetID="10" presetClass="entr" presetSubtype="0"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par>
                                <p:cTn id="62" presetID="10" presetClass="entr" presetSubtype="0" fill="hold" nodeType="with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500"/>
                                        <p:tgtEl>
                                          <p:spTgt spid="94"/>
                                        </p:tgtEl>
                                      </p:cBhvr>
                                    </p:animEffect>
                                  </p:childTnLst>
                                </p:cTn>
                              </p:par>
                              <p:par>
                                <p:cTn id="65" presetID="10" presetClass="entr" presetSubtype="0"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500"/>
                                        <p:tgtEl>
                                          <p:spTgt spid="108"/>
                                        </p:tgtEl>
                                      </p:cBhvr>
                                    </p:animEffect>
                                  </p:childTnLst>
                                </p:cTn>
                              </p:par>
                              <p:par>
                                <p:cTn id="68" presetID="10" presetClass="entr" presetSubtype="0" fill="hold" nodeType="with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par>
                                <p:cTn id="71" presetID="10" presetClass="entr" presetSubtype="0" fill="hold" nodeType="withEffect">
                                  <p:stCondLst>
                                    <p:cond delay="0"/>
                                  </p:stCondLst>
                                  <p:childTnLst>
                                    <p:set>
                                      <p:cBhvr>
                                        <p:cTn id="72" dur="1" fill="hold">
                                          <p:stCondLst>
                                            <p:cond delay="0"/>
                                          </p:stCondLst>
                                        </p:cTn>
                                        <p:tgtEl>
                                          <p:spTgt spid="100"/>
                                        </p:tgtEl>
                                        <p:attrNameLst>
                                          <p:attrName>style.visibility</p:attrName>
                                        </p:attrNameLst>
                                      </p:cBhvr>
                                      <p:to>
                                        <p:strVal val="visible"/>
                                      </p:to>
                                    </p:set>
                                    <p:animEffect transition="in" filter="fade">
                                      <p:cBhvr>
                                        <p:cTn id="7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9" grpId="0" animBg="1"/>
      <p:bldP spid="20"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lstStyle/>
          <a:p>
            <a:pPr lvl="0">
              <a:buSzPct val="100000"/>
              <a:buBlip>
                <a:blip r:embed="rId3"/>
              </a:buBlip>
            </a:pPr>
            <a:r>
              <a:rPr lang="en-NZ" sz="2200" dirty="0" smtClean="0"/>
              <a:t>There has never been more data available </a:t>
            </a:r>
          </a:p>
          <a:p>
            <a:pPr lvl="0">
              <a:buSzPct val="100000"/>
              <a:buBlip>
                <a:blip r:embed="rId3"/>
              </a:buBlip>
            </a:pPr>
            <a:r>
              <a:rPr lang="en-NZ" sz="2200" dirty="0" smtClean="0"/>
              <a:t>New tools make data and analytics more accessible than ever before</a:t>
            </a:r>
          </a:p>
          <a:p>
            <a:pPr lvl="0">
              <a:buSzPct val="100000"/>
              <a:buBlip>
                <a:blip r:embed="rId3"/>
              </a:buBlip>
            </a:pPr>
            <a:r>
              <a:rPr lang="en-NZ" sz="2200" dirty="0" smtClean="0"/>
              <a:t>There are new opportunities to use data to transform health service delivery and improve outcomes</a:t>
            </a:r>
          </a:p>
          <a:p>
            <a:pPr lvl="0">
              <a:buSzPct val="100000"/>
              <a:buBlip>
                <a:blip r:embed="rId3"/>
              </a:buBlip>
            </a:pPr>
            <a:r>
              <a:rPr lang="en-NZ" sz="2200" dirty="0" smtClean="0"/>
              <a:t>DHBs, PHOs, NGOs and other health sector entities are keen to make better use of joined up data to deliver outcomes</a:t>
            </a:r>
          </a:p>
          <a:p>
            <a:pPr lvl="0">
              <a:buSzPct val="100000"/>
              <a:buBlip>
                <a:blip r:embed="rId3"/>
              </a:buBlip>
            </a:pPr>
            <a:r>
              <a:rPr lang="en-NZ" sz="2200" dirty="0" smtClean="0"/>
              <a:t>There is a need to operate a sustainable health sector</a:t>
            </a:r>
          </a:p>
          <a:p>
            <a:pPr lvl="0">
              <a:buSzPct val="100000"/>
              <a:buBlip>
                <a:blip r:embed="rId3"/>
              </a:buBlip>
            </a:pPr>
            <a:r>
              <a:rPr lang="en-NZ" sz="2200" dirty="0" smtClean="0"/>
              <a:t>Consumer expectations about how data will be used continue to rise</a:t>
            </a:r>
          </a:p>
          <a:p>
            <a:pPr lvl="0">
              <a:buSzPct val="100000"/>
              <a:buBlip>
                <a:blip r:embed="rId3"/>
              </a:buBlip>
            </a:pPr>
            <a:r>
              <a:rPr lang="en-NZ" sz="2200" dirty="0" smtClean="0"/>
              <a:t>There is a need to balance the opportunities with the risks</a:t>
            </a:r>
            <a:endParaRPr lang="en-NZ" sz="2200" dirty="0"/>
          </a:p>
        </p:txBody>
      </p:sp>
      <p:sp>
        <p:nvSpPr>
          <p:cNvPr id="2" name="Title 1"/>
          <p:cNvSpPr>
            <a:spLocks noGrp="1"/>
          </p:cNvSpPr>
          <p:nvPr>
            <p:ph type="title"/>
          </p:nvPr>
        </p:nvSpPr>
        <p:spPr/>
        <p:txBody>
          <a:bodyPr/>
          <a:lstStyle/>
          <a:p>
            <a:pPr algn="l"/>
            <a:r>
              <a:rPr lang="en-NZ" dirty="0" smtClean="0">
                <a:solidFill>
                  <a:srgbClr val="213463"/>
                </a:solidFill>
                <a:latin typeface="Nimbus Sans L" panose="02000503000000000000" pitchFamily="50" charset="0"/>
              </a:rPr>
              <a:t>The environment we are working in </a:t>
            </a:r>
            <a:endParaRPr lang="en-NZ" dirty="0">
              <a:solidFill>
                <a:srgbClr val="213463"/>
              </a:solidFill>
              <a:latin typeface="Nimbus Sans L" panose="02000503000000000000" pitchFamily="50" charset="0"/>
            </a:endParaRPr>
          </a:p>
        </p:txBody>
      </p:sp>
    </p:spTree>
    <p:extLst>
      <p:ext uri="{BB962C8B-B14F-4D97-AF65-F5344CB8AC3E}">
        <p14:creationId xmlns:p14="http://schemas.microsoft.com/office/powerpoint/2010/main" val="3280180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rgbClr val="213463"/>
                </a:solidFill>
                <a:latin typeface="Nimbus Sans L" panose="02000503000000000000" pitchFamily="50" charset="0"/>
              </a:rPr>
              <a:t>Social</a:t>
            </a:r>
            <a:r>
              <a:rPr lang="en-NZ" dirty="0" smtClean="0">
                <a:solidFill>
                  <a:srgbClr val="213463"/>
                </a:solidFill>
                <a:latin typeface="Nimbus Sans L" panose="02000503000000000000" pitchFamily="50" charset="0"/>
              </a:rPr>
              <a:t> </a:t>
            </a:r>
            <a:r>
              <a:rPr lang="en-NZ" dirty="0" smtClean="0">
                <a:solidFill>
                  <a:srgbClr val="213463"/>
                </a:solidFill>
                <a:latin typeface="Nimbus Sans L" panose="02000503000000000000" pitchFamily="50" charset="0"/>
              </a:rPr>
              <a:t>licence and Data Privacy</a:t>
            </a:r>
            <a:endParaRPr lang="en-NZ" dirty="0">
              <a:solidFill>
                <a:srgbClr val="213463"/>
              </a:solidFill>
              <a:latin typeface="Nimbus Sans L" panose="02000503000000000000" pitchFamily="50" charset="0"/>
            </a:endParaRPr>
          </a:p>
        </p:txBody>
      </p:sp>
      <p:pic>
        <p:nvPicPr>
          <p:cNvPr id="6" name="Content Placeholder 5"/>
          <p:cNvPicPr>
            <a:picLocks noGrp="1" noChangeAspect="1"/>
          </p:cNvPicPr>
          <p:nvPr>
            <p:ph idx="4294967295"/>
          </p:nvPr>
        </p:nvPicPr>
        <p:blipFill>
          <a:blip r:embed="rId3"/>
          <a:stretch>
            <a:fillRect/>
          </a:stretch>
        </p:blipFill>
        <p:spPr>
          <a:xfrm>
            <a:off x="807508" y="1844675"/>
            <a:ext cx="3852791" cy="3455458"/>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4660299" y="1947333"/>
            <a:ext cx="3505301" cy="3547534"/>
          </a:xfrm>
          <a:prstGeom prst="rect">
            <a:avLst/>
          </a:prstGeom>
        </p:spPr>
      </p:pic>
    </p:spTree>
    <p:extLst>
      <p:ext uri="{BB962C8B-B14F-4D97-AF65-F5344CB8AC3E}">
        <p14:creationId xmlns:p14="http://schemas.microsoft.com/office/powerpoint/2010/main" val="1272159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DB913"/>
      </a:accent1>
      <a:accent2>
        <a:srgbClr val="F04E30"/>
      </a:accent2>
      <a:accent3>
        <a:srgbClr val="EE3D96"/>
      </a:accent3>
      <a:accent4>
        <a:srgbClr val="213463"/>
      </a:accent4>
      <a:accent5>
        <a:srgbClr val="0072BC"/>
      </a:accent5>
      <a:accent6>
        <a:srgbClr val="77A02E"/>
      </a:accent6>
      <a:hlink>
        <a:srgbClr val="712C86"/>
      </a:hlink>
      <a:folHlink>
        <a:srgbClr val="4A273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ormAutofit/>
      </a:bodyPr>
      <a:lstStyle>
        <a:defPPr algn="l">
          <a:lnSpc>
            <a:spcPct val="150000"/>
          </a:lnSpc>
          <a:spcBef>
            <a:spcPts val="0"/>
          </a:spcBef>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slide">
  <a:themeElements>
    <a:clrScheme name="Blank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8269</TotalTime>
  <Words>1106</Words>
  <Application>Microsoft Office PowerPoint</Application>
  <PresentationFormat>On-screen Show (4:3)</PresentationFormat>
  <Paragraphs>207</Paragraphs>
  <Slides>12</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Aharoni</vt:lpstr>
      <vt:lpstr>Arial</vt:lpstr>
      <vt:lpstr>Calibri</vt:lpstr>
      <vt:lpstr>Calibri Light</vt:lpstr>
      <vt:lpstr>Georgia</vt:lpstr>
      <vt:lpstr>Helvetica Neue</vt:lpstr>
      <vt:lpstr>Nimbus Sans L</vt:lpstr>
      <vt:lpstr>Noto Sans Regular</vt:lpstr>
      <vt:lpstr>Roboto</vt:lpstr>
      <vt:lpstr>Segoe UI</vt:lpstr>
      <vt:lpstr>Segoe UI Semibold</vt:lpstr>
      <vt:lpstr>Source Sans Pro</vt:lpstr>
      <vt:lpstr>Office Theme</vt:lpstr>
      <vt:lpstr>Blank slide</vt:lpstr>
      <vt:lpstr>PowerPoint Presentation</vt:lpstr>
      <vt:lpstr>Technology and Digital Services</vt:lpstr>
      <vt:lpstr>PowerPoint Presentation</vt:lpstr>
      <vt:lpstr>Explosion of data in health</vt:lpstr>
      <vt:lpstr>National Collection Data Marts</vt:lpstr>
      <vt:lpstr>What is missing?</vt:lpstr>
      <vt:lpstr>What does this let us do?</vt:lpstr>
      <vt:lpstr>The environment we are working in </vt:lpstr>
      <vt:lpstr>Social licence and Data Privacy</vt:lpstr>
      <vt:lpstr>Cultural Licence concepts</vt:lpstr>
      <vt:lpstr>What are we working on?</vt:lpstr>
      <vt:lpstr>PowerPoint Presentation</vt:lpstr>
    </vt:vector>
  </TitlesOfParts>
  <Company>Ministry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orange green blue</dc:title>
  <dc:creator>Ministry of Health</dc:creator>
  <cp:lastModifiedBy>Jon Herries</cp:lastModifiedBy>
  <cp:revision>181</cp:revision>
  <cp:lastPrinted>2018-06-10T22:38:08Z</cp:lastPrinted>
  <dcterms:created xsi:type="dcterms:W3CDTF">2018-03-26T21:49:06Z</dcterms:created>
  <dcterms:modified xsi:type="dcterms:W3CDTF">2018-06-19T22:37:08Z</dcterms:modified>
</cp:coreProperties>
</file>