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52" r:id="rId1"/>
  </p:sldMasterIdLst>
  <p:notesMasterIdLst>
    <p:notesMasterId r:id="rId3"/>
  </p:notesMasterIdLst>
  <p:handoutMasterIdLst>
    <p:handoutMasterId r:id="rId4"/>
  </p:handoutMasterIdLst>
  <p:sldIdLst>
    <p:sldId id="293" r:id="rId2"/>
  </p:sldIdLst>
  <p:sldSz cx="12192000" cy="6858000"/>
  <p:notesSz cx="6807200" cy="9939338"/>
  <p:embeddedFontLst>
    <p:embeddedFont>
      <p:font typeface="Calibri Light" panose="020F0302020204030204" pitchFamily="34" charset="0"/>
      <p:regular r:id="rId5"/>
      <p:italic r:id="rId6"/>
    </p:embeddedFont>
    <p:embeddedFont>
      <p:font typeface="Source Sans Pro" panose="020B0503030403020204" pitchFamily="34" charset="0"/>
      <p:regular r:id="rId7"/>
      <p:bold r:id="rId8"/>
      <p:italic r:id="rId9"/>
      <p:boldItalic r:id="rId10"/>
    </p:embeddedFont>
    <p:embeddedFont>
      <p:font typeface="Nimbus Sans L" panose="02000503000000000000" pitchFamily="50" charset="0"/>
      <p:regular r:id="rId11"/>
      <p:bold r:id="rId12"/>
      <p:italic r:id="rId13"/>
      <p:boldItalic r:id="rId14"/>
    </p:embeddedFont>
    <p:embeddedFont>
      <p:font typeface="Source Sans Pro Semibold" panose="020B0603030403020204" pitchFamily="34" charset="0"/>
      <p:bold r:id="rId15"/>
      <p:boldItalic r:id="rId16"/>
    </p:embeddedFont>
    <p:embeddedFont>
      <p:font typeface="Calibri" panose="020F0502020204030204" pitchFamily="34" charset="0"/>
      <p:regular r:id="rId17"/>
      <p:bold r:id="rId18"/>
      <p:italic r:id="rId19"/>
      <p:boldItalic r:id="rId20"/>
    </p:embeddedFont>
    <p:embeddedFont>
      <p:font typeface="Segoe UI" panose="020B0502040204020203" pitchFamily="34" charset="0"/>
      <p:regular r:id="rId21"/>
      <p:bold r:id="rId22"/>
      <p:italic r:id="rId23"/>
      <p:boldItalic r:id="rId24"/>
    </p:embeddedFont>
    <p:embeddedFont>
      <p:font typeface="Source Sans Pro Light" panose="020B0403030403020204"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E30"/>
    <a:srgbClr val="213463"/>
    <a:srgbClr val="F68B1F"/>
    <a:srgbClr val="AF1D35"/>
    <a:srgbClr val="BCC2D2"/>
    <a:srgbClr val="00A5E5"/>
    <a:srgbClr val="E75572"/>
    <a:srgbClr val="595959"/>
    <a:srgbClr val="FDB913"/>
    <a:srgbClr val="F9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57" autoAdjust="0"/>
    <p:restoredTop sz="95110" autoAdjust="0"/>
  </p:normalViewPr>
  <p:slideViewPr>
    <p:cSldViewPr snapToGrid="0">
      <p:cViewPr varScale="1">
        <p:scale>
          <a:sx n="125" d="100"/>
          <a:sy n="125" d="100"/>
        </p:scale>
        <p:origin x="744" y="77"/>
      </p:cViewPr>
      <p:guideLst>
        <p:guide orient="horz" pos="2183"/>
        <p:guide pos="3840"/>
      </p:guideLst>
    </p:cSldViewPr>
  </p:slideViewPr>
  <p:notesTextViewPr>
    <p:cViewPr>
      <p:scale>
        <a:sx n="3" d="2"/>
        <a:sy n="3" d="2"/>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font" Target="fonts/font22.fntdata"/><Relationship Id="rId3" Type="http://schemas.openxmlformats.org/officeDocument/2006/relationships/notesMaster" Target="notesMasters/notesMaster1.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viewProps" Target="view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4A1C20C-C66C-4EFE-91E1-AA6937104EB1}" type="datetimeFigureOut">
              <a:rPr lang="en-NZ" smtClean="0"/>
              <a:t>1/11/2018</a:t>
            </a:fld>
            <a:endParaRPr lang="en-NZ"/>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D3AFC2ED-825B-4C95-83C3-8B5034564E43}" type="slidenum">
              <a:rPr lang="en-NZ" smtClean="0"/>
              <a:t>‹#›</a:t>
            </a:fld>
            <a:endParaRPr lang="en-NZ"/>
          </a:p>
        </p:txBody>
      </p:sp>
    </p:spTree>
    <p:extLst>
      <p:ext uri="{BB962C8B-B14F-4D97-AF65-F5344CB8AC3E}">
        <p14:creationId xmlns:p14="http://schemas.microsoft.com/office/powerpoint/2010/main" val="38420870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D49C556-1CDE-4A94-8DD3-443D49DACC10}" type="datetimeFigureOut">
              <a:rPr lang="en-NZ" smtClean="0"/>
              <a:t>1/11/2018</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D8530D3-9057-48DF-8DF9-F9CC526A52B5}" type="slidenum">
              <a:rPr lang="en-NZ" smtClean="0"/>
              <a:t>‹#›</a:t>
            </a:fld>
            <a:endParaRPr lang="en-NZ"/>
          </a:p>
        </p:txBody>
      </p:sp>
    </p:spTree>
    <p:extLst>
      <p:ext uri="{BB962C8B-B14F-4D97-AF65-F5344CB8AC3E}">
        <p14:creationId xmlns:p14="http://schemas.microsoft.com/office/powerpoint/2010/main" val="2611655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708863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609600" y="274638"/>
            <a:ext cx="10972800" cy="1143000"/>
          </a:xfrm>
          <a:prstGeom prst="rect">
            <a:avLst/>
          </a:prstGeom>
        </p:spPr>
        <p:txBody>
          <a:bodyPr/>
          <a:lstStyle>
            <a:lvl1pPr>
              <a:defRPr sz="2400" b="1">
                <a:solidFill>
                  <a:srgbClr val="283239"/>
                </a:solidFill>
                <a:latin typeface="Nimbus Sans L" panose="02000503000000000000" pitchFamily="50" charset="0"/>
              </a:defRPr>
            </a:lvl1pPr>
          </a:lstStyle>
          <a:p>
            <a:r>
              <a:rPr lang="en-US" smtClean="0"/>
              <a:t>Click to edit Master title style</a:t>
            </a:r>
            <a:endParaRPr lang="en-NZ" dirty="0"/>
          </a:p>
        </p:txBody>
      </p:sp>
      <p:pic>
        <p:nvPicPr>
          <p:cNvPr id="5" name="Picture 4"/>
          <p:cNvPicPr>
            <a:picLocks noChangeAspect="1"/>
          </p:cNvPicPr>
          <p:nvPr/>
        </p:nvPicPr>
        <p:blipFill>
          <a:blip r:embed="rId2"/>
          <a:stretch>
            <a:fillRect/>
          </a:stretch>
        </p:blipFill>
        <p:spPr>
          <a:xfrm>
            <a:off x="11329531" y="6012002"/>
            <a:ext cx="754080" cy="760481"/>
          </a:xfrm>
          <a:prstGeom prst="rect">
            <a:avLst/>
          </a:prstGeom>
        </p:spPr>
      </p:pic>
    </p:spTree>
    <p:extLst>
      <p:ext uri="{BB962C8B-B14F-4D97-AF65-F5344CB8AC3E}">
        <p14:creationId xmlns:p14="http://schemas.microsoft.com/office/powerpoint/2010/main" val="261484982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ink">
    <p:spTree>
      <p:nvGrpSpPr>
        <p:cNvPr id="1" name=""/>
        <p:cNvGrpSpPr/>
        <p:nvPr/>
      </p:nvGrpSpPr>
      <p:grpSpPr>
        <a:xfrm>
          <a:off x="0" y="0"/>
          <a:ext cx="0" cy="0"/>
          <a:chOff x="0" y="0"/>
          <a:chExt cx="0" cy="0"/>
        </a:xfrm>
      </p:grpSpPr>
      <p:sp>
        <p:nvSpPr>
          <p:cNvPr id="5" name="Rectangle 4"/>
          <p:cNvSpPr/>
          <p:nvPr/>
        </p:nvSpPr>
        <p:spPr>
          <a:xfrm rot="10800000" flipH="1">
            <a:off x="0" y="1"/>
            <a:ext cx="12192000" cy="6857999"/>
          </a:xfrm>
          <a:prstGeom prst="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NZ" sz="1100"/>
          </a:p>
        </p:txBody>
      </p:sp>
      <p:sp>
        <p:nvSpPr>
          <p:cNvPr id="6" name="Oval 5"/>
          <p:cNvSpPr/>
          <p:nvPr/>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7" name="Title 1"/>
          <p:cNvSpPr>
            <a:spLocks noGrp="1"/>
          </p:cNvSpPr>
          <p:nvPr>
            <p:ph type="title"/>
          </p:nvPr>
        </p:nvSpPr>
        <p:spPr>
          <a:xfrm>
            <a:off x="6548486" y="1833944"/>
            <a:ext cx="4805313" cy="1074060"/>
          </a:xfrm>
          <a:prstGeom prst="rect">
            <a:avLst/>
          </a:prstGeom>
        </p:spPr>
        <p:txBody>
          <a:bodyPr anchor="ctr" anchorCtr="0">
            <a:normAutofit/>
          </a:bodyPr>
          <a:lstStyle>
            <a:lvl1pPr>
              <a:defRPr sz="2800" b="1">
                <a:solidFill>
                  <a:schemeClr val="bg1"/>
                </a:solidFill>
                <a:latin typeface="Nimbus Sans L" panose="02000503000000000000" pitchFamily="50" charset="0"/>
                <a:cs typeface="Segoe UI" panose="020B0502040204020203" pitchFamily="34" charset="0"/>
              </a:defRPr>
            </a:lvl1pPr>
          </a:lstStyle>
          <a:p>
            <a:r>
              <a:rPr lang="en-US" smtClean="0"/>
              <a:t>Click to edit Master title style</a:t>
            </a:r>
            <a:endParaRPr lang="en-US" dirty="0"/>
          </a:p>
        </p:txBody>
      </p:sp>
      <p:sp>
        <p:nvSpPr>
          <p:cNvPr id="10" name="Content Placeholder 2"/>
          <p:cNvSpPr>
            <a:spLocks noGrp="1"/>
          </p:cNvSpPr>
          <p:nvPr>
            <p:ph idx="1"/>
          </p:nvPr>
        </p:nvSpPr>
        <p:spPr>
          <a:xfrm>
            <a:off x="6548488" y="3073400"/>
            <a:ext cx="4805313" cy="2838513"/>
          </a:xfrm>
          <a:prstGeom prst="rect">
            <a:avLst/>
          </a:prstGeom>
        </p:spPr>
        <p:txBody>
          <a:bodyPr/>
          <a:lstStyle>
            <a:lvl1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1pPr>
            <a:lvl2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2pPr>
            <a:lvl3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3pPr>
            <a:lvl4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4pPr>
            <a:lvl5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60052" y="-218164"/>
            <a:ext cx="1905000" cy="1428750"/>
          </a:xfrm>
          <a:prstGeom prst="rect">
            <a:avLst/>
          </a:prstGeom>
        </p:spPr>
      </p:pic>
      <p:sp>
        <p:nvSpPr>
          <p:cNvPr id="8" name="Rectangle 7"/>
          <p:cNvSpPr/>
          <p:nvPr/>
        </p:nvSpPr>
        <p:spPr>
          <a:xfrm rot="10800000" flipH="1">
            <a:off x="0" y="1"/>
            <a:ext cx="12192000" cy="6857999"/>
          </a:xfrm>
          <a:prstGeom prst="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NZ" sz="1100"/>
          </a:p>
        </p:txBody>
      </p:sp>
      <p:sp>
        <p:nvSpPr>
          <p:cNvPr id="9" name="Oval 8"/>
          <p:cNvSpPr/>
          <p:nvPr/>
        </p:nvSpPr>
        <p:spPr>
          <a:xfrm>
            <a:off x="-339805" y="1439186"/>
            <a:ext cx="4824000"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0052" y="-218164"/>
            <a:ext cx="1905000" cy="1428750"/>
          </a:xfrm>
          <a:prstGeom prst="rect">
            <a:avLst/>
          </a:prstGeom>
        </p:spPr>
      </p:pic>
    </p:spTree>
    <p:extLst>
      <p:ext uri="{BB962C8B-B14F-4D97-AF65-F5344CB8AC3E}">
        <p14:creationId xmlns:p14="http://schemas.microsoft.com/office/powerpoint/2010/main" val="13929281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200" b="1">
                <a:solidFill>
                  <a:srgbClr val="283239"/>
                </a:solidFill>
                <a:latin typeface="Nimbus Sans L" panose="02000503000000000000" pitchFamily="50" charset="0"/>
              </a:defRPr>
            </a:lvl1pPr>
          </a:lstStyle>
          <a:p>
            <a:r>
              <a:rPr lang="en-US" dirty="0" smtClean="0"/>
              <a:t>Click to edit Master title style</a:t>
            </a:r>
            <a:endParaRPr lang="en-NZ" dirty="0"/>
          </a:p>
        </p:txBody>
      </p:sp>
      <p:pic>
        <p:nvPicPr>
          <p:cNvPr id="5" name="Picture 4"/>
          <p:cNvPicPr>
            <a:picLocks noChangeAspect="1"/>
          </p:cNvPicPr>
          <p:nvPr/>
        </p:nvPicPr>
        <p:blipFill>
          <a:blip r:embed="rId2"/>
          <a:stretch>
            <a:fillRect/>
          </a:stretch>
        </p:blipFill>
        <p:spPr>
          <a:xfrm>
            <a:off x="11329531" y="6012002"/>
            <a:ext cx="754080" cy="760481"/>
          </a:xfrm>
          <a:prstGeom prst="rect">
            <a:avLst/>
          </a:prstGeom>
        </p:spPr>
      </p:pic>
    </p:spTree>
    <p:extLst>
      <p:ext uri="{BB962C8B-B14F-4D97-AF65-F5344CB8AC3E}">
        <p14:creationId xmlns:p14="http://schemas.microsoft.com/office/powerpoint/2010/main" val="24816608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947649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11/1/2018</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506424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4031"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2789" y="5543461"/>
            <a:ext cx="1383351" cy="1314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6100690" y="2926081"/>
            <a:ext cx="6091310" cy="3165230"/>
          </a:xfrm>
          <a:custGeom>
            <a:avLst/>
            <a:gdLst>
              <a:gd name="connsiteX0" fmla="*/ 0 w 6091310"/>
              <a:gd name="connsiteY0" fmla="*/ 0 h 3158197"/>
              <a:gd name="connsiteX1" fmla="*/ 6091310 w 6091310"/>
              <a:gd name="connsiteY1" fmla="*/ 0 h 3158197"/>
              <a:gd name="connsiteX2" fmla="*/ 6091310 w 6091310"/>
              <a:gd name="connsiteY2" fmla="*/ 3158197 h 3158197"/>
              <a:gd name="connsiteX3" fmla="*/ 0 w 6091310"/>
              <a:gd name="connsiteY3" fmla="*/ 3158197 h 3158197"/>
              <a:gd name="connsiteX4" fmla="*/ 0 w 6091310"/>
              <a:gd name="connsiteY4" fmla="*/ 0 h 3158197"/>
              <a:gd name="connsiteX0" fmla="*/ 0 w 6091310"/>
              <a:gd name="connsiteY0" fmla="*/ 0 h 3165230"/>
              <a:gd name="connsiteX1" fmla="*/ 6091310 w 6091310"/>
              <a:gd name="connsiteY1" fmla="*/ 0 h 3165230"/>
              <a:gd name="connsiteX2" fmla="*/ 6091310 w 6091310"/>
              <a:gd name="connsiteY2" fmla="*/ 3158197 h 3165230"/>
              <a:gd name="connsiteX3" fmla="*/ 3137095 w 6091310"/>
              <a:gd name="connsiteY3" fmla="*/ 3165230 h 3165230"/>
              <a:gd name="connsiteX4" fmla="*/ 0 w 6091310"/>
              <a:gd name="connsiteY4" fmla="*/ 0 h 3165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310" h="3165230">
                <a:moveTo>
                  <a:pt x="0" y="0"/>
                </a:moveTo>
                <a:lnTo>
                  <a:pt x="6091310" y="0"/>
                </a:lnTo>
                <a:lnTo>
                  <a:pt x="6091310" y="3158197"/>
                </a:lnTo>
                <a:lnTo>
                  <a:pt x="3137095" y="3165230"/>
                </a:lnTo>
                <a:lnTo>
                  <a:pt x="0" y="0"/>
                </a:lnTo>
                <a:close/>
              </a:path>
            </a:pathLst>
          </a:cu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6144000" y="0"/>
            <a:ext cx="6048000" cy="2867465"/>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3"/>
          <p:cNvSpPr>
            <a:spLocks noGrp="1"/>
          </p:cNvSpPr>
          <p:nvPr>
            <p:ph type="title"/>
          </p:nvPr>
        </p:nvSpPr>
        <p:spPr/>
        <p:txBody>
          <a:bodyPr/>
          <a:lstStyle/>
          <a:p>
            <a:r>
              <a:rPr lang="en-NZ" dirty="0" smtClean="0"/>
              <a:t>Digital &amp; Data</a:t>
            </a:r>
            <a:endParaRPr lang="en-NZ" dirty="0"/>
          </a:p>
        </p:txBody>
      </p:sp>
      <p:sp>
        <p:nvSpPr>
          <p:cNvPr id="7" name="Rectangle 6"/>
          <p:cNvSpPr/>
          <p:nvPr/>
        </p:nvSpPr>
        <p:spPr>
          <a:xfrm>
            <a:off x="-954" y="-9173"/>
            <a:ext cx="6048000" cy="2867465"/>
          </a:xfrm>
          <a:prstGeom prst="rect">
            <a:avLst/>
          </a:prstGeom>
          <a:solidFill>
            <a:srgbClr val="F04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Rectangle 8"/>
          <p:cNvSpPr/>
          <p:nvPr/>
        </p:nvSpPr>
        <p:spPr>
          <a:xfrm flipH="1">
            <a:off x="-954" y="2926081"/>
            <a:ext cx="6091310" cy="3165230"/>
          </a:xfrm>
          <a:custGeom>
            <a:avLst/>
            <a:gdLst>
              <a:gd name="connsiteX0" fmla="*/ 0 w 6091310"/>
              <a:gd name="connsiteY0" fmla="*/ 0 h 3158197"/>
              <a:gd name="connsiteX1" fmla="*/ 6091310 w 6091310"/>
              <a:gd name="connsiteY1" fmla="*/ 0 h 3158197"/>
              <a:gd name="connsiteX2" fmla="*/ 6091310 w 6091310"/>
              <a:gd name="connsiteY2" fmla="*/ 3158197 h 3158197"/>
              <a:gd name="connsiteX3" fmla="*/ 0 w 6091310"/>
              <a:gd name="connsiteY3" fmla="*/ 3158197 h 3158197"/>
              <a:gd name="connsiteX4" fmla="*/ 0 w 6091310"/>
              <a:gd name="connsiteY4" fmla="*/ 0 h 3158197"/>
              <a:gd name="connsiteX0" fmla="*/ 0 w 6091310"/>
              <a:gd name="connsiteY0" fmla="*/ 0 h 3165230"/>
              <a:gd name="connsiteX1" fmla="*/ 6091310 w 6091310"/>
              <a:gd name="connsiteY1" fmla="*/ 0 h 3165230"/>
              <a:gd name="connsiteX2" fmla="*/ 6091310 w 6091310"/>
              <a:gd name="connsiteY2" fmla="*/ 3158197 h 3165230"/>
              <a:gd name="connsiteX3" fmla="*/ 3137095 w 6091310"/>
              <a:gd name="connsiteY3" fmla="*/ 3165230 h 3165230"/>
              <a:gd name="connsiteX4" fmla="*/ 0 w 6091310"/>
              <a:gd name="connsiteY4" fmla="*/ 0 h 3165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310" h="3165230">
                <a:moveTo>
                  <a:pt x="0" y="0"/>
                </a:moveTo>
                <a:lnTo>
                  <a:pt x="6091310" y="0"/>
                </a:lnTo>
                <a:lnTo>
                  <a:pt x="6091310" y="3158197"/>
                </a:lnTo>
                <a:lnTo>
                  <a:pt x="3137095" y="3165230"/>
                </a:lnTo>
                <a:lnTo>
                  <a:pt x="0" y="0"/>
                </a:lnTo>
                <a:close/>
              </a:path>
            </a:pathLst>
          </a:cu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Isosceles Triangle 11"/>
          <p:cNvSpPr/>
          <p:nvPr/>
        </p:nvSpPr>
        <p:spPr>
          <a:xfrm>
            <a:off x="3038286" y="3013311"/>
            <a:ext cx="6120000" cy="3078000"/>
          </a:xfrm>
          <a:prstGeom prst="triangle">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Rounded Rectangle 7"/>
          <p:cNvSpPr/>
          <p:nvPr/>
        </p:nvSpPr>
        <p:spPr>
          <a:xfrm>
            <a:off x="3473167" y="1453104"/>
            <a:ext cx="5219114" cy="2867465"/>
          </a:xfrm>
          <a:prstGeom prst="roundRect">
            <a:avLst>
              <a:gd name="adj" fmla="val 1213"/>
            </a:avLst>
          </a:prstGeom>
          <a:solidFill>
            <a:schemeClr val="bg1"/>
          </a:solidFill>
          <a:ln w="38100">
            <a:noFill/>
          </a:ln>
          <a:effectLst>
            <a:outerShdw blurRad="190500" dist="114300" dir="2700000" sx="101000" sy="101000" algn="tl" rotWithShape="0">
              <a:schemeClr val="tx1">
                <a:lumMod val="65000"/>
                <a:lumOff val="35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6144001" y="6160149"/>
            <a:ext cx="6048000" cy="695312"/>
          </a:xfrm>
          <a:prstGeom prst="rect">
            <a:avLst/>
          </a:prstGeom>
          <a:solidFill>
            <a:srgbClr val="00A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0" y="6160149"/>
            <a:ext cx="6048000" cy="695312"/>
          </a:xfrm>
          <a:prstGeom prst="rect">
            <a:avLst/>
          </a:prstGeom>
          <a:solidFill>
            <a:srgbClr val="00A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p:cNvSpPr txBox="1"/>
          <p:nvPr/>
        </p:nvSpPr>
        <p:spPr>
          <a:xfrm>
            <a:off x="4419214" y="1480499"/>
            <a:ext cx="3365024" cy="646331"/>
          </a:xfrm>
          <a:prstGeom prst="rect">
            <a:avLst/>
          </a:prstGeom>
          <a:noFill/>
          <a:ln>
            <a:noFill/>
          </a:ln>
        </p:spPr>
        <p:txBody>
          <a:bodyPr wrap="none" rtlCol="0">
            <a:spAutoFit/>
          </a:bodyPr>
          <a:lstStyle/>
          <a:p>
            <a:r>
              <a:rPr lang="en-NZ" sz="3600" b="1" spc="-150" dirty="0" smtClean="0">
                <a:latin typeface="Nimbus Sans L" panose="02000503000000000000" pitchFamily="50" charset="0"/>
              </a:rPr>
              <a:t>Data and Digital</a:t>
            </a:r>
            <a:endParaRPr lang="en-NZ" sz="3600" b="1" spc="-150" dirty="0">
              <a:latin typeface="Nimbus Sans L" panose="02000503000000000000" pitchFamily="50" charset="0"/>
            </a:endParaRPr>
          </a:p>
        </p:txBody>
      </p:sp>
      <p:sp>
        <p:nvSpPr>
          <p:cNvPr id="16" name="Rectangle 15"/>
          <p:cNvSpPr/>
          <p:nvPr/>
        </p:nvSpPr>
        <p:spPr>
          <a:xfrm>
            <a:off x="4839320" y="2188591"/>
            <a:ext cx="3253855" cy="1631216"/>
          </a:xfrm>
          <a:prstGeom prst="rect">
            <a:avLst/>
          </a:prstGeom>
        </p:spPr>
        <p:txBody>
          <a:bodyPr wrap="square">
            <a:spAutoFit/>
          </a:bodyPr>
          <a:lstStyle/>
          <a:p>
            <a:r>
              <a:rPr lang="en-US" sz="1600" dirty="0" smtClean="0">
                <a:solidFill>
                  <a:srgbClr val="000000"/>
                </a:solidFill>
                <a:latin typeface="Source Sans Pro Light" panose="020B0403030403020204" pitchFamily="34" charset="0"/>
              </a:rPr>
              <a:t> </a:t>
            </a:r>
            <a:r>
              <a:rPr lang="en-US" sz="1400" dirty="0">
                <a:solidFill>
                  <a:srgbClr val="000000"/>
                </a:solidFill>
                <a:latin typeface="Source Sans Pro Light" panose="020B0403030403020204" pitchFamily="34" charset="0"/>
              </a:rPr>
              <a:t>We lead and support the health sector to harness </a:t>
            </a:r>
            <a:r>
              <a:rPr lang="en-US" sz="1400" dirty="0" smtClean="0">
                <a:solidFill>
                  <a:srgbClr val="000000"/>
                </a:solidFill>
                <a:latin typeface="Source Sans Pro Light" panose="020B0403030403020204" pitchFamily="34" charset="0"/>
              </a:rPr>
              <a:t>digital, data </a:t>
            </a:r>
            <a:r>
              <a:rPr lang="en-US" sz="1400" dirty="0">
                <a:solidFill>
                  <a:srgbClr val="000000"/>
                </a:solidFill>
                <a:latin typeface="Source Sans Pro Light" panose="020B0403030403020204" pitchFamily="34" charset="0"/>
              </a:rPr>
              <a:t>and emerging technology. A digitally-enabled sector will transform health care delivery, empowering people to better manage their own health and wellbeing, improving health care for all New Zealanders </a:t>
            </a:r>
            <a:endParaRPr lang="en-NZ" sz="1400" dirty="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3713" t="4854" r="776" b="26902"/>
          <a:stretch/>
        </p:blipFill>
        <p:spPr>
          <a:xfrm>
            <a:off x="3680261" y="2443126"/>
            <a:ext cx="1080000" cy="1080000"/>
          </a:xfrm>
          <a:prstGeom prst="ellipse">
            <a:avLst/>
          </a:prstGeom>
        </p:spPr>
      </p:pic>
      <p:pic>
        <p:nvPicPr>
          <p:cNvPr id="299" name="Picture 2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3380" y="3609882"/>
            <a:ext cx="657879" cy="663464"/>
          </a:xfrm>
          <a:prstGeom prst="rect">
            <a:avLst/>
          </a:prstGeom>
        </p:spPr>
      </p:pic>
      <p:sp>
        <p:nvSpPr>
          <p:cNvPr id="313" name="TextBox 312"/>
          <p:cNvSpPr txBox="1"/>
          <p:nvPr/>
        </p:nvSpPr>
        <p:spPr>
          <a:xfrm>
            <a:off x="4548164" y="2001616"/>
            <a:ext cx="460382" cy="707886"/>
          </a:xfrm>
          <a:prstGeom prst="rect">
            <a:avLst/>
          </a:prstGeom>
          <a:noFill/>
        </p:spPr>
        <p:txBody>
          <a:bodyPr wrap="none" rtlCol="0">
            <a:spAutoFit/>
          </a:bodyPr>
          <a:lstStyle/>
          <a:p>
            <a:r>
              <a:rPr lang="en-NZ" sz="4000" b="1" dirty="0" smtClean="0">
                <a:ln>
                  <a:solidFill>
                    <a:schemeClr val="tx1"/>
                  </a:solidFill>
                </a:ln>
                <a:noFill/>
                <a:latin typeface="Source Sans Pro" panose="020B0503030403020204" pitchFamily="34" charset="0"/>
                <a:ea typeface="Source Sans Pro" panose="020B0503030403020204" pitchFamily="34" charset="0"/>
              </a:rPr>
              <a:t>“</a:t>
            </a:r>
            <a:endParaRPr lang="en-NZ" b="1" dirty="0">
              <a:ln>
                <a:solidFill>
                  <a:schemeClr val="tx1"/>
                </a:solidFill>
              </a:ln>
              <a:noFill/>
              <a:latin typeface="Source Sans Pro" panose="020B0503030403020204" pitchFamily="34" charset="0"/>
              <a:ea typeface="Source Sans Pro" panose="020B0503030403020204" pitchFamily="34" charset="0"/>
            </a:endParaRPr>
          </a:p>
        </p:txBody>
      </p:sp>
      <p:sp>
        <p:nvSpPr>
          <p:cNvPr id="314" name="TextBox 313"/>
          <p:cNvSpPr txBox="1"/>
          <p:nvPr/>
        </p:nvSpPr>
        <p:spPr>
          <a:xfrm>
            <a:off x="7338073" y="3444527"/>
            <a:ext cx="460382" cy="707886"/>
          </a:xfrm>
          <a:prstGeom prst="rect">
            <a:avLst/>
          </a:prstGeom>
          <a:noFill/>
        </p:spPr>
        <p:txBody>
          <a:bodyPr wrap="none" rtlCol="0">
            <a:spAutoFit/>
          </a:bodyPr>
          <a:lstStyle/>
          <a:p>
            <a:r>
              <a:rPr lang="en-NZ" sz="4000" b="1" dirty="0" smtClean="0">
                <a:ln>
                  <a:solidFill>
                    <a:schemeClr val="tx1"/>
                  </a:solidFill>
                </a:ln>
                <a:noFill/>
                <a:latin typeface="Source Sans Pro" panose="020B0503030403020204" pitchFamily="34" charset="0"/>
                <a:ea typeface="Source Sans Pro" panose="020B0503030403020204" pitchFamily="34" charset="0"/>
              </a:rPr>
              <a:t>”</a:t>
            </a:r>
            <a:endParaRPr lang="en-NZ" b="1" dirty="0">
              <a:ln>
                <a:solidFill>
                  <a:schemeClr val="tx1"/>
                </a:solidFill>
              </a:ln>
              <a:noFill/>
              <a:latin typeface="Source Sans Pro" panose="020B0503030403020204" pitchFamily="34" charset="0"/>
              <a:ea typeface="Source Sans Pro" panose="020B0503030403020204" pitchFamily="34" charset="0"/>
            </a:endParaRPr>
          </a:p>
        </p:txBody>
      </p:sp>
      <p:sp>
        <p:nvSpPr>
          <p:cNvPr id="315" name="Rectangle 314"/>
          <p:cNvSpPr/>
          <p:nvPr/>
        </p:nvSpPr>
        <p:spPr>
          <a:xfrm>
            <a:off x="9535937" y="3013311"/>
            <a:ext cx="2520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r"/>
            <a:r>
              <a:rPr lang="en-NZ" sz="1400" b="1" dirty="0" smtClean="0">
                <a:solidFill>
                  <a:srgbClr val="FDB913"/>
                </a:solidFill>
              </a:rPr>
              <a:t>Emerging Health Technology</a:t>
            </a:r>
            <a:endParaRPr lang="en-NZ" sz="1400" b="1" dirty="0">
              <a:solidFill>
                <a:srgbClr val="FDB913"/>
              </a:solidFill>
            </a:endParaRPr>
          </a:p>
        </p:txBody>
      </p:sp>
      <p:sp>
        <p:nvSpPr>
          <p:cNvPr id="316" name="Rectangle 315"/>
          <p:cNvSpPr/>
          <p:nvPr/>
        </p:nvSpPr>
        <p:spPr>
          <a:xfrm>
            <a:off x="146543" y="3025203"/>
            <a:ext cx="2520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NZ" sz="1400" b="1" dirty="0" smtClean="0">
                <a:solidFill>
                  <a:srgbClr val="AF1D35"/>
                </a:solidFill>
              </a:rPr>
              <a:t>Digital Strategy &amp; Investment</a:t>
            </a:r>
            <a:endParaRPr lang="en-NZ" sz="1400" b="1" dirty="0">
              <a:solidFill>
                <a:srgbClr val="AF1D35"/>
              </a:solidFill>
            </a:endParaRPr>
          </a:p>
        </p:txBody>
      </p:sp>
      <p:sp>
        <p:nvSpPr>
          <p:cNvPr id="317" name="Rectangle 316"/>
          <p:cNvSpPr/>
          <p:nvPr/>
        </p:nvSpPr>
        <p:spPr>
          <a:xfrm>
            <a:off x="146543" y="99219"/>
            <a:ext cx="2520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NZ" sz="1400" b="1" dirty="0" smtClean="0">
                <a:solidFill>
                  <a:srgbClr val="F04E30"/>
                </a:solidFill>
              </a:rPr>
              <a:t>National Digital Services</a:t>
            </a:r>
            <a:endParaRPr lang="en-NZ" sz="1400" b="1" dirty="0">
              <a:solidFill>
                <a:srgbClr val="F04E30"/>
              </a:solidFill>
            </a:endParaRPr>
          </a:p>
        </p:txBody>
      </p:sp>
      <p:sp>
        <p:nvSpPr>
          <p:cNvPr id="318" name="Rectangle 317"/>
          <p:cNvSpPr/>
          <p:nvPr/>
        </p:nvSpPr>
        <p:spPr>
          <a:xfrm>
            <a:off x="9535937" y="99219"/>
            <a:ext cx="2520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r"/>
            <a:r>
              <a:rPr lang="en-NZ" sz="1400" b="1" dirty="0" smtClean="0">
                <a:solidFill>
                  <a:srgbClr val="F68B1F"/>
                </a:solidFill>
              </a:rPr>
              <a:t>National Collections &amp; Reporting</a:t>
            </a:r>
            <a:endParaRPr lang="en-NZ" sz="1400" b="1" dirty="0">
              <a:solidFill>
                <a:srgbClr val="F68B1F"/>
              </a:solidFill>
            </a:endParaRPr>
          </a:p>
        </p:txBody>
      </p:sp>
      <p:sp>
        <p:nvSpPr>
          <p:cNvPr id="319" name="Rectangle 318"/>
          <p:cNvSpPr/>
          <p:nvPr/>
        </p:nvSpPr>
        <p:spPr>
          <a:xfrm>
            <a:off x="4822724" y="5771396"/>
            <a:ext cx="2520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NZ" sz="1400" b="1" dirty="0" smtClean="0">
                <a:solidFill>
                  <a:srgbClr val="213463"/>
                </a:solidFill>
              </a:rPr>
              <a:t>Business Performance</a:t>
            </a:r>
            <a:endParaRPr lang="en-NZ" sz="1400" b="1" dirty="0">
              <a:solidFill>
                <a:srgbClr val="213463"/>
              </a:solidFill>
            </a:endParaRPr>
          </a:p>
        </p:txBody>
      </p:sp>
      <p:sp>
        <p:nvSpPr>
          <p:cNvPr id="320" name="Rectangle 319"/>
          <p:cNvSpPr/>
          <p:nvPr/>
        </p:nvSpPr>
        <p:spPr>
          <a:xfrm>
            <a:off x="65263" y="6305813"/>
            <a:ext cx="971057"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1"/>
            <a:r>
              <a:rPr lang="en-NZ" sz="1400" b="1" dirty="0" smtClean="0">
                <a:solidFill>
                  <a:srgbClr val="00A5E5"/>
                </a:solidFill>
              </a:rPr>
              <a:t>Information Security</a:t>
            </a:r>
            <a:endParaRPr lang="en-NZ" sz="1400" b="1" dirty="0">
              <a:solidFill>
                <a:srgbClr val="00A5E5"/>
              </a:solidFill>
            </a:endParaRPr>
          </a:p>
        </p:txBody>
      </p:sp>
      <p:sp>
        <p:nvSpPr>
          <p:cNvPr id="321" name="Rectangle 320"/>
          <p:cNvSpPr/>
          <p:nvPr/>
        </p:nvSpPr>
        <p:spPr>
          <a:xfrm>
            <a:off x="6228093" y="6305813"/>
            <a:ext cx="1044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1"/>
            <a:r>
              <a:rPr lang="en-NZ" sz="1400" b="1" dirty="0" smtClean="0">
                <a:solidFill>
                  <a:srgbClr val="00A5E5"/>
                </a:solidFill>
              </a:rPr>
              <a:t>Data Governance</a:t>
            </a:r>
            <a:endParaRPr lang="en-NZ" sz="1400" b="1" dirty="0">
              <a:solidFill>
                <a:srgbClr val="00A5E5"/>
              </a:solidFill>
            </a:endParaRPr>
          </a:p>
        </p:txBody>
      </p:sp>
      <p:sp>
        <p:nvSpPr>
          <p:cNvPr id="322" name="Rectangle 321"/>
          <p:cNvSpPr/>
          <p:nvPr/>
        </p:nvSpPr>
        <p:spPr>
          <a:xfrm>
            <a:off x="7795260" y="6221372"/>
            <a:ext cx="4396740" cy="584775"/>
          </a:xfrm>
          <a:prstGeom prst="rect">
            <a:avLst/>
          </a:prstGeom>
        </p:spPr>
        <p:txBody>
          <a:bodyPr wrap="square">
            <a:spAutoFit/>
          </a:bodyPr>
          <a:lstStyle/>
          <a:p>
            <a:r>
              <a:rPr lang="en-US" sz="800" dirty="0" smtClean="0">
                <a:solidFill>
                  <a:schemeClr val="bg1"/>
                </a:solidFill>
                <a:latin typeface="Source Sans Pro" panose="020B0503030403020204" pitchFamily="34" charset="0"/>
              </a:rPr>
              <a:t> </a:t>
            </a:r>
            <a:r>
              <a:rPr lang="en-US" sz="800" dirty="0">
                <a:solidFill>
                  <a:schemeClr val="bg1"/>
                </a:solidFill>
                <a:latin typeface="Source Sans Pro" panose="020B0503030403020204" pitchFamily="34" charset="0"/>
              </a:rPr>
              <a:t>Our Lead Data Steward oversees a programme of work </a:t>
            </a:r>
            <a:r>
              <a:rPr lang="en-US" sz="800" dirty="0" err="1">
                <a:solidFill>
                  <a:schemeClr val="bg1"/>
                </a:solidFill>
                <a:latin typeface="Source Sans Pro" panose="020B0503030403020204" pitchFamily="34" charset="0"/>
              </a:rPr>
              <a:t>focussed</a:t>
            </a:r>
            <a:r>
              <a:rPr lang="en-US" sz="800" dirty="0">
                <a:solidFill>
                  <a:schemeClr val="bg1"/>
                </a:solidFill>
                <a:latin typeface="Source Sans Pro" panose="020B0503030403020204" pitchFamily="34" charset="0"/>
              </a:rPr>
              <a:t> on data governance &amp; stewardship. It aims to increase the value to the Ministry and sector of data assets while protecting privacy and confidentiality of sensitive information. A significant focus of this work is on sharing of nationally held data to enable sector improvement </a:t>
            </a:r>
            <a:r>
              <a:rPr lang="en-US" sz="800" dirty="0" err="1">
                <a:solidFill>
                  <a:schemeClr val="bg1"/>
                </a:solidFill>
                <a:latin typeface="Source Sans Pro" panose="020B0503030403020204" pitchFamily="34" charset="0"/>
              </a:rPr>
              <a:t>programmes</a:t>
            </a:r>
            <a:r>
              <a:rPr lang="en-US" sz="800" dirty="0">
                <a:solidFill>
                  <a:schemeClr val="bg1"/>
                </a:solidFill>
                <a:latin typeface="Source Sans Pro" panose="020B0503030403020204" pitchFamily="34" charset="0"/>
              </a:rPr>
              <a:t> such as System Level Measures. </a:t>
            </a:r>
            <a:endParaRPr lang="en-NZ" sz="800" dirty="0">
              <a:solidFill>
                <a:schemeClr val="bg1"/>
              </a:solidFill>
            </a:endParaRPr>
          </a:p>
        </p:txBody>
      </p:sp>
      <p:sp>
        <p:nvSpPr>
          <p:cNvPr id="324" name="Rectangle 323"/>
          <p:cNvSpPr/>
          <p:nvPr/>
        </p:nvSpPr>
        <p:spPr>
          <a:xfrm>
            <a:off x="1737360" y="6290537"/>
            <a:ext cx="4226216" cy="461665"/>
          </a:xfrm>
          <a:prstGeom prst="rect">
            <a:avLst/>
          </a:prstGeom>
        </p:spPr>
        <p:txBody>
          <a:bodyPr wrap="square">
            <a:spAutoFit/>
          </a:bodyPr>
          <a:lstStyle/>
          <a:p>
            <a:r>
              <a:rPr lang="en-US" sz="800" dirty="0" smtClean="0">
                <a:solidFill>
                  <a:schemeClr val="bg1"/>
                </a:solidFill>
                <a:latin typeface="Source Sans Pro" panose="020B0503030403020204" pitchFamily="34" charset="0"/>
              </a:rPr>
              <a:t>Our </a:t>
            </a:r>
            <a:r>
              <a:rPr lang="en-US" sz="800" dirty="0">
                <a:solidFill>
                  <a:schemeClr val="bg1"/>
                </a:solidFill>
                <a:latin typeface="Source Sans Pro" panose="020B0503030403020204" pitchFamily="34" charset="0"/>
              </a:rPr>
              <a:t>dedicated security team is developing an “all-of-sector” approach to privacy </a:t>
            </a:r>
            <a:r>
              <a:rPr lang="en-US" sz="800" dirty="0" smtClean="0">
                <a:solidFill>
                  <a:schemeClr val="bg1"/>
                </a:solidFill>
                <a:latin typeface="Source Sans Pro" panose="020B0503030403020204" pitchFamily="34" charset="0"/>
              </a:rPr>
              <a:t>and information </a:t>
            </a:r>
            <a:r>
              <a:rPr lang="en-US" sz="800" dirty="0">
                <a:solidFill>
                  <a:schemeClr val="bg1"/>
                </a:solidFill>
                <a:latin typeface="Source Sans Pro" panose="020B0503030403020204" pitchFamily="34" charset="0"/>
              </a:rPr>
              <a:t>security. We will have a governance-led culture supported by a suite of practical and flexible best practice technical security frameworks. </a:t>
            </a:r>
            <a:endParaRPr lang="en-NZ" sz="800" dirty="0">
              <a:solidFill>
                <a:schemeClr val="bg1"/>
              </a:solidFill>
              <a:latin typeface="Source Sans Pro" panose="020B0503030403020204" pitchFamily="34" charset="0"/>
            </a:endParaRPr>
          </a:p>
        </p:txBody>
      </p:sp>
      <p:sp>
        <p:nvSpPr>
          <p:cNvPr id="325" name="Rectangle 324"/>
          <p:cNvSpPr/>
          <p:nvPr/>
        </p:nvSpPr>
        <p:spPr>
          <a:xfrm>
            <a:off x="8828102" y="3209464"/>
            <a:ext cx="3373278" cy="707886"/>
          </a:xfrm>
          <a:prstGeom prst="rect">
            <a:avLst/>
          </a:prstGeom>
        </p:spPr>
        <p:txBody>
          <a:bodyPr wrap="square">
            <a:spAutoFit/>
          </a:bodyPr>
          <a:lstStyle/>
          <a:p>
            <a:endParaRPr lang="en-NZ" sz="800" dirty="0">
              <a:solidFill>
                <a:schemeClr val="bg1"/>
              </a:solidFill>
              <a:latin typeface="Source Sans Pro" panose="020B0503030403020204" pitchFamily="34" charset="0"/>
            </a:endParaRPr>
          </a:p>
          <a:p>
            <a:r>
              <a:rPr lang="en-US" sz="800" dirty="0">
                <a:solidFill>
                  <a:schemeClr val="bg1"/>
                </a:solidFill>
                <a:latin typeface="Source Sans Pro" panose="020B0503030403020204" pitchFamily="34" charset="0"/>
              </a:rPr>
              <a:t> The Emerging Health Technology team has been established to bring innovation and new technology to the system faster and more effectively. This includes leading strategic thinking around uses of biological, materials, information, genetics and hardware innovations. </a:t>
            </a:r>
            <a:endParaRPr lang="en-NZ" sz="800" dirty="0">
              <a:solidFill>
                <a:schemeClr val="bg1"/>
              </a:solidFill>
            </a:endParaRPr>
          </a:p>
        </p:txBody>
      </p:sp>
      <p:sp>
        <p:nvSpPr>
          <p:cNvPr id="326" name="Rectangle 325"/>
          <p:cNvSpPr/>
          <p:nvPr/>
        </p:nvSpPr>
        <p:spPr>
          <a:xfrm>
            <a:off x="7627620" y="4288823"/>
            <a:ext cx="2499359" cy="830997"/>
          </a:xfrm>
          <a:prstGeom prst="rect">
            <a:avLst/>
          </a:prstGeom>
        </p:spPr>
        <p:txBody>
          <a:bodyPr wrap="square">
            <a:spAutoFit/>
          </a:bodyPr>
          <a:lstStyle/>
          <a:p>
            <a:endParaRPr lang="en-NZ" sz="800" dirty="0">
              <a:solidFill>
                <a:schemeClr val="bg1"/>
              </a:solidFill>
              <a:latin typeface="Source Sans Pro" panose="020B0503030403020204" pitchFamily="34" charset="0"/>
            </a:endParaRPr>
          </a:p>
          <a:p>
            <a:pPr>
              <a:tabLst>
                <a:tab pos="182563" algn="l"/>
                <a:tab pos="355600" algn="l"/>
                <a:tab pos="538163" algn="l"/>
                <a:tab pos="720725" algn="l"/>
              </a:tabLst>
            </a:pPr>
            <a:r>
              <a:rPr lang="en-US" sz="800" dirty="0">
                <a:solidFill>
                  <a:schemeClr val="bg1"/>
                </a:solidFill>
                <a:latin typeface="Source Sans Pro" panose="020B0503030403020204" pitchFamily="34" charset="0"/>
              </a:rPr>
              <a:t> The team aims to connect and advise people in the </a:t>
            </a:r>
            <a:r>
              <a:rPr lang="en-US" sz="800" dirty="0" smtClean="0">
                <a:solidFill>
                  <a:schemeClr val="bg1"/>
                </a:solidFill>
                <a:latin typeface="Source Sans Pro" panose="020B0503030403020204" pitchFamily="34" charset="0"/>
              </a:rPr>
              <a:t>	sector </a:t>
            </a:r>
            <a:r>
              <a:rPr lang="en-US" sz="800" dirty="0">
                <a:solidFill>
                  <a:schemeClr val="bg1"/>
                </a:solidFill>
                <a:latin typeface="Source Sans Pro" panose="020B0503030403020204" pitchFamily="34" charset="0"/>
              </a:rPr>
              <a:t>about safe and effective new technology, </a:t>
            </a:r>
            <a:r>
              <a:rPr lang="en-US" sz="800" dirty="0" smtClean="0">
                <a:solidFill>
                  <a:schemeClr val="bg1"/>
                </a:solidFill>
                <a:latin typeface="Source Sans Pro" panose="020B0503030403020204" pitchFamily="34" charset="0"/>
              </a:rPr>
              <a:t>		and </a:t>
            </a:r>
            <a:r>
              <a:rPr lang="en-US" sz="800" dirty="0">
                <a:solidFill>
                  <a:schemeClr val="bg1"/>
                </a:solidFill>
                <a:latin typeface="Source Sans Pro" panose="020B0503030403020204" pitchFamily="34" charset="0"/>
              </a:rPr>
              <a:t>work with partners to accelerate bringing </a:t>
            </a:r>
            <a:r>
              <a:rPr lang="en-US" sz="800" dirty="0" smtClean="0">
                <a:solidFill>
                  <a:schemeClr val="bg1"/>
                </a:solidFill>
                <a:latin typeface="Source Sans Pro" panose="020B0503030403020204" pitchFamily="34" charset="0"/>
              </a:rPr>
              <a:t>			new </a:t>
            </a:r>
            <a:r>
              <a:rPr lang="en-US" sz="800" dirty="0">
                <a:solidFill>
                  <a:schemeClr val="bg1"/>
                </a:solidFill>
                <a:latin typeface="Source Sans Pro" panose="020B0503030403020204" pitchFamily="34" charset="0"/>
              </a:rPr>
              <a:t>technology to health care </a:t>
            </a:r>
            <a:r>
              <a:rPr lang="en-US" sz="800" dirty="0" smtClean="0">
                <a:solidFill>
                  <a:schemeClr val="bg1"/>
                </a:solidFill>
                <a:latin typeface="Source Sans Pro" panose="020B0503030403020204" pitchFamily="34" charset="0"/>
              </a:rPr>
              <a:t>				professionals </a:t>
            </a:r>
            <a:r>
              <a:rPr lang="en-US" sz="800" dirty="0">
                <a:solidFill>
                  <a:schemeClr val="bg1"/>
                </a:solidFill>
                <a:latin typeface="Source Sans Pro" panose="020B0503030403020204" pitchFamily="34" charset="0"/>
              </a:rPr>
              <a:t>and consumers. </a:t>
            </a:r>
            <a:endParaRPr lang="en-NZ" sz="800" dirty="0">
              <a:solidFill>
                <a:schemeClr val="bg1"/>
              </a:solidFill>
            </a:endParaRPr>
          </a:p>
        </p:txBody>
      </p:sp>
      <p:sp>
        <p:nvSpPr>
          <p:cNvPr id="327" name="Rectangle 326"/>
          <p:cNvSpPr/>
          <p:nvPr/>
        </p:nvSpPr>
        <p:spPr>
          <a:xfrm>
            <a:off x="10126979" y="4289401"/>
            <a:ext cx="2065021" cy="830997"/>
          </a:xfrm>
          <a:prstGeom prst="rect">
            <a:avLst/>
          </a:prstGeom>
        </p:spPr>
        <p:txBody>
          <a:bodyPr wrap="square">
            <a:spAutoFit/>
          </a:bodyPr>
          <a:lstStyle/>
          <a:p>
            <a:endParaRPr lang="en-NZ" sz="800" dirty="0">
              <a:solidFill>
                <a:schemeClr val="bg1"/>
              </a:solidFill>
              <a:latin typeface="Source Sans Pro" panose="020B0503030403020204" pitchFamily="34" charset="0"/>
            </a:endParaRPr>
          </a:p>
          <a:p>
            <a:r>
              <a:rPr lang="en-US" sz="800" dirty="0">
                <a:solidFill>
                  <a:schemeClr val="bg1"/>
                </a:solidFill>
                <a:latin typeface="Source Sans Pro" panose="020B0503030403020204" pitchFamily="34" charset="0"/>
              </a:rPr>
              <a:t> We want to work with </a:t>
            </a:r>
            <a:r>
              <a:rPr lang="en-US" sz="800" dirty="0" err="1">
                <a:solidFill>
                  <a:schemeClr val="bg1"/>
                </a:solidFill>
                <a:latin typeface="Source Sans Pro" panose="020B0503030403020204" pitchFamily="34" charset="0"/>
              </a:rPr>
              <a:t>organisations</a:t>
            </a:r>
            <a:r>
              <a:rPr lang="en-US" sz="800" dirty="0">
                <a:solidFill>
                  <a:schemeClr val="bg1"/>
                </a:solidFill>
                <a:latin typeface="Source Sans Pro" panose="020B0503030403020204" pitchFamily="34" charset="0"/>
              </a:rPr>
              <a:t>, partners and entrepreneurs to identify key technologies and opportunities to deliver better care for New Zealanders and make the health system more efficient. </a:t>
            </a:r>
            <a:endParaRPr lang="en-NZ" sz="800" dirty="0">
              <a:solidFill>
                <a:schemeClr val="bg1"/>
              </a:solidFill>
            </a:endParaRPr>
          </a:p>
        </p:txBody>
      </p:sp>
      <p:sp>
        <p:nvSpPr>
          <p:cNvPr id="330" name="Rectangle 329"/>
          <p:cNvSpPr/>
          <p:nvPr/>
        </p:nvSpPr>
        <p:spPr>
          <a:xfrm>
            <a:off x="9521166" y="2459424"/>
            <a:ext cx="2061234"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r"/>
            <a:r>
              <a:rPr lang="en-NZ" sz="800" b="1" dirty="0" smtClean="0">
                <a:solidFill>
                  <a:srgbClr val="F68B1F"/>
                </a:solidFill>
                <a:latin typeface="Source Sans Pro" panose="020B0503030403020204" pitchFamily="34" charset="0"/>
                <a:ea typeface="Source Sans Pro" panose="020B0503030403020204" pitchFamily="34" charset="0"/>
              </a:rPr>
              <a:t>GROUP MANAGER TRACEY VANDENBERG</a:t>
            </a:r>
          </a:p>
          <a:p>
            <a:pPr algn="r"/>
            <a:r>
              <a:rPr lang="en-NZ" sz="800" b="1" dirty="0" smtClean="0">
                <a:solidFill>
                  <a:srgbClr val="F68B1F"/>
                </a:solidFill>
                <a:latin typeface="Source Sans Pro" panose="020B0503030403020204" pitchFamily="34" charset="0"/>
                <a:ea typeface="Source Sans Pro" panose="020B0503030403020204" pitchFamily="34" charset="0"/>
              </a:rPr>
              <a:t>Tracey_Vandenberg@moh.govt.nz</a:t>
            </a:r>
            <a:endParaRPr lang="en-NZ" sz="800" b="1" dirty="0">
              <a:solidFill>
                <a:srgbClr val="F68B1F"/>
              </a:solidFill>
              <a:latin typeface="Source Sans Pro" panose="020B0503030403020204" pitchFamily="34" charset="0"/>
              <a:ea typeface="Source Sans Pro" panose="020B0503030403020204" pitchFamily="34" charset="0"/>
            </a:endParaRPr>
          </a:p>
        </p:txBody>
      </p:sp>
      <p:sp>
        <p:nvSpPr>
          <p:cNvPr id="331" name="Rectangle 330"/>
          <p:cNvSpPr/>
          <p:nvPr/>
        </p:nvSpPr>
        <p:spPr>
          <a:xfrm>
            <a:off x="705016" y="2459424"/>
            <a:ext cx="187770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NZ" sz="800" b="1" dirty="0" smtClean="0">
                <a:solidFill>
                  <a:srgbClr val="F04E30"/>
                </a:solidFill>
                <a:latin typeface="Source Sans Pro" panose="020B0503030403020204" pitchFamily="34" charset="0"/>
                <a:ea typeface="Source Sans Pro" panose="020B0503030403020204" pitchFamily="34" charset="0"/>
              </a:rPr>
              <a:t>GROUP MANAGER MICHAEL DREYER</a:t>
            </a:r>
          </a:p>
          <a:p>
            <a:r>
              <a:rPr lang="en-NZ" sz="800" b="1" dirty="0">
                <a:solidFill>
                  <a:srgbClr val="F04E30"/>
                </a:solidFill>
                <a:latin typeface="Source Sans Pro" panose="020B0503030403020204" pitchFamily="34" charset="0"/>
                <a:ea typeface="Source Sans Pro" panose="020B0503030403020204" pitchFamily="34" charset="0"/>
              </a:rPr>
              <a:t>m</a:t>
            </a:r>
            <a:r>
              <a:rPr lang="en-NZ" sz="800" b="1" dirty="0" smtClean="0">
                <a:solidFill>
                  <a:srgbClr val="F04E30"/>
                </a:solidFill>
                <a:latin typeface="Source Sans Pro" panose="020B0503030403020204" pitchFamily="34" charset="0"/>
                <a:ea typeface="Source Sans Pro" panose="020B0503030403020204" pitchFamily="34" charset="0"/>
              </a:rPr>
              <a:t>ichael_dreyer@moh.govt.nz</a:t>
            </a:r>
            <a:endParaRPr lang="en-NZ" sz="800" b="1" dirty="0">
              <a:solidFill>
                <a:srgbClr val="F04E30"/>
              </a:solidFill>
              <a:latin typeface="Source Sans Pro" panose="020B0503030403020204" pitchFamily="34" charset="0"/>
              <a:ea typeface="Source Sans Pro" panose="020B0503030403020204" pitchFamily="34" charset="0"/>
            </a:endParaRPr>
          </a:p>
        </p:txBody>
      </p:sp>
      <p:pic>
        <p:nvPicPr>
          <p:cNvPr id="332" name="Picture 331"/>
          <p:cNvPicPr>
            <a:picLocks noChangeAspect="1"/>
          </p:cNvPicPr>
          <p:nvPr/>
        </p:nvPicPr>
        <p:blipFill rotWithShape="1">
          <a:blip r:embed="rId5" cstate="print">
            <a:extLst>
              <a:ext uri="{28A0092B-C50C-407E-A947-70E740481C1C}">
                <a14:useLocalDpi xmlns:a14="http://schemas.microsoft.com/office/drawing/2010/main" val="0"/>
              </a:ext>
            </a:extLst>
          </a:blip>
          <a:srcRect t="1446" b="23492"/>
          <a:stretch/>
        </p:blipFill>
        <p:spPr>
          <a:xfrm>
            <a:off x="2447751" y="1884804"/>
            <a:ext cx="900000" cy="899742"/>
          </a:xfrm>
          <a:prstGeom prst="ellipse">
            <a:avLst/>
          </a:prstGeom>
          <a:ln w="28575">
            <a:solidFill>
              <a:srgbClr val="F04E30"/>
            </a:solidFill>
          </a:ln>
        </p:spPr>
      </p:pic>
      <p:sp>
        <p:nvSpPr>
          <p:cNvPr id="333" name="Rectangle 332"/>
          <p:cNvSpPr/>
          <p:nvPr/>
        </p:nvSpPr>
        <p:spPr>
          <a:xfrm>
            <a:off x="9717579" y="5707301"/>
            <a:ext cx="1560021"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NZ" sz="800" b="1" dirty="0" smtClean="0">
                <a:solidFill>
                  <a:srgbClr val="FDB913"/>
                </a:solidFill>
                <a:latin typeface="Source Sans Pro" panose="020B0503030403020204" pitchFamily="34" charset="0"/>
                <a:ea typeface="Source Sans Pro" panose="020B0503030403020204" pitchFamily="34" charset="0"/>
              </a:rPr>
              <a:t>GROUP MANAGER JON HERRIES</a:t>
            </a:r>
          </a:p>
          <a:p>
            <a:r>
              <a:rPr lang="en-NZ" sz="800" b="1" dirty="0" smtClean="0">
                <a:solidFill>
                  <a:srgbClr val="FDB913"/>
                </a:solidFill>
                <a:latin typeface="Source Sans Pro" panose="020B0503030403020204" pitchFamily="34" charset="0"/>
                <a:ea typeface="Source Sans Pro" panose="020B0503030403020204" pitchFamily="34" charset="0"/>
              </a:rPr>
              <a:t>Jon_herries@moh.govt.nz</a:t>
            </a:r>
            <a:endParaRPr lang="en-NZ" sz="800" b="1" dirty="0">
              <a:solidFill>
                <a:srgbClr val="FDB913"/>
              </a:solidFill>
              <a:latin typeface="Source Sans Pro" panose="020B0503030403020204" pitchFamily="34" charset="0"/>
              <a:ea typeface="Source Sans Pro" panose="020B0503030403020204" pitchFamily="34" charset="0"/>
            </a:endParaRPr>
          </a:p>
        </p:txBody>
      </p:sp>
      <p:pic>
        <p:nvPicPr>
          <p:cNvPr id="323" name="Picture 3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74557" y="5081056"/>
            <a:ext cx="965200" cy="965200"/>
          </a:xfrm>
          <a:prstGeom prst="ellipse">
            <a:avLst/>
          </a:prstGeom>
          <a:ln w="38100">
            <a:solidFill>
              <a:srgbClr val="FDB913"/>
            </a:solidFill>
          </a:ln>
        </p:spPr>
      </p:pic>
      <p:pic>
        <p:nvPicPr>
          <p:cNvPr id="328" name="Picture 327"/>
          <p:cNvPicPr>
            <a:picLocks noChangeAspect="1"/>
          </p:cNvPicPr>
          <p:nvPr/>
        </p:nvPicPr>
        <p:blipFill rotWithShape="1">
          <a:blip r:embed="rId7" cstate="print">
            <a:extLst>
              <a:ext uri="{28A0092B-C50C-407E-A947-70E740481C1C}">
                <a14:useLocalDpi xmlns:a14="http://schemas.microsoft.com/office/drawing/2010/main" val="0"/>
              </a:ext>
            </a:extLst>
          </a:blip>
          <a:srcRect t="5637" r="539" b="19465"/>
          <a:stretch/>
        </p:blipFill>
        <p:spPr>
          <a:xfrm>
            <a:off x="8832819" y="1876425"/>
            <a:ext cx="900000" cy="900000"/>
          </a:xfrm>
          <a:prstGeom prst="ellipse">
            <a:avLst/>
          </a:prstGeom>
          <a:ln w="28575">
            <a:solidFill>
              <a:srgbClr val="F68B1F"/>
            </a:solidFill>
          </a:ln>
        </p:spPr>
      </p:pic>
      <p:sp>
        <p:nvSpPr>
          <p:cNvPr id="335" name="Rectangle 334"/>
          <p:cNvSpPr/>
          <p:nvPr/>
        </p:nvSpPr>
        <p:spPr>
          <a:xfrm>
            <a:off x="505522" y="5689264"/>
            <a:ext cx="224160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r"/>
            <a:r>
              <a:rPr lang="en-NZ" sz="800" b="1" dirty="0" smtClean="0">
                <a:solidFill>
                  <a:srgbClr val="AF1D35"/>
                </a:solidFill>
                <a:latin typeface="Source Sans Pro" panose="020B0503030403020204" pitchFamily="34" charset="0"/>
                <a:ea typeface="Source Sans Pro" panose="020B0503030403020204" pitchFamily="34" charset="0"/>
              </a:rPr>
              <a:t>GROUP MANAGER DARREN DOUGLASS</a:t>
            </a:r>
          </a:p>
          <a:p>
            <a:pPr algn="r"/>
            <a:r>
              <a:rPr lang="en-NZ" sz="800" b="1" dirty="0">
                <a:solidFill>
                  <a:srgbClr val="AF1D35"/>
                </a:solidFill>
                <a:latin typeface="Source Sans Pro" panose="020B0503030403020204" pitchFamily="34" charset="0"/>
                <a:ea typeface="Source Sans Pro" panose="020B0503030403020204" pitchFamily="34" charset="0"/>
              </a:rPr>
              <a:t>d</a:t>
            </a:r>
            <a:r>
              <a:rPr lang="en-NZ" sz="800" b="1" dirty="0" smtClean="0">
                <a:solidFill>
                  <a:srgbClr val="AF1D35"/>
                </a:solidFill>
                <a:latin typeface="Source Sans Pro" panose="020B0503030403020204" pitchFamily="34" charset="0"/>
                <a:ea typeface="Source Sans Pro" panose="020B0503030403020204" pitchFamily="34" charset="0"/>
              </a:rPr>
              <a:t>arren_douglass@moh.govt.nz</a:t>
            </a:r>
            <a:endParaRPr lang="en-NZ" sz="800" b="1" dirty="0">
              <a:solidFill>
                <a:srgbClr val="AF1D35"/>
              </a:solidFill>
              <a:latin typeface="Source Sans Pro" panose="020B0503030403020204" pitchFamily="34" charset="0"/>
              <a:ea typeface="Source Sans Pro" panose="020B0503030403020204" pitchFamily="34" charset="0"/>
            </a:endParaRPr>
          </a:p>
        </p:txBody>
      </p:sp>
      <p:pic>
        <p:nvPicPr>
          <p:cNvPr id="334" name="Picture 333"/>
          <p:cNvPicPr>
            <a:picLocks noChangeAspect="1"/>
          </p:cNvPicPr>
          <p:nvPr/>
        </p:nvPicPr>
        <p:blipFill rotWithShape="1">
          <a:blip r:embed="rId8" cstate="print">
            <a:extLst>
              <a:ext uri="{28A0092B-C50C-407E-A947-70E740481C1C}">
                <a14:useLocalDpi xmlns:a14="http://schemas.microsoft.com/office/drawing/2010/main" val="0"/>
              </a:ext>
            </a:extLst>
          </a:blip>
          <a:srcRect t="8794" b="16142"/>
          <a:stretch/>
        </p:blipFill>
        <p:spPr>
          <a:xfrm>
            <a:off x="62691" y="5123654"/>
            <a:ext cx="900000" cy="899742"/>
          </a:xfrm>
          <a:prstGeom prst="ellipse">
            <a:avLst/>
          </a:prstGeom>
          <a:ln w="28575">
            <a:solidFill>
              <a:srgbClr val="AF1D35"/>
            </a:solidFill>
          </a:ln>
        </p:spPr>
      </p:pic>
      <p:sp>
        <p:nvSpPr>
          <p:cNvPr id="336" name="Rectangle 335"/>
          <p:cNvSpPr/>
          <p:nvPr/>
        </p:nvSpPr>
        <p:spPr>
          <a:xfrm>
            <a:off x="5718617" y="5379481"/>
            <a:ext cx="224160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NZ" sz="800" b="1" dirty="0" smtClean="0">
                <a:solidFill>
                  <a:srgbClr val="213463"/>
                </a:solidFill>
                <a:latin typeface="Source Sans Pro" panose="020B0503030403020204" pitchFamily="34" charset="0"/>
                <a:ea typeface="Source Sans Pro" panose="020B0503030403020204" pitchFamily="34" charset="0"/>
              </a:rPr>
              <a:t>GROUP MANAGER JAYNE CONAGHAN</a:t>
            </a:r>
          </a:p>
          <a:p>
            <a:r>
              <a:rPr lang="en-NZ" sz="800" b="1" dirty="0">
                <a:solidFill>
                  <a:srgbClr val="213463"/>
                </a:solidFill>
                <a:latin typeface="Source Sans Pro" panose="020B0503030403020204" pitchFamily="34" charset="0"/>
                <a:ea typeface="Source Sans Pro" panose="020B0503030403020204" pitchFamily="34" charset="0"/>
              </a:rPr>
              <a:t>j</a:t>
            </a:r>
            <a:r>
              <a:rPr lang="en-NZ" sz="800" b="1" dirty="0" smtClean="0">
                <a:solidFill>
                  <a:srgbClr val="213463"/>
                </a:solidFill>
                <a:latin typeface="Source Sans Pro" panose="020B0503030403020204" pitchFamily="34" charset="0"/>
                <a:ea typeface="Source Sans Pro" panose="020B0503030403020204" pitchFamily="34" charset="0"/>
              </a:rPr>
              <a:t>ayne_conaghan@moh.govt.nz</a:t>
            </a:r>
            <a:endParaRPr lang="en-NZ" sz="800" b="1" dirty="0">
              <a:solidFill>
                <a:srgbClr val="213463"/>
              </a:solidFill>
              <a:latin typeface="Source Sans Pro" panose="020B0503030403020204" pitchFamily="34" charset="0"/>
              <a:ea typeface="Source Sans Pro" panose="020B0503030403020204" pitchFamily="34" charset="0"/>
            </a:endParaRPr>
          </a:p>
        </p:txBody>
      </p:sp>
      <p:sp>
        <p:nvSpPr>
          <p:cNvPr id="338" name="Rectangle 337"/>
          <p:cNvSpPr/>
          <p:nvPr/>
        </p:nvSpPr>
        <p:spPr>
          <a:xfrm>
            <a:off x="3632675" y="3979854"/>
            <a:ext cx="6096000" cy="246221"/>
          </a:xfrm>
          <a:prstGeom prst="rect">
            <a:avLst/>
          </a:prstGeom>
        </p:spPr>
        <p:txBody>
          <a:bodyPr>
            <a:spAutoFit/>
          </a:bodyPr>
          <a:lstStyle/>
          <a:p>
            <a:r>
              <a:rPr lang="en-NZ" sz="1000" b="1" dirty="0" smtClean="0">
                <a:solidFill>
                  <a:srgbClr val="000000"/>
                </a:solidFill>
                <a:latin typeface="Source Sans Pro Semibold" panose="020B0603030403020204" pitchFamily="34" charset="0"/>
              </a:rPr>
              <a:t>ANN-MARIE </a:t>
            </a:r>
            <a:r>
              <a:rPr lang="en-NZ" sz="1000" b="1" dirty="0">
                <a:solidFill>
                  <a:srgbClr val="000000"/>
                </a:solidFill>
                <a:latin typeface="Source Sans Pro Semibold" panose="020B0603030403020204" pitchFamily="34" charset="0"/>
              </a:rPr>
              <a:t>CAVANAGH, </a:t>
            </a:r>
            <a:r>
              <a:rPr lang="en-NZ" sz="1000" b="1" dirty="0" smtClean="0">
                <a:solidFill>
                  <a:srgbClr val="000000"/>
                </a:solidFill>
                <a:latin typeface="Source Sans Pro Semibold" panose="020B0603030403020204" pitchFamily="34" charset="0"/>
              </a:rPr>
              <a:t> DEPUTY DIRECTOR GENERAL DATA &amp; DIGITAL</a:t>
            </a:r>
            <a:endParaRPr lang="en-NZ" sz="2400" dirty="0"/>
          </a:p>
        </p:txBody>
      </p:sp>
      <p:sp>
        <p:nvSpPr>
          <p:cNvPr id="339" name="Rectangle 338"/>
          <p:cNvSpPr/>
          <p:nvPr/>
        </p:nvSpPr>
        <p:spPr>
          <a:xfrm>
            <a:off x="62691" y="458827"/>
            <a:ext cx="3124740" cy="1446550"/>
          </a:xfrm>
          <a:prstGeom prst="rect">
            <a:avLst/>
          </a:prstGeom>
        </p:spPr>
        <p:txBody>
          <a:bodyPr wrap="square">
            <a:spAutoFit/>
          </a:bodyPr>
          <a:lstStyle/>
          <a:p>
            <a:r>
              <a:rPr lang="en-NZ" sz="800" dirty="0" smtClean="0">
                <a:solidFill>
                  <a:schemeClr val="bg1"/>
                </a:solidFill>
                <a:latin typeface="Source Sans Pro" panose="020B0503030403020204" pitchFamily="34" charset="0"/>
              </a:rPr>
              <a:t>Na</a:t>
            </a:r>
            <a:r>
              <a:rPr lang="en-US" sz="800" dirty="0" err="1" smtClean="0">
                <a:solidFill>
                  <a:schemeClr val="bg1"/>
                </a:solidFill>
                <a:latin typeface="Source Sans Pro" panose="020B0503030403020204" pitchFamily="34" charset="0"/>
              </a:rPr>
              <a:t>tional</a:t>
            </a:r>
            <a:r>
              <a:rPr lang="en-US" sz="800" dirty="0" smtClean="0">
                <a:solidFill>
                  <a:schemeClr val="bg1"/>
                </a:solidFill>
                <a:latin typeface="Source Sans Pro" panose="020B0503030403020204" pitchFamily="34" charset="0"/>
              </a:rPr>
              <a:t> </a:t>
            </a:r>
            <a:r>
              <a:rPr lang="en-US" sz="800" dirty="0">
                <a:solidFill>
                  <a:schemeClr val="bg1"/>
                </a:solidFill>
                <a:latin typeface="Source Sans Pro" panose="020B0503030403020204" pitchFamily="34" charset="0"/>
              </a:rPr>
              <a:t>Digital Services aims to work in a trusted business partnership with the sector, taking a customer-centric approach to managing a portfolio of 50 sector-facing applications. These include payment systems, preventative and Population health, information and data collection, identity and eligibility. </a:t>
            </a:r>
            <a:endParaRPr lang="en-US" sz="800" dirty="0" smtClean="0">
              <a:solidFill>
                <a:schemeClr val="bg1"/>
              </a:solidFill>
              <a:latin typeface="Source Sans Pro" panose="020B0503030403020204" pitchFamily="34" charset="0"/>
            </a:endParaRPr>
          </a:p>
          <a:p>
            <a:endParaRPr lang="en-US" sz="800" dirty="0">
              <a:solidFill>
                <a:schemeClr val="bg1"/>
              </a:solidFill>
              <a:latin typeface="Source Sans Pro" panose="020B0503030403020204" pitchFamily="34" charset="0"/>
            </a:endParaRPr>
          </a:p>
          <a:p>
            <a:r>
              <a:rPr lang="en-US" sz="800" dirty="0">
                <a:solidFill>
                  <a:schemeClr val="bg1"/>
                </a:solidFill>
                <a:latin typeface="Source Sans Pro" panose="020B0503030403020204" pitchFamily="34" charset="0"/>
              </a:rPr>
              <a:t>The team also provides shared service support for Ministry databases, ensures the quality of health identity data and has a strong team of project managers, architects and business analysts who deliver technology capability to multiple </a:t>
            </a:r>
            <a:r>
              <a:rPr lang="en-US" sz="800" dirty="0" err="1">
                <a:solidFill>
                  <a:schemeClr val="bg1"/>
                </a:solidFill>
                <a:latin typeface="Source Sans Pro" panose="020B0503030403020204" pitchFamily="34" charset="0"/>
              </a:rPr>
              <a:t>programmes</a:t>
            </a:r>
            <a:r>
              <a:rPr lang="en-US" sz="800" dirty="0">
                <a:solidFill>
                  <a:schemeClr val="bg1"/>
                </a:solidFill>
                <a:latin typeface="Source Sans Pro" panose="020B0503030403020204" pitchFamily="34" charset="0"/>
              </a:rPr>
              <a:t> of work across the sector. </a:t>
            </a:r>
            <a:endParaRPr lang="en-NZ" sz="800" dirty="0">
              <a:solidFill>
                <a:schemeClr val="bg1"/>
              </a:solidFill>
            </a:endParaRPr>
          </a:p>
        </p:txBody>
      </p:sp>
      <p:sp>
        <p:nvSpPr>
          <p:cNvPr id="340" name="Rectangle 339"/>
          <p:cNvSpPr/>
          <p:nvPr/>
        </p:nvSpPr>
        <p:spPr>
          <a:xfrm>
            <a:off x="972804" y="4320569"/>
            <a:ext cx="2759005" cy="1323439"/>
          </a:xfrm>
          <a:prstGeom prst="rect">
            <a:avLst/>
          </a:prstGeom>
        </p:spPr>
        <p:txBody>
          <a:bodyPr wrap="square">
            <a:spAutoFit/>
          </a:bodyPr>
          <a:lstStyle/>
          <a:p>
            <a:endParaRPr lang="en-NZ" sz="800" dirty="0">
              <a:solidFill>
                <a:schemeClr val="bg1"/>
              </a:solidFill>
              <a:latin typeface="Source Sans Pro" panose="020B0503030403020204" pitchFamily="34" charset="0"/>
            </a:endParaRPr>
          </a:p>
          <a:p>
            <a:r>
              <a:rPr lang="en-US" sz="800" dirty="0">
                <a:solidFill>
                  <a:schemeClr val="bg1"/>
                </a:solidFill>
                <a:latin typeface="Source Sans Pro" panose="020B0503030403020204" pitchFamily="34" charset="0"/>
              </a:rPr>
              <a:t> Digital Strategy &amp; Investment was created to provide digital strategy and advice to the sector on investment and enabling architecture, standards and capabilities. It will ensure robust digital strategy is in place and monitor implementation progress. </a:t>
            </a:r>
          </a:p>
          <a:p>
            <a:r>
              <a:rPr lang="en-US" sz="800" dirty="0">
                <a:solidFill>
                  <a:schemeClr val="bg1"/>
                </a:solidFill>
                <a:latin typeface="Source Sans Pro" panose="020B0503030403020204" pitchFamily="34" charset="0"/>
              </a:rPr>
              <a:t>The team will provide architecture guidance, sets mandatory health information standards and promote the consistent application of protective security policy and practices across the sector. </a:t>
            </a:r>
            <a:endParaRPr lang="en-NZ" sz="800" dirty="0">
              <a:solidFill>
                <a:schemeClr val="bg1"/>
              </a:solidFill>
            </a:endParaRPr>
          </a:p>
        </p:txBody>
      </p:sp>
      <p:sp>
        <p:nvSpPr>
          <p:cNvPr id="341" name="Rectangle 340"/>
          <p:cNvSpPr/>
          <p:nvPr/>
        </p:nvSpPr>
        <p:spPr>
          <a:xfrm>
            <a:off x="9738832" y="314983"/>
            <a:ext cx="2453167" cy="2062103"/>
          </a:xfrm>
          <a:prstGeom prst="rect">
            <a:avLst/>
          </a:prstGeom>
        </p:spPr>
        <p:txBody>
          <a:bodyPr wrap="square">
            <a:spAutoFit/>
          </a:bodyPr>
          <a:lstStyle/>
          <a:p>
            <a:endParaRPr lang="en-NZ" sz="800" dirty="0">
              <a:solidFill>
                <a:schemeClr val="bg1"/>
              </a:solidFill>
              <a:latin typeface="Source Sans Pro" panose="020B0503030403020204" pitchFamily="34" charset="0"/>
            </a:endParaRPr>
          </a:p>
          <a:p>
            <a:r>
              <a:rPr lang="en-US" sz="800" dirty="0">
                <a:solidFill>
                  <a:schemeClr val="bg1"/>
                </a:solidFill>
                <a:latin typeface="Source Sans Pro" panose="020B0503030403020204" pitchFamily="34" charset="0"/>
              </a:rPr>
              <a:t> National Collections and Reporting aspires to bring data to life to change lives. The team collects, stores, clinically codes and ensures high quality analysis and distribution of national health data. Its work will make data useful to the sector, the public, researchers and the rest of Government. </a:t>
            </a:r>
          </a:p>
          <a:p>
            <a:r>
              <a:rPr lang="en-US" sz="800" dirty="0">
                <a:solidFill>
                  <a:schemeClr val="bg1"/>
                </a:solidFill>
                <a:latin typeface="Source Sans Pro" panose="020B0503030403020204" pitchFamily="34" charset="0"/>
              </a:rPr>
              <a:t>The team manages over 20 data marts including mortality pharmaceutical </a:t>
            </a:r>
            <a:r>
              <a:rPr lang="en-US" sz="800" dirty="0" err="1">
                <a:solidFill>
                  <a:schemeClr val="bg1"/>
                </a:solidFill>
                <a:latin typeface="Source Sans Pro" panose="020B0503030403020204" pitchFamily="34" charset="0"/>
              </a:rPr>
              <a:t>dispensings</a:t>
            </a:r>
            <a:r>
              <a:rPr lang="en-US" sz="800" dirty="0">
                <a:solidFill>
                  <a:schemeClr val="bg1"/>
                </a:solidFill>
                <a:latin typeface="Source Sans Pro" panose="020B0503030403020204" pitchFamily="34" charset="0"/>
              </a:rPr>
              <a:t>, cancer registrations, hospital discharges and mental health service use. </a:t>
            </a:r>
          </a:p>
          <a:p>
            <a:endParaRPr lang="en-NZ" sz="800" dirty="0">
              <a:solidFill>
                <a:schemeClr val="bg1"/>
              </a:solidFill>
            </a:endParaRPr>
          </a:p>
          <a:p>
            <a:r>
              <a:rPr lang="en-US" sz="800" dirty="0">
                <a:solidFill>
                  <a:schemeClr val="bg1"/>
                </a:solidFill>
              </a:rPr>
              <a:t> Our team can help with queries about data availability, access and analytics. We can also provide guidance on tools to make the most out of our available data. </a:t>
            </a:r>
            <a:endParaRPr lang="en-NZ" sz="800" dirty="0">
              <a:solidFill>
                <a:schemeClr val="bg1"/>
              </a:solidFill>
            </a:endParaRPr>
          </a:p>
        </p:txBody>
      </p:sp>
      <p:sp>
        <p:nvSpPr>
          <p:cNvPr id="344" name="Rectangle 343"/>
          <p:cNvSpPr/>
          <p:nvPr/>
        </p:nvSpPr>
        <p:spPr>
          <a:xfrm>
            <a:off x="4593907" y="4453582"/>
            <a:ext cx="1939232" cy="830997"/>
          </a:xfrm>
          <a:prstGeom prst="rect">
            <a:avLst/>
          </a:prstGeom>
        </p:spPr>
        <p:txBody>
          <a:bodyPr wrap="square">
            <a:spAutoFit/>
          </a:bodyPr>
          <a:lstStyle/>
          <a:p>
            <a:pPr>
              <a:tabLst>
                <a:tab pos="179388" algn="l"/>
                <a:tab pos="358775" algn="l"/>
                <a:tab pos="536575" algn="l"/>
                <a:tab pos="715963" algn="l"/>
                <a:tab pos="895350" algn="l"/>
                <a:tab pos="1077913" algn="l"/>
              </a:tabLst>
            </a:pPr>
            <a:r>
              <a:rPr lang="en-US" sz="800" dirty="0" smtClean="0">
                <a:solidFill>
                  <a:schemeClr val="bg1"/>
                </a:solidFill>
                <a:latin typeface="Source Sans Pro" panose="020B0503030403020204" pitchFamily="34" charset="0"/>
              </a:rPr>
              <a:t>The </a:t>
            </a:r>
            <a:r>
              <a:rPr lang="en-US" sz="800" dirty="0">
                <a:solidFill>
                  <a:schemeClr val="bg1"/>
                </a:solidFill>
                <a:latin typeface="Source Sans Pro" panose="020B0503030403020204" pitchFamily="34" charset="0"/>
              </a:rPr>
              <a:t>Ministry’s </a:t>
            </a:r>
            <a:r>
              <a:rPr lang="en-US" sz="800" dirty="0" smtClean="0">
                <a:solidFill>
                  <a:schemeClr val="bg1"/>
                </a:solidFill>
                <a:latin typeface="Source Sans Pro" panose="020B0503030403020204" pitchFamily="34" charset="0"/>
              </a:rPr>
              <a:t>Digital &amp; Data directorate is underpinned </a:t>
            </a:r>
            <a:r>
              <a:rPr lang="en-US" sz="800" dirty="0">
                <a:solidFill>
                  <a:schemeClr val="bg1"/>
                </a:solidFill>
                <a:latin typeface="Source Sans Pro" panose="020B0503030403020204" pitchFamily="34" charset="0"/>
              </a:rPr>
              <a:t>by its Business </a:t>
            </a:r>
            <a:r>
              <a:rPr lang="en-US" sz="800" dirty="0" smtClean="0">
                <a:solidFill>
                  <a:schemeClr val="bg1"/>
                </a:solidFill>
                <a:latin typeface="Source Sans Pro" panose="020B0503030403020204" pitchFamily="34" charset="0"/>
              </a:rPr>
              <a:t>Performance </a:t>
            </a:r>
            <a:r>
              <a:rPr lang="en-US" sz="800" dirty="0">
                <a:solidFill>
                  <a:schemeClr val="bg1"/>
                </a:solidFill>
                <a:latin typeface="Source Sans Pro" panose="020B0503030403020204" pitchFamily="34" charset="0"/>
              </a:rPr>
              <a:t>team. This ensures </a:t>
            </a:r>
            <a:r>
              <a:rPr lang="en-US" sz="800" dirty="0" smtClean="0">
                <a:solidFill>
                  <a:schemeClr val="bg1"/>
                </a:solidFill>
                <a:latin typeface="Source Sans Pro" panose="020B0503030403020204" pitchFamily="34" charset="0"/>
              </a:rPr>
              <a:t>strong </a:t>
            </a:r>
            <a:r>
              <a:rPr lang="en-US" sz="800" dirty="0">
                <a:solidFill>
                  <a:schemeClr val="bg1"/>
                </a:solidFill>
                <a:latin typeface="Source Sans Pro" panose="020B0503030403020204" pitchFamily="34" charset="0"/>
              </a:rPr>
              <a:t>commercial and financial management, communications and business planning with continuous improvement. </a:t>
            </a:r>
            <a:endParaRPr lang="en-NZ" sz="800" dirty="0">
              <a:solidFill>
                <a:schemeClr val="bg1"/>
              </a:solidFill>
            </a:endParaRPr>
          </a:p>
        </p:txBody>
      </p:sp>
      <p:grpSp>
        <p:nvGrpSpPr>
          <p:cNvPr id="347" name="Group 346"/>
          <p:cNvGrpSpPr/>
          <p:nvPr/>
        </p:nvGrpSpPr>
        <p:grpSpPr>
          <a:xfrm>
            <a:off x="3070999" y="344150"/>
            <a:ext cx="1050049" cy="863406"/>
            <a:chOff x="2979849" y="307477"/>
            <a:chExt cx="1050049" cy="863406"/>
          </a:xfrm>
        </p:grpSpPr>
        <p:sp>
          <p:nvSpPr>
            <p:cNvPr id="345" name="Rectangle 344"/>
            <p:cNvSpPr/>
            <p:nvPr/>
          </p:nvSpPr>
          <p:spPr>
            <a:xfrm>
              <a:off x="3254486" y="307477"/>
              <a:ext cx="497191" cy="2830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NZ" b="1" dirty="0" smtClean="0"/>
                <a:t>- $ -</a:t>
              </a:r>
              <a:endParaRPr lang="en-NZ" b="1" dirty="0"/>
            </a:p>
          </p:txBody>
        </p:sp>
        <p:sp>
          <p:nvSpPr>
            <p:cNvPr id="346" name="TextBox 345"/>
            <p:cNvSpPr txBox="1"/>
            <p:nvPr/>
          </p:nvSpPr>
          <p:spPr>
            <a:xfrm>
              <a:off x="2979849" y="647663"/>
              <a:ext cx="1050049" cy="523220"/>
            </a:xfrm>
            <a:prstGeom prst="rect">
              <a:avLst/>
            </a:prstGeom>
          </p:spPr>
          <p:txBody>
            <a:bodyPr wrap="square">
              <a:spAutoFit/>
            </a:bodyPr>
            <a:lstStyle>
              <a:defPPr>
                <a:defRPr lang="en-US"/>
              </a:defPPr>
              <a:lvl1pPr>
                <a:defRPr sz="800">
                  <a:solidFill>
                    <a:schemeClr val="bg1"/>
                  </a:solidFill>
                  <a:latin typeface="Source Sans Pro" panose="020B0503030403020204" pitchFamily="34" charset="0"/>
                </a:defRPr>
              </a:lvl1pPr>
            </a:lstStyle>
            <a:p>
              <a:pPr algn="ctr"/>
              <a:r>
                <a:rPr lang="en-NZ" sz="700" dirty="0"/>
                <a:t>Managing payment systems that process </a:t>
              </a:r>
              <a:endParaRPr lang="en-NZ" sz="700" dirty="0" smtClean="0"/>
            </a:p>
            <a:p>
              <a:pPr algn="ctr"/>
              <a:r>
                <a:rPr lang="en-NZ" sz="1400" b="1" dirty="0" smtClean="0"/>
                <a:t>$</a:t>
              </a:r>
              <a:r>
                <a:rPr lang="en-NZ" sz="1400" b="1" dirty="0"/>
                <a:t>10 billion</a:t>
              </a:r>
            </a:p>
          </p:txBody>
        </p:sp>
      </p:grpSp>
      <p:sp>
        <p:nvSpPr>
          <p:cNvPr id="348" name="TextBox 347"/>
          <p:cNvSpPr txBox="1"/>
          <p:nvPr/>
        </p:nvSpPr>
        <p:spPr>
          <a:xfrm>
            <a:off x="4134765" y="242957"/>
            <a:ext cx="879420" cy="954107"/>
          </a:xfrm>
          <a:prstGeom prst="rect">
            <a:avLst/>
          </a:prstGeom>
        </p:spPr>
        <p:txBody>
          <a:bodyPr wrap="square" rIns="0">
            <a:spAutoFit/>
          </a:bodyPr>
          <a:lstStyle>
            <a:defPPr>
              <a:defRPr lang="en-US"/>
            </a:defPPr>
            <a:lvl1pPr>
              <a:defRPr sz="800">
                <a:solidFill>
                  <a:schemeClr val="bg1"/>
                </a:solidFill>
                <a:latin typeface="Source Sans Pro" panose="020B0503030403020204" pitchFamily="34" charset="0"/>
              </a:defRPr>
            </a:lvl1pPr>
          </a:lstStyle>
          <a:p>
            <a:r>
              <a:rPr lang="en-NZ" sz="1400" b="1" dirty="0" smtClean="0"/>
              <a:t>150,000</a:t>
            </a:r>
          </a:p>
          <a:p>
            <a:pPr>
              <a:tabLst>
                <a:tab pos="266700" algn="l"/>
              </a:tabLst>
            </a:pPr>
            <a:r>
              <a:rPr lang="en-NZ" sz="600" dirty="0" smtClean="0"/>
              <a:t>	</a:t>
            </a:r>
            <a:r>
              <a:rPr lang="en-NZ" sz="700" dirty="0" smtClean="0"/>
              <a:t>Individual 	health sector 	workers in 	the Health 	Provider 	Index</a:t>
            </a:r>
            <a:endParaRPr lang="en-NZ" sz="700" b="1" dirty="0"/>
          </a:p>
        </p:txBody>
      </p:sp>
      <p:sp>
        <p:nvSpPr>
          <p:cNvPr id="349" name="TextBox 348"/>
          <p:cNvSpPr txBox="1"/>
          <p:nvPr/>
        </p:nvSpPr>
        <p:spPr>
          <a:xfrm>
            <a:off x="5099576" y="230752"/>
            <a:ext cx="864000" cy="1031051"/>
          </a:xfrm>
          <a:prstGeom prst="rect">
            <a:avLst/>
          </a:prstGeom>
        </p:spPr>
        <p:txBody>
          <a:bodyPr wrap="square" lIns="0" rIns="0">
            <a:spAutoFit/>
          </a:bodyPr>
          <a:lstStyle>
            <a:defPPr>
              <a:defRPr lang="en-US"/>
            </a:defPPr>
            <a:lvl1pPr>
              <a:defRPr sz="800">
                <a:solidFill>
                  <a:schemeClr val="bg1"/>
                </a:solidFill>
                <a:latin typeface="Source Sans Pro" panose="020B0503030403020204" pitchFamily="34" charset="0"/>
              </a:defRPr>
            </a:lvl1pPr>
          </a:lstStyle>
          <a:p>
            <a:pPr algn="ctr"/>
            <a:r>
              <a:rPr lang="en-NZ" sz="1400" b="1" dirty="0" smtClean="0"/>
              <a:t>6.3million</a:t>
            </a:r>
          </a:p>
          <a:p>
            <a:pPr algn="ctr"/>
            <a:endParaRPr lang="en-NZ" sz="700" dirty="0" smtClean="0"/>
          </a:p>
          <a:p>
            <a:pPr algn="ctr"/>
            <a:endParaRPr lang="en-NZ" sz="500" dirty="0" smtClean="0"/>
          </a:p>
          <a:p>
            <a:pPr algn="ctr"/>
            <a:endParaRPr lang="en-NZ" sz="700" dirty="0"/>
          </a:p>
          <a:p>
            <a:pPr algn="ctr"/>
            <a:endParaRPr lang="en-NZ" sz="700" dirty="0" smtClean="0"/>
          </a:p>
          <a:p>
            <a:pPr algn="ctr"/>
            <a:r>
              <a:rPr lang="en-NZ" sz="700" dirty="0" smtClean="0"/>
              <a:t>transactions per week on the NHI web interface</a:t>
            </a:r>
            <a:endParaRPr lang="en-NZ" sz="600" dirty="0" smtClean="0"/>
          </a:p>
        </p:txBody>
      </p:sp>
      <p:sp>
        <p:nvSpPr>
          <p:cNvPr id="350" name="Rectangle 349"/>
          <p:cNvSpPr/>
          <p:nvPr/>
        </p:nvSpPr>
        <p:spPr>
          <a:xfrm>
            <a:off x="3169748" y="20523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1" name="Rectangle 350"/>
          <p:cNvSpPr/>
          <p:nvPr/>
        </p:nvSpPr>
        <p:spPr>
          <a:xfrm>
            <a:off x="4136468" y="20523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2" name="Rectangle 351"/>
          <p:cNvSpPr/>
          <p:nvPr/>
        </p:nvSpPr>
        <p:spPr>
          <a:xfrm>
            <a:off x="5103188" y="20523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55" name="Group 354"/>
          <p:cNvGrpSpPr/>
          <p:nvPr/>
        </p:nvGrpSpPr>
        <p:grpSpPr>
          <a:xfrm>
            <a:off x="4195854" y="633010"/>
            <a:ext cx="228394" cy="332175"/>
            <a:chOff x="7197074" y="3083260"/>
            <a:chExt cx="489073" cy="711304"/>
          </a:xfrm>
          <a:solidFill>
            <a:schemeClr val="bg1"/>
          </a:solidFill>
        </p:grpSpPr>
        <p:sp>
          <p:nvSpPr>
            <p:cNvPr id="356" name="Oval 355"/>
            <p:cNvSpPr/>
            <p:nvPr/>
          </p:nvSpPr>
          <p:spPr>
            <a:xfrm>
              <a:off x="7275382" y="3083260"/>
              <a:ext cx="331784" cy="3317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7" name="Freeform 356"/>
            <p:cNvSpPr/>
            <p:nvPr/>
          </p:nvSpPr>
          <p:spPr>
            <a:xfrm>
              <a:off x="7197074" y="3440561"/>
              <a:ext cx="489073" cy="354003"/>
            </a:xfrm>
            <a:custGeom>
              <a:avLst/>
              <a:gdLst>
                <a:gd name="connsiteX0" fmla="*/ 124559 w 489073"/>
                <a:gd name="connsiteY0" fmla="*/ 94225 h 354003"/>
                <a:gd name="connsiteX1" fmla="*/ 151559 w 489073"/>
                <a:gd name="connsiteY1" fmla="*/ 121225 h 354003"/>
                <a:gd name="connsiteX2" fmla="*/ 124559 w 489073"/>
                <a:gd name="connsiteY2" fmla="*/ 148225 h 354003"/>
                <a:gd name="connsiteX3" fmla="*/ 97559 w 489073"/>
                <a:gd name="connsiteY3" fmla="*/ 121225 h 354003"/>
                <a:gd name="connsiteX4" fmla="*/ 124559 w 489073"/>
                <a:gd name="connsiteY4" fmla="*/ 94225 h 354003"/>
                <a:gd name="connsiteX5" fmla="*/ 59002 w 489073"/>
                <a:gd name="connsiteY5" fmla="*/ 0 h 354003"/>
                <a:gd name="connsiteX6" fmla="*/ 103138 w 489073"/>
                <a:gd name="connsiteY6" fmla="*/ 0 h 354003"/>
                <a:gd name="connsiteX7" fmla="*/ 103138 w 489073"/>
                <a:gd name="connsiteY7" fmla="*/ 54322 h 354003"/>
                <a:gd name="connsiteX8" fmla="*/ 97616 w 489073"/>
                <a:gd name="connsiteY8" fmla="*/ 55437 h 354003"/>
                <a:gd name="connsiteX9" fmla="*/ 55341 w 489073"/>
                <a:gd name="connsiteY9" fmla="*/ 119215 h 354003"/>
                <a:gd name="connsiteX10" fmla="*/ 124559 w 489073"/>
                <a:gd name="connsiteY10" fmla="*/ 188433 h 354003"/>
                <a:gd name="connsiteX11" fmla="*/ 193777 w 489073"/>
                <a:gd name="connsiteY11" fmla="*/ 119215 h 354003"/>
                <a:gd name="connsiteX12" fmla="*/ 151502 w 489073"/>
                <a:gd name="connsiteY12" fmla="*/ 55437 h 354003"/>
                <a:gd name="connsiteX13" fmla="*/ 148857 w 489073"/>
                <a:gd name="connsiteY13" fmla="*/ 54903 h 354003"/>
                <a:gd name="connsiteX14" fmla="*/ 148857 w 489073"/>
                <a:gd name="connsiteY14" fmla="*/ 0 h 354003"/>
                <a:gd name="connsiteX15" fmla="*/ 341845 w 489073"/>
                <a:gd name="connsiteY15" fmla="*/ 0 h 354003"/>
                <a:gd name="connsiteX16" fmla="*/ 341845 w 489073"/>
                <a:gd name="connsiteY16" fmla="*/ 93423 h 354003"/>
                <a:gd name="connsiteX17" fmla="*/ 321926 w 489073"/>
                <a:gd name="connsiteY17" fmla="*/ 106216 h 354003"/>
                <a:gd name="connsiteX18" fmla="*/ 291362 w 489073"/>
                <a:gd name="connsiteY18" fmla="*/ 184191 h 354003"/>
                <a:gd name="connsiteX19" fmla="*/ 335589 w 489073"/>
                <a:gd name="connsiteY19" fmla="*/ 184191 h 354003"/>
                <a:gd name="connsiteX20" fmla="*/ 344374 w 489073"/>
                <a:gd name="connsiteY20" fmla="*/ 147134 h 354003"/>
                <a:gd name="connsiteX21" fmla="*/ 386530 w 489073"/>
                <a:gd name="connsiteY21" fmla="*/ 149932 h 354003"/>
                <a:gd name="connsiteX22" fmla="*/ 393798 w 489073"/>
                <a:gd name="connsiteY22" fmla="*/ 186099 h 354003"/>
                <a:gd name="connsiteX23" fmla="*/ 437954 w 489073"/>
                <a:gd name="connsiteY23" fmla="*/ 188995 h 354003"/>
                <a:gd name="connsiteX24" fmla="*/ 411674 w 489073"/>
                <a:gd name="connsiteY24" fmla="*/ 110466 h 354003"/>
                <a:gd name="connsiteX25" fmla="*/ 390637 w 489073"/>
                <a:gd name="connsiteY25" fmla="*/ 94389 h 354003"/>
                <a:gd name="connsiteX26" fmla="*/ 387564 w 489073"/>
                <a:gd name="connsiteY26" fmla="*/ 93580 h 354003"/>
                <a:gd name="connsiteX27" fmla="*/ 387564 w 489073"/>
                <a:gd name="connsiteY27" fmla="*/ 0 h 354003"/>
                <a:gd name="connsiteX28" fmla="*/ 430071 w 489073"/>
                <a:gd name="connsiteY28" fmla="*/ 0 h 354003"/>
                <a:gd name="connsiteX29" fmla="*/ 489073 w 489073"/>
                <a:gd name="connsiteY29" fmla="*/ 59002 h 354003"/>
                <a:gd name="connsiteX30" fmla="*/ 489073 w 489073"/>
                <a:gd name="connsiteY30" fmla="*/ 354003 h 354003"/>
                <a:gd name="connsiteX31" fmla="*/ 0 w 489073"/>
                <a:gd name="connsiteY31" fmla="*/ 354003 h 354003"/>
                <a:gd name="connsiteX32" fmla="*/ 0 w 489073"/>
                <a:gd name="connsiteY32" fmla="*/ 59002 h 354003"/>
                <a:gd name="connsiteX33" fmla="*/ 59002 w 489073"/>
                <a:gd name="connsiteY33" fmla="*/ 0 h 35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9073" h="354003">
                  <a:moveTo>
                    <a:pt x="124559" y="94225"/>
                  </a:moveTo>
                  <a:cubicBezTo>
                    <a:pt x="139471" y="94225"/>
                    <a:pt x="151559" y="106313"/>
                    <a:pt x="151559" y="121225"/>
                  </a:cubicBezTo>
                  <a:cubicBezTo>
                    <a:pt x="151559" y="136137"/>
                    <a:pt x="139471" y="148225"/>
                    <a:pt x="124559" y="148225"/>
                  </a:cubicBezTo>
                  <a:cubicBezTo>
                    <a:pt x="109647" y="148225"/>
                    <a:pt x="97559" y="136137"/>
                    <a:pt x="97559" y="121225"/>
                  </a:cubicBezTo>
                  <a:cubicBezTo>
                    <a:pt x="97559" y="106313"/>
                    <a:pt x="109647" y="94225"/>
                    <a:pt x="124559" y="94225"/>
                  </a:cubicBezTo>
                  <a:close/>
                  <a:moveTo>
                    <a:pt x="59002" y="0"/>
                  </a:moveTo>
                  <a:lnTo>
                    <a:pt x="103138" y="0"/>
                  </a:lnTo>
                  <a:lnTo>
                    <a:pt x="103138" y="54322"/>
                  </a:lnTo>
                  <a:lnTo>
                    <a:pt x="97616" y="55437"/>
                  </a:lnTo>
                  <a:cubicBezTo>
                    <a:pt x="72773" y="65945"/>
                    <a:pt x="55341" y="90544"/>
                    <a:pt x="55341" y="119215"/>
                  </a:cubicBezTo>
                  <a:cubicBezTo>
                    <a:pt x="55341" y="157443"/>
                    <a:pt x="86331" y="188433"/>
                    <a:pt x="124559" y="188433"/>
                  </a:cubicBezTo>
                  <a:cubicBezTo>
                    <a:pt x="162787" y="188433"/>
                    <a:pt x="193777" y="157443"/>
                    <a:pt x="193777" y="119215"/>
                  </a:cubicBezTo>
                  <a:cubicBezTo>
                    <a:pt x="193777" y="90544"/>
                    <a:pt x="176345" y="65945"/>
                    <a:pt x="151502" y="55437"/>
                  </a:cubicBezTo>
                  <a:lnTo>
                    <a:pt x="148857" y="54903"/>
                  </a:lnTo>
                  <a:lnTo>
                    <a:pt x="148857" y="0"/>
                  </a:lnTo>
                  <a:lnTo>
                    <a:pt x="341845" y="0"/>
                  </a:lnTo>
                  <a:lnTo>
                    <a:pt x="341845" y="93423"/>
                  </a:lnTo>
                  <a:lnTo>
                    <a:pt x="321926" y="106216"/>
                  </a:lnTo>
                  <a:cubicBezTo>
                    <a:pt x="302739" y="124249"/>
                    <a:pt x="291362" y="153274"/>
                    <a:pt x="291362" y="184191"/>
                  </a:cubicBezTo>
                  <a:lnTo>
                    <a:pt x="335589" y="184191"/>
                  </a:lnTo>
                  <a:cubicBezTo>
                    <a:pt x="335589" y="170238"/>
                    <a:pt x="338757" y="156877"/>
                    <a:pt x="344374" y="147134"/>
                  </a:cubicBezTo>
                  <a:cubicBezTo>
                    <a:pt x="356291" y="126465"/>
                    <a:pt x="375512" y="127740"/>
                    <a:pt x="386530" y="149932"/>
                  </a:cubicBezTo>
                  <a:cubicBezTo>
                    <a:pt x="391471" y="159885"/>
                    <a:pt x="394073" y="172832"/>
                    <a:pt x="393798" y="186099"/>
                  </a:cubicBezTo>
                  <a:lnTo>
                    <a:pt x="437954" y="188995"/>
                  </a:lnTo>
                  <a:cubicBezTo>
                    <a:pt x="439107" y="158868"/>
                    <a:pt x="429374" y="129784"/>
                    <a:pt x="411674" y="110466"/>
                  </a:cubicBezTo>
                  <a:cubicBezTo>
                    <a:pt x="405254" y="103459"/>
                    <a:pt x="398133" y="98095"/>
                    <a:pt x="390637" y="94389"/>
                  </a:cubicBezTo>
                  <a:lnTo>
                    <a:pt x="387564" y="93580"/>
                  </a:lnTo>
                  <a:lnTo>
                    <a:pt x="387564" y="0"/>
                  </a:lnTo>
                  <a:lnTo>
                    <a:pt x="430071" y="0"/>
                  </a:lnTo>
                  <a:cubicBezTo>
                    <a:pt x="462657" y="0"/>
                    <a:pt x="489073" y="26416"/>
                    <a:pt x="489073" y="59002"/>
                  </a:cubicBezTo>
                  <a:lnTo>
                    <a:pt x="489073" y="354003"/>
                  </a:lnTo>
                  <a:lnTo>
                    <a:pt x="0" y="354003"/>
                  </a:lnTo>
                  <a:lnTo>
                    <a:pt x="0" y="59002"/>
                  </a:lnTo>
                  <a:cubicBezTo>
                    <a:pt x="0" y="26416"/>
                    <a:pt x="26416" y="0"/>
                    <a:pt x="590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grpSp>
        <p:nvGrpSpPr>
          <p:cNvPr id="389" name="Group 388"/>
          <p:cNvGrpSpPr/>
          <p:nvPr/>
        </p:nvGrpSpPr>
        <p:grpSpPr>
          <a:xfrm>
            <a:off x="5383949" y="493279"/>
            <a:ext cx="309089" cy="321147"/>
            <a:chOff x="-2000167" y="5060841"/>
            <a:chExt cx="1692612" cy="1758642"/>
          </a:xfrm>
        </p:grpSpPr>
        <p:sp>
          <p:nvSpPr>
            <p:cNvPr id="359" name="Rounded Rectangle 358"/>
            <p:cNvSpPr/>
            <p:nvPr/>
          </p:nvSpPr>
          <p:spPr>
            <a:xfrm>
              <a:off x="-2000167" y="6410352"/>
              <a:ext cx="1692612" cy="409131"/>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0" name="Rounded Rectangle 359"/>
            <p:cNvSpPr/>
            <p:nvPr/>
          </p:nvSpPr>
          <p:spPr>
            <a:xfrm>
              <a:off x="-2000167" y="5992038"/>
              <a:ext cx="1692612" cy="409131"/>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1" name="Rounded Rectangle 360"/>
            <p:cNvSpPr/>
            <p:nvPr/>
          </p:nvSpPr>
          <p:spPr>
            <a:xfrm>
              <a:off x="-2000167" y="5579510"/>
              <a:ext cx="1692612" cy="409131"/>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2" name="Trapezoid 361"/>
            <p:cNvSpPr/>
            <p:nvPr/>
          </p:nvSpPr>
          <p:spPr>
            <a:xfrm>
              <a:off x="-1941337" y="5060841"/>
              <a:ext cx="1576257" cy="516430"/>
            </a:xfrm>
            <a:prstGeom prst="trapezoid">
              <a:avLst>
                <a:gd name="adj" fmla="val 28767"/>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3" name="Oval 362"/>
            <p:cNvSpPr/>
            <p:nvPr/>
          </p:nvSpPr>
          <p:spPr>
            <a:xfrm>
              <a:off x="-640553" y="5658545"/>
              <a:ext cx="244520" cy="24452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4" name="Flowchart: Alternate Process 363"/>
            <p:cNvSpPr/>
            <p:nvPr/>
          </p:nvSpPr>
          <p:spPr>
            <a:xfrm>
              <a:off x="-1718515" y="5147347"/>
              <a:ext cx="83058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5" name="Flowchart: Alternate Process 364"/>
            <p:cNvSpPr/>
            <p:nvPr/>
          </p:nvSpPr>
          <p:spPr>
            <a:xfrm>
              <a:off x="-808091" y="5147347"/>
              <a:ext cx="216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6" name="Flowchart: Alternate Process 365"/>
            <p:cNvSpPr/>
            <p:nvPr/>
          </p:nvSpPr>
          <p:spPr>
            <a:xfrm>
              <a:off x="-921097" y="5755292"/>
              <a:ext cx="216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7" name="Flowchart: Alternate Process 366"/>
            <p:cNvSpPr/>
            <p:nvPr/>
          </p:nvSpPr>
          <p:spPr>
            <a:xfrm rot="5400000">
              <a:off x="-1081176" y="5760504"/>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8" name="Flowchart: Alternate Process 367"/>
            <p:cNvSpPr/>
            <p:nvPr/>
          </p:nvSpPr>
          <p:spPr>
            <a:xfrm rot="5400000">
              <a:off x="-1579829" y="5760504"/>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9" name="Flowchart: Alternate Process 368"/>
            <p:cNvSpPr/>
            <p:nvPr/>
          </p:nvSpPr>
          <p:spPr>
            <a:xfrm rot="5400000">
              <a:off x="-1912265" y="5760504"/>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0" name="Flowchart: Alternate Process 369"/>
            <p:cNvSpPr/>
            <p:nvPr/>
          </p:nvSpPr>
          <p:spPr>
            <a:xfrm rot="5400000">
              <a:off x="-1746047" y="5760504"/>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1" name="Flowchart: Alternate Process 370"/>
            <p:cNvSpPr/>
            <p:nvPr/>
          </p:nvSpPr>
          <p:spPr>
            <a:xfrm rot="5400000">
              <a:off x="-1413611" y="5760504"/>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2" name="Flowchart: Alternate Process 371"/>
            <p:cNvSpPr/>
            <p:nvPr/>
          </p:nvSpPr>
          <p:spPr>
            <a:xfrm rot="5400000">
              <a:off x="-1247393" y="5760504"/>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3" name="Oval 372"/>
            <p:cNvSpPr/>
            <p:nvPr/>
          </p:nvSpPr>
          <p:spPr>
            <a:xfrm>
              <a:off x="-640553" y="6085522"/>
              <a:ext cx="244520" cy="24452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4" name="Flowchart: Alternate Process 373"/>
            <p:cNvSpPr/>
            <p:nvPr/>
          </p:nvSpPr>
          <p:spPr>
            <a:xfrm>
              <a:off x="-921097" y="6182269"/>
              <a:ext cx="216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5" name="Flowchart: Alternate Process 374"/>
            <p:cNvSpPr/>
            <p:nvPr/>
          </p:nvSpPr>
          <p:spPr>
            <a:xfrm rot="5400000">
              <a:off x="-1081176" y="6187481"/>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6" name="Flowchart: Alternate Process 375"/>
            <p:cNvSpPr/>
            <p:nvPr/>
          </p:nvSpPr>
          <p:spPr>
            <a:xfrm rot="5400000">
              <a:off x="-1579829" y="6187481"/>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7" name="Flowchart: Alternate Process 376"/>
            <p:cNvSpPr/>
            <p:nvPr/>
          </p:nvSpPr>
          <p:spPr>
            <a:xfrm rot="5400000">
              <a:off x="-1912265" y="6187481"/>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8" name="Flowchart: Alternate Process 377"/>
            <p:cNvSpPr/>
            <p:nvPr/>
          </p:nvSpPr>
          <p:spPr>
            <a:xfrm rot="5400000">
              <a:off x="-1746047" y="6187481"/>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9" name="Flowchart: Alternate Process 378"/>
            <p:cNvSpPr/>
            <p:nvPr/>
          </p:nvSpPr>
          <p:spPr>
            <a:xfrm rot="5400000">
              <a:off x="-1413611" y="6187481"/>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0" name="Flowchart: Alternate Process 379"/>
            <p:cNvSpPr/>
            <p:nvPr/>
          </p:nvSpPr>
          <p:spPr>
            <a:xfrm rot="5400000">
              <a:off x="-1247393" y="6187481"/>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1" name="Oval 380"/>
            <p:cNvSpPr/>
            <p:nvPr/>
          </p:nvSpPr>
          <p:spPr>
            <a:xfrm>
              <a:off x="-638769" y="6503684"/>
              <a:ext cx="244520" cy="24452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2" name="Flowchart: Alternate Process 381"/>
            <p:cNvSpPr/>
            <p:nvPr/>
          </p:nvSpPr>
          <p:spPr>
            <a:xfrm>
              <a:off x="-919313" y="6600431"/>
              <a:ext cx="216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3" name="Flowchart: Alternate Process 382"/>
            <p:cNvSpPr/>
            <p:nvPr/>
          </p:nvSpPr>
          <p:spPr>
            <a:xfrm rot="5400000">
              <a:off x="-1079392" y="6605643"/>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4" name="Flowchart: Alternate Process 383"/>
            <p:cNvSpPr/>
            <p:nvPr/>
          </p:nvSpPr>
          <p:spPr>
            <a:xfrm rot="5400000">
              <a:off x="-1578045" y="6605643"/>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5" name="Flowchart: Alternate Process 384"/>
            <p:cNvSpPr/>
            <p:nvPr/>
          </p:nvSpPr>
          <p:spPr>
            <a:xfrm rot="5400000">
              <a:off x="-1910481" y="6605643"/>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6" name="Flowchart: Alternate Process 385"/>
            <p:cNvSpPr/>
            <p:nvPr/>
          </p:nvSpPr>
          <p:spPr>
            <a:xfrm rot="5400000">
              <a:off x="-1744263" y="6605643"/>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7" name="Flowchart: Alternate Process 386"/>
            <p:cNvSpPr/>
            <p:nvPr/>
          </p:nvSpPr>
          <p:spPr>
            <a:xfrm rot="5400000">
              <a:off x="-1411827" y="6605643"/>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8" name="Flowchart: Alternate Process 387"/>
            <p:cNvSpPr/>
            <p:nvPr/>
          </p:nvSpPr>
          <p:spPr>
            <a:xfrm rot="5400000">
              <a:off x="-1245609" y="6605643"/>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sp>
        <p:nvSpPr>
          <p:cNvPr id="391" name="TextBox 390"/>
          <p:cNvSpPr txBox="1"/>
          <p:nvPr/>
        </p:nvSpPr>
        <p:spPr>
          <a:xfrm>
            <a:off x="6429357" y="611876"/>
            <a:ext cx="864000" cy="652486"/>
          </a:xfrm>
          <a:prstGeom prst="rect">
            <a:avLst/>
          </a:prstGeom>
        </p:spPr>
        <p:txBody>
          <a:bodyPr wrap="square" lIns="0" rIns="0">
            <a:spAutoFit/>
          </a:bodyPr>
          <a:lstStyle>
            <a:defPPr>
              <a:defRPr lang="en-US"/>
            </a:defPPr>
            <a:lvl1pPr>
              <a:defRPr sz="800">
                <a:solidFill>
                  <a:schemeClr val="bg1"/>
                </a:solidFill>
                <a:latin typeface="Source Sans Pro" panose="020B0503030403020204" pitchFamily="34" charset="0"/>
              </a:defRPr>
            </a:lvl1pPr>
          </a:lstStyle>
          <a:p>
            <a:pPr algn="ctr">
              <a:lnSpc>
                <a:spcPct val="80000"/>
              </a:lnSpc>
            </a:pPr>
            <a:r>
              <a:rPr lang="en-NZ" sz="1400" b="1" dirty="0" smtClean="0"/>
              <a:t>16 data products</a:t>
            </a:r>
            <a:endParaRPr lang="en-NZ" sz="700" dirty="0" smtClean="0"/>
          </a:p>
          <a:p>
            <a:pPr algn="ctr"/>
            <a:r>
              <a:rPr lang="en-NZ" sz="700" dirty="0" smtClean="0"/>
              <a:t>From multiple datasets published annually</a:t>
            </a:r>
            <a:endParaRPr lang="en-NZ" sz="600" dirty="0" smtClean="0"/>
          </a:p>
        </p:txBody>
      </p:sp>
      <p:sp>
        <p:nvSpPr>
          <p:cNvPr id="392" name="TextBox 391"/>
          <p:cNvSpPr txBox="1"/>
          <p:nvPr/>
        </p:nvSpPr>
        <p:spPr>
          <a:xfrm>
            <a:off x="7400389" y="417976"/>
            <a:ext cx="864000" cy="846386"/>
          </a:xfrm>
          <a:prstGeom prst="rect">
            <a:avLst/>
          </a:prstGeom>
        </p:spPr>
        <p:txBody>
          <a:bodyPr wrap="square" lIns="0" rIns="0">
            <a:spAutoFit/>
          </a:bodyPr>
          <a:lstStyle>
            <a:defPPr>
              <a:defRPr lang="en-US"/>
            </a:defPPr>
            <a:lvl1pPr>
              <a:defRPr sz="800">
                <a:solidFill>
                  <a:schemeClr val="bg1"/>
                </a:solidFill>
                <a:latin typeface="Source Sans Pro" panose="020B0503030403020204" pitchFamily="34" charset="0"/>
              </a:defRPr>
            </a:lvl1pPr>
          </a:lstStyle>
          <a:p>
            <a:r>
              <a:rPr lang="en-NZ" sz="1400" b="1" dirty="0" smtClean="0"/>
              <a:t>8000+ </a:t>
            </a:r>
            <a:endParaRPr lang="en-NZ" sz="700" dirty="0" smtClean="0"/>
          </a:p>
          <a:p>
            <a:r>
              <a:rPr lang="en-NZ" sz="700" dirty="0" smtClean="0"/>
              <a:t>Responses to </a:t>
            </a:r>
          </a:p>
          <a:p>
            <a:r>
              <a:rPr lang="en-NZ" sz="700" dirty="0" smtClean="0"/>
              <a:t>requests for information and advice relating to National Collections data</a:t>
            </a:r>
            <a:endParaRPr lang="en-NZ" sz="600" dirty="0" smtClean="0"/>
          </a:p>
        </p:txBody>
      </p:sp>
      <p:sp>
        <p:nvSpPr>
          <p:cNvPr id="393" name="TextBox 392"/>
          <p:cNvSpPr txBox="1"/>
          <p:nvPr/>
        </p:nvSpPr>
        <p:spPr>
          <a:xfrm>
            <a:off x="8359878" y="525698"/>
            <a:ext cx="864000" cy="738664"/>
          </a:xfrm>
          <a:prstGeom prst="rect">
            <a:avLst/>
          </a:prstGeom>
        </p:spPr>
        <p:txBody>
          <a:bodyPr wrap="square" lIns="0" rIns="0">
            <a:spAutoFit/>
          </a:bodyPr>
          <a:lstStyle>
            <a:defPPr>
              <a:defRPr lang="en-US"/>
            </a:defPPr>
            <a:lvl1pPr>
              <a:defRPr sz="800">
                <a:solidFill>
                  <a:schemeClr val="bg1"/>
                </a:solidFill>
                <a:latin typeface="Source Sans Pro" panose="020B0503030403020204" pitchFamily="34" charset="0"/>
              </a:defRPr>
            </a:lvl1pPr>
          </a:lstStyle>
          <a:p>
            <a:pPr algn="ctr"/>
            <a:r>
              <a:rPr lang="en-NZ" sz="1400" b="1" dirty="0" smtClean="0"/>
              <a:t>13</a:t>
            </a:r>
            <a:endParaRPr lang="en-NZ" sz="700" dirty="0" smtClean="0"/>
          </a:p>
          <a:p>
            <a:pPr algn="ctr"/>
            <a:r>
              <a:rPr lang="en-NZ" sz="700" dirty="0"/>
              <a:t>d</a:t>
            </a:r>
            <a:r>
              <a:rPr lang="en-NZ" sz="700" dirty="0" smtClean="0"/>
              <a:t>atasets provided quarterly to Statistics NZ Integrated Data Infrastructure</a:t>
            </a:r>
            <a:endParaRPr lang="en-NZ" sz="600" dirty="0" smtClean="0"/>
          </a:p>
        </p:txBody>
      </p:sp>
      <p:grpSp>
        <p:nvGrpSpPr>
          <p:cNvPr id="405" name="Group 404"/>
          <p:cNvGrpSpPr/>
          <p:nvPr/>
        </p:nvGrpSpPr>
        <p:grpSpPr>
          <a:xfrm>
            <a:off x="6700228" y="273247"/>
            <a:ext cx="315140" cy="312494"/>
            <a:chOff x="-1158240" y="170688"/>
            <a:chExt cx="726096" cy="720000"/>
          </a:xfrm>
        </p:grpSpPr>
        <p:cxnSp>
          <p:nvCxnSpPr>
            <p:cNvPr id="395" name="Straight Connector 394"/>
            <p:cNvCxnSpPr/>
            <p:nvPr/>
          </p:nvCxnSpPr>
          <p:spPr>
            <a:xfrm>
              <a:off x="-1152144" y="170688"/>
              <a:ext cx="0" cy="7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871728" y="170688"/>
              <a:ext cx="0" cy="7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1152144" y="170688"/>
              <a:ext cx="7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591312" y="170688"/>
              <a:ext cx="0" cy="7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1158240" y="465647"/>
              <a:ext cx="7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1152144" y="760606"/>
              <a:ext cx="7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6" name="Rectangle 405"/>
          <p:cNvSpPr/>
          <p:nvPr/>
        </p:nvSpPr>
        <p:spPr>
          <a:xfrm>
            <a:off x="6431142" y="20523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7" name="Rectangle 406"/>
          <p:cNvSpPr/>
          <p:nvPr/>
        </p:nvSpPr>
        <p:spPr>
          <a:xfrm>
            <a:off x="7397862" y="20523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8" name="Rectangle 407"/>
          <p:cNvSpPr/>
          <p:nvPr/>
        </p:nvSpPr>
        <p:spPr>
          <a:xfrm>
            <a:off x="8364582" y="20523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09" name="TextBox 408"/>
          <p:cNvSpPr txBox="1"/>
          <p:nvPr/>
        </p:nvSpPr>
        <p:spPr>
          <a:xfrm>
            <a:off x="8331575" y="209526"/>
            <a:ext cx="680443" cy="369332"/>
          </a:xfrm>
          <a:prstGeom prst="rect">
            <a:avLst/>
          </a:prstGeom>
          <a:noFill/>
        </p:spPr>
        <p:txBody>
          <a:bodyPr wrap="none" rtlCol="0">
            <a:spAutoFit/>
          </a:bodyPr>
          <a:lstStyle/>
          <a:p>
            <a:r>
              <a:rPr lang="en-NZ" b="1" spc="40" dirty="0" smtClean="0">
                <a:ln>
                  <a:solidFill>
                    <a:schemeClr val="bg1"/>
                  </a:solidFill>
                </a:ln>
                <a:noFill/>
              </a:rPr>
              <a:t>Stats</a:t>
            </a:r>
            <a:endParaRPr lang="en-NZ" b="1" spc="40" dirty="0">
              <a:ln>
                <a:solidFill>
                  <a:schemeClr val="bg1"/>
                </a:solidFill>
              </a:ln>
              <a:noFill/>
            </a:endParaRPr>
          </a:p>
        </p:txBody>
      </p:sp>
      <p:sp>
        <p:nvSpPr>
          <p:cNvPr id="410" name="Oval 409"/>
          <p:cNvSpPr/>
          <p:nvPr/>
        </p:nvSpPr>
        <p:spPr>
          <a:xfrm>
            <a:off x="8936836" y="283716"/>
            <a:ext cx="216000" cy="21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900" b="1" dirty="0" smtClean="0"/>
              <a:t>NZ</a:t>
            </a:r>
            <a:endParaRPr lang="en-NZ" sz="900" b="1" dirty="0"/>
          </a:p>
        </p:txBody>
      </p:sp>
      <p:sp>
        <p:nvSpPr>
          <p:cNvPr id="412" name="Left Arrow 411"/>
          <p:cNvSpPr/>
          <p:nvPr/>
        </p:nvSpPr>
        <p:spPr>
          <a:xfrm>
            <a:off x="8007555" y="247350"/>
            <a:ext cx="207525" cy="161211"/>
          </a:xfrm>
          <a:custGeom>
            <a:avLst/>
            <a:gdLst>
              <a:gd name="connsiteX0" fmla="*/ 0 w 623270"/>
              <a:gd name="connsiteY0" fmla="*/ 232318 h 464635"/>
              <a:gd name="connsiteX1" fmla="*/ 232318 w 623270"/>
              <a:gd name="connsiteY1" fmla="*/ 0 h 464635"/>
              <a:gd name="connsiteX2" fmla="*/ 232318 w 623270"/>
              <a:gd name="connsiteY2" fmla="*/ 116159 h 464635"/>
              <a:gd name="connsiteX3" fmla="*/ 623270 w 623270"/>
              <a:gd name="connsiteY3" fmla="*/ 116159 h 464635"/>
              <a:gd name="connsiteX4" fmla="*/ 623270 w 623270"/>
              <a:gd name="connsiteY4" fmla="*/ 348476 h 464635"/>
              <a:gd name="connsiteX5" fmla="*/ 232318 w 623270"/>
              <a:gd name="connsiteY5" fmla="*/ 348476 h 464635"/>
              <a:gd name="connsiteX6" fmla="*/ 232318 w 623270"/>
              <a:gd name="connsiteY6" fmla="*/ 464635 h 464635"/>
              <a:gd name="connsiteX7" fmla="*/ 0 w 623270"/>
              <a:gd name="connsiteY7" fmla="*/ 232318 h 464635"/>
              <a:gd name="connsiteX0" fmla="*/ 0 w 623270"/>
              <a:gd name="connsiteY0" fmla="*/ 232318 h 464635"/>
              <a:gd name="connsiteX1" fmla="*/ 232318 w 623270"/>
              <a:gd name="connsiteY1" fmla="*/ 0 h 464635"/>
              <a:gd name="connsiteX2" fmla="*/ 232318 w 623270"/>
              <a:gd name="connsiteY2" fmla="*/ 116159 h 464635"/>
              <a:gd name="connsiteX3" fmla="*/ 623270 w 623270"/>
              <a:gd name="connsiteY3" fmla="*/ 348476 h 464635"/>
              <a:gd name="connsiteX4" fmla="*/ 232318 w 623270"/>
              <a:gd name="connsiteY4" fmla="*/ 348476 h 464635"/>
              <a:gd name="connsiteX5" fmla="*/ 232318 w 623270"/>
              <a:gd name="connsiteY5" fmla="*/ 464635 h 464635"/>
              <a:gd name="connsiteX6" fmla="*/ 0 w 623270"/>
              <a:gd name="connsiteY6" fmla="*/ 232318 h 464635"/>
              <a:gd name="connsiteX0" fmla="*/ 0 w 623270"/>
              <a:gd name="connsiteY0" fmla="*/ 232318 h 464635"/>
              <a:gd name="connsiteX1" fmla="*/ 232318 w 623270"/>
              <a:gd name="connsiteY1" fmla="*/ 0 h 464635"/>
              <a:gd name="connsiteX2" fmla="*/ 232318 w 623270"/>
              <a:gd name="connsiteY2" fmla="*/ 116159 h 464635"/>
              <a:gd name="connsiteX3" fmla="*/ 623270 w 623270"/>
              <a:gd name="connsiteY3" fmla="*/ 348476 h 464635"/>
              <a:gd name="connsiteX4" fmla="*/ 232318 w 623270"/>
              <a:gd name="connsiteY4" fmla="*/ 348476 h 464635"/>
              <a:gd name="connsiteX5" fmla="*/ 232318 w 623270"/>
              <a:gd name="connsiteY5" fmla="*/ 464635 h 464635"/>
              <a:gd name="connsiteX6" fmla="*/ 0 w 623270"/>
              <a:gd name="connsiteY6" fmla="*/ 232318 h 464635"/>
              <a:gd name="connsiteX0" fmla="*/ 0 w 623270"/>
              <a:gd name="connsiteY0" fmla="*/ 232318 h 464635"/>
              <a:gd name="connsiteX1" fmla="*/ 232318 w 623270"/>
              <a:gd name="connsiteY1" fmla="*/ 0 h 464635"/>
              <a:gd name="connsiteX2" fmla="*/ 232318 w 623270"/>
              <a:gd name="connsiteY2" fmla="*/ 116159 h 464635"/>
              <a:gd name="connsiteX3" fmla="*/ 623270 w 623270"/>
              <a:gd name="connsiteY3" fmla="*/ 348476 h 464635"/>
              <a:gd name="connsiteX4" fmla="*/ 232318 w 623270"/>
              <a:gd name="connsiteY4" fmla="*/ 348476 h 464635"/>
              <a:gd name="connsiteX5" fmla="*/ 232318 w 623270"/>
              <a:gd name="connsiteY5" fmla="*/ 464635 h 464635"/>
              <a:gd name="connsiteX6" fmla="*/ 0 w 623270"/>
              <a:gd name="connsiteY6" fmla="*/ 232318 h 464635"/>
              <a:gd name="connsiteX0" fmla="*/ 0 w 623270"/>
              <a:gd name="connsiteY0" fmla="*/ 232318 h 464635"/>
              <a:gd name="connsiteX1" fmla="*/ 232318 w 623270"/>
              <a:gd name="connsiteY1" fmla="*/ 0 h 464635"/>
              <a:gd name="connsiteX2" fmla="*/ 232318 w 623270"/>
              <a:gd name="connsiteY2" fmla="*/ 116159 h 464635"/>
              <a:gd name="connsiteX3" fmla="*/ 623270 w 623270"/>
              <a:gd name="connsiteY3" fmla="*/ 348476 h 464635"/>
              <a:gd name="connsiteX4" fmla="*/ 232318 w 623270"/>
              <a:gd name="connsiteY4" fmla="*/ 348476 h 464635"/>
              <a:gd name="connsiteX5" fmla="*/ 232318 w 623270"/>
              <a:gd name="connsiteY5" fmla="*/ 464635 h 464635"/>
              <a:gd name="connsiteX6" fmla="*/ 0 w 623270"/>
              <a:gd name="connsiteY6" fmla="*/ 232318 h 464635"/>
              <a:gd name="connsiteX0" fmla="*/ 0 w 623270"/>
              <a:gd name="connsiteY0" fmla="*/ 232318 h 464635"/>
              <a:gd name="connsiteX1" fmla="*/ 232318 w 623270"/>
              <a:gd name="connsiteY1" fmla="*/ 0 h 464635"/>
              <a:gd name="connsiteX2" fmla="*/ 232318 w 623270"/>
              <a:gd name="connsiteY2" fmla="*/ 116159 h 464635"/>
              <a:gd name="connsiteX3" fmla="*/ 623270 w 623270"/>
              <a:gd name="connsiteY3" fmla="*/ 348476 h 464635"/>
              <a:gd name="connsiteX4" fmla="*/ 232318 w 623270"/>
              <a:gd name="connsiteY4" fmla="*/ 348476 h 464635"/>
              <a:gd name="connsiteX5" fmla="*/ 232318 w 623270"/>
              <a:gd name="connsiteY5" fmla="*/ 464635 h 464635"/>
              <a:gd name="connsiteX6" fmla="*/ 0 w 623270"/>
              <a:gd name="connsiteY6" fmla="*/ 232318 h 464635"/>
              <a:gd name="connsiteX0" fmla="*/ 0 w 623270"/>
              <a:gd name="connsiteY0" fmla="*/ 232318 h 464635"/>
              <a:gd name="connsiteX1" fmla="*/ 232318 w 623270"/>
              <a:gd name="connsiteY1" fmla="*/ 0 h 464635"/>
              <a:gd name="connsiteX2" fmla="*/ 232318 w 623270"/>
              <a:gd name="connsiteY2" fmla="*/ 116159 h 464635"/>
              <a:gd name="connsiteX3" fmla="*/ 623270 w 623270"/>
              <a:gd name="connsiteY3" fmla="*/ 348476 h 464635"/>
              <a:gd name="connsiteX4" fmla="*/ 232318 w 623270"/>
              <a:gd name="connsiteY4" fmla="*/ 348476 h 464635"/>
              <a:gd name="connsiteX5" fmla="*/ 232318 w 623270"/>
              <a:gd name="connsiteY5" fmla="*/ 464635 h 464635"/>
              <a:gd name="connsiteX6" fmla="*/ 0 w 623270"/>
              <a:gd name="connsiteY6" fmla="*/ 232318 h 464635"/>
              <a:gd name="connsiteX0" fmla="*/ 0 w 642320"/>
              <a:gd name="connsiteY0" fmla="*/ 232318 h 498971"/>
              <a:gd name="connsiteX1" fmla="*/ 232318 w 642320"/>
              <a:gd name="connsiteY1" fmla="*/ 0 h 498971"/>
              <a:gd name="connsiteX2" fmla="*/ 232318 w 642320"/>
              <a:gd name="connsiteY2" fmla="*/ 116159 h 498971"/>
              <a:gd name="connsiteX3" fmla="*/ 642320 w 642320"/>
              <a:gd name="connsiteY3" fmla="*/ 498971 h 498971"/>
              <a:gd name="connsiteX4" fmla="*/ 232318 w 642320"/>
              <a:gd name="connsiteY4" fmla="*/ 348476 h 498971"/>
              <a:gd name="connsiteX5" fmla="*/ 232318 w 642320"/>
              <a:gd name="connsiteY5" fmla="*/ 464635 h 498971"/>
              <a:gd name="connsiteX6" fmla="*/ 0 w 642320"/>
              <a:gd name="connsiteY6" fmla="*/ 232318 h 498971"/>
              <a:gd name="connsiteX0" fmla="*/ 0 w 642320"/>
              <a:gd name="connsiteY0" fmla="*/ 232318 h 498971"/>
              <a:gd name="connsiteX1" fmla="*/ 232318 w 642320"/>
              <a:gd name="connsiteY1" fmla="*/ 0 h 498971"/>
              <a:gd name="connsiteX2" fmla="*/ 232318 w 642320"/>
              <a:gd name="connsiteY2" fmla="*/ 116159 h 498971"/>
              <a:gd name="connsiteX3" fmla="*/ 642320 w 642320"/>
              <a:gd name="connsiteY3" fmla="*/ 498971 h 498971"/>
              <a:gd name="connsiteX4" fmla="*/ 232318 w 642320"/>
              <a:gd name="connsiteY4" fmla="*/ 348476 h 498971"/>
              <a:gd name="connsiteX5" fmla="*/ 232318 w 642320"/>
              <a:gd name="connsiteY5" fmla="*/ 464635 h 498971"/>
              <a:gd name="connsiteX6" fmla="*/ 0 w 642320"/>
              <a:gd name="connsiteY6" fmla="*/ 232318 h 498971"/>
              <a:gd name="connsiteX0" fmla="*/ 0 w 642320"/>
              <a:gd name="connsiteY0" fmla="*/ 232318 h 498971"/>
              <a:gd name="connsiteX1" fmla="*/ 232318 w 642320"/>
              <a:gd name="connsiteY1" fmla="*/ 0 h 498971"/>
              <a:gd name="connsiteX2" fmla="*/ 232318 w 642320"/>
              <a:gd name="connsiteY2" fmla="*/ 116159 h 498971"/>
              <a:gd name="connsiteX3" fmla="*/ 642320 w 642320"/>
              <a:gd name="connsiteY3" fmla="*/ 498971 h 498971"/>
              <a:gd name="connsiteX4" fmla="*/ 232318 w 642320"/>
              <a:gd name="connsiteY4" fmla="*/ 348476 h 498971"/>
              <a:gd name="connsiteX5" fmla="*/ 232318 w 642320"/>
              <a:gd name="connsiteY5" fmla="*/ 464635 h 498971"/>
              <a:gd name="connsiteX6" fmla="*/ 0 w 642320"/>
              <a:gd name="connsiteY6" fmla="*/ 232318 h 49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320" h="498971">
                <a:moveTo>
                  <a:pt x="0" y="232318"/>
                </a:moveTo>
                <a:lnTo>
                  <a:pt x="232318" y="0"/>
                </a:lnTo>
                <a:lnTo>
                  <a:pt x="232318" y="116159"/>
                </a:lnTo>
                <a:cubicBezTo>
                  <a:pt x="467022" y="157093"/>
                  <a:pt x="611840" y="233557"/>
                  <a:pt x="642320" y="498971"/>
                </a:cubicBezTo>
                <a:cubicBezTo>
                  <a:pt x="564215" y="339570"/>
                  <a:pt x="297477" y="329116"/>
                  <a:pt x="232318" y="348476"/>
                </a:cubicBezTo>
                <a:lnTo>
                  <a:pt x="232318" y="464635"/>
                </a:lnTo>
                <a:lnTo>
                  <a:pt x="0" y="232318"/>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3" name="Freeform 412"/>
          <p:cNvSpPr/>
          <p:nvPr/>
        </p:nvSpPr>
        <p:spPr>
          <a:xfrm>
            <a:off x="7881360" y="313502"/>
            <a:ext cx="257429" cy="196303"/>
          </a:xfrm>
          <a:custGeom>
            <a:avLst/>
            <a:gdLst>
              <a:gd name="connsiteX0" fmla="*/ 257175 w 457200"/>
              <a:gd name="connsiteY0" fmla="*/ 0 h 357187"/>
              <a:gd name="connsiteX1" fmla="*/ 0 w 457200"/>
              <a:gd name="connsiteY1" fmla="*/ 0 h 357187"/>
              <a:gd name="connsiteX2" fmla="*/ 0 w 457200"/>
              <a:gd name="connsiteY2" fmla="*/ 357187 h 357187"/>
              <a:gd name="connsiteX3" fmla="*/ 457200 w 457200"/>
              <a:gd name="connsiteY3" fmla="*/ 357187 h 357187"/>
              <a:gd name="connsiteX4" fmla="*/ 457200 w 457200"/>
              <a:gd name="connsiteY4" fmla="*/ 150018 h 357187"/>
              <a:gd name="connsiteX0" fmla="*/ 121842 w 457200"/>
              <a:gd name="connsiteY0" fmla="*/ 13865 h 357187"/>
              <a:gd name="connsiteX1" fmla="*/ 0 w 457200"/>
              <a:gd name="connsiteY1" fmla="*/ 0 h 357187"/>
              <a:gd name="connsiteX2" fmla="*/ 0 w 457200"/>
              <a:gd name="connsiteY2" fmla="*/ 357187 h 357187"/>
              <a:gd name="connsiteX3" fmla="*/ 457200 w 457200"/>
              <a:gd name="connsiteY3" fmla="*/ 357187 h 357187"/>
              <a:gd name="connsiteX4" fmla="*/ 457200 w 457200"/>
              <a:gd name="connsiteY4" fmla="*/ 150018 h 357187"/>
              <a:gd name="connsiteX0" fmla="*/ 169209 w 457200"/>
              <a:gd name="connsiteY0" fmla="*/ 0 h 357187"/>
              <a:gd name="connsiteX1" fmla="*/ 0 w 457200"/>
              <a:gd name="connsiteY1" fmla="*/ 0 h 357187"/>
              <a:gd name="connsiteX2" fmla="*/ 0 w 457200"/>
              <a:gd name="connsiteY2" fmla="*/ 357187 h 357187"/>
              <a:gd name="connsiteX3" fmla="*/ 457200 w 457200"/>
              <a:gd name="connsiteY3" fmla="*/ 357187 h 357187"/>
              <a:gd name="connsiteX4" fmla="*/ 457200 w 457200"/>
              <a:gd name="connsiteY4" fmla="*/ 150018 h 35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357187">
                <a:moveTo>
                  <a:pt x="169209" y="0"/>
                </a:moveTo>
                <a:lnTo>
                  <a:pt x="0" y="0"/>
                </a:lnTo>
                <a:lnTo>
                  <a:pt x="0" y="357187"/>
                </a:lnTo>
                <a:lnTo>
                  <a:pt x="457200" y="357187"/>
                </a:lnTo>
                <a:lnTo>
                  <a:pt x="457200" y="150018"/>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435" name="Group 434"/>
          <p:cNvGrpSpPr/>
          <p:nvPr/>
        </p:nvGrpSpPr>
        <p:grpSpPr>
          <a:xfrm>
            <a:off x="2360953" y="3417752"/>
            <a:ext cx="335502" cy="298889"/>
            <a:chOff x="1456944" y="3715804"/>
            <a:chExt cx="503867" cy="448881"/>
          </a:xfrm>
        </p:grpSpPr>
        <p:sp>
          <p:nvSpPr>
            <p:cNvPr id="431" name="Rounded Rectangle 430"/>
            <p:cNvSpPr/>
            <p:nvPr/>
          </p:nvSpPr>
          <p:spPr>
            <a:xfrm>
              <a:off x="1456944" y="3715804"/>
              <a:ext cx="368046" cy="356953"/>
            </a:xfrm>
            <a:custGeom>
              <a:avLst/>
              <a:gdLst>
                <a:gd name="connsiteX0" fmla="*/ 0 w 280416"/>
                <a:gd name="connsiteY0" fmla="*/ 46737 h 313652"/>
                <a:gd name="connsiteX1" fmla="*/ 46737 w 280416"/>
                <a:gd name="connsiteY1" fmla="*/ 0 h 313652"/>
                <a:gd name="connsiteX2" fmla="*/ 233679 w 280416"/>
                <a:gd name="connsiteY2" fmla="*/ 0 h 313652"/>
                <a:gd name="connsiteX3" fmla="*/ 280416 w 280416"/>
                <a:gd name="connsiteY3" fmla="*/ 46737 h 313652"/>
                <a:gd name="connsiteX4" fmla="*/ 280416 w 280416"/>
                <a:gd name="connsiteY4" fmla="*/ 266915 h 313652"/>
                <a:gd name="connsiteX5" fmla="*/ 233679 w 280416"/>
                <a:gd name="connsiteY5" fmla="*/ 313652 h 313652"/>
                <a:gd name="connsiteX6" fmla="*/ 46737 w 280416"/>
                <a:gd name="connsiteY6" fmla="*/ 313652 h 313652"/>
                <a:gd name="connsiteX7" fmla="*/ 0 w 280416"/>
                <a:gd name="connsiteY7" fmla="*/ 266915 h 313652"/>
                <a:gd name="connsiteX8" fmla="*/ 0 w 280416"/>
                <a:gd name="connsiteY8" fmla="*/ 46737 h 313652"/>
                <a:gd name="connsiteX0" fmla="*/ 0 w 280416"/>
                <a:gd name="connsiteY0" fmla="*/ 46737 h 356953"/>
                <a:gd name="connsiteX1" fmla="*/ 46737 w 280416"/>
                <a:gd name="connsiteY1" fmla="*/ 0 h 356953"/>
                <a:gd name="connsiteX2" fmla="*/ 233679 w 280416"/>
                <a:gd name="connsiteY2" fmla="*/ 0 h 356953"/>
                <a:gd name="connsiteX3" fmla="*/ 280416 w 280416"/>
                <a:gd name="connsiteY3" fmla="*/ 46737 h 356953"/>
                <a:gd name="connsiteX4" fmla="*/ 280416 w 280416"/>
                <a:gd name="connsiteY4" fmla="*/ 266915 h 356953"/>
                <a:gd name="connsiteX5" fmla="*/ 233679 w 280416"/>
                <a:gd name="connsiteY5" fmla="*/ 313652 h 356953"/>
                <a:gd name="connsiteX6" fmla="*/ 46737 w 280416"/>
                <a:gd name="connsiteY6" fmla="*/ 313652 h 356953"/>
                <a:gd name="connsiteX7" fmla="*/ 1905 w 280416"/>
                <a:gd name="connsiteY7" fmla="*/ 350735 h 356953"/>
                <a:gd name="connsiteX8" fmla="*/ 0 w 280416"/>
                <a:gd name="connsiteY8" fmla="*/ 46737 h 35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16" h="356953">
                  <a:moveTo>
                    <a:pt x="0" y="46737"/>
                  </a:moveTo>
                  <a:cubicBezTo>
                    <a:pt x="0" y="20925"/>
                    <a:pt x="20925" y="0"/>
                    <a:pt x="46737" y="0"/>
                  </a:cubicBezTo>
                  <a:lnTo>
                    <a:pt x="233679" y="0"/>
                  </a:lnTo>
                  <a:cubicBezTo>
                    <a:pt x="259491" y="0"/>
                    <a:pt x="280416" y="20925"/>
                    <a:pt x="280416" y="46737"/>
                  </a:cubicBezTo>
                  <a:lnTo>
                    <a:pt x="280416" y="266915"/>
                  </a:lnTo>
                  <a:cubicBezTo>
                    <a:pt x="280416" y="292727"/>
                    <a:pt x="259491" y="313652"/>
                    <a:pt x="233679" y="313652"/>
                  </a:cubicBezTo>
                  <a:lnTo>
                    <a:pt x="46737" y="313652"/>
                  </a:lnTo>
                  <a:cubicBezTo>
                    <a:pt x="20925" y="313652"/>
                    <a:pt x="1905" y="376547"/>
                    <a:pt x="1905" y="350735"/>
                  </a:cubicBezTo>
                  <a:cubicBezTo>
                    <a:pt x="1905" y="277342"/>
                    <a:pt x="0" y="120130"/>
                    <a:pt x="0" y="46737"/>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3" name="Rectangle 432"/>
            <p:cNvSpPr/>
            <p:nvPr/>
          </p:nvSpPr>
          <p:spPr>
            <a:xfrm>
              <a:off x="1556978" y="3951431"/>
              <a:ext cx="71797" cy="139251"/>
            </a:xfrm>
            <a:prstGeom prst="rect">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4" name="Rectangle 433"/>
            <p:cNvSpPr/>
            <p:nvPr/>
          </p:nvSpPr>
          <p:spPr>
            <a:xfrm>
              <a:off x="1798528" y="3759214"/>
              <a:ext cx="62250" cy="139251"/>
            </a:xfrm>
            <a:prstGeom prst="rect">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2" name="Rounded Rectangle 430"/>
            <p:cNvSpPr/>
            <p:nvPr/>
          </p:nvSpPr>
          <p:spPr>
            <a:xfrm flipH="1">
              <a:off x="1592765" y="3807732"/>
              <a:ext cx="368046" cy="356953"/>
            </a:xfrm>
            <a:custGeom>
              <a:avLst/>
              <a:gdLst>
                <a:gd name="connsiteX0" fmla="*/ 0 w 280416"/>
                <a:gd name="connsiteY0" fmla="*/ 46737 h 313652"/>
                <a:gd name="connsiteX1" fmla="*/ 46737 w 280416"/>
                <a:gd name="connsiteY1" fmla="*/ 0 h 313652"/>
                <a:gd name="connsiteX2" fmla="*/ 233679 w 280416"/>
                <a:gd name="connsiteY2" fmla="*/ 0 h 313652"/>
                <a:gd name="connsiteX3" fmla="*/ 280416 w 280416"/>
                <a:gd name="connsiteY3" fmla="*/ 46737 h 313652"/>
                <a:gd name="connsiteX4" fmla="*/ 280416 w 280416"/>
                <a:gd name="connsiteY4" fmla="*/ 266915 h 313652"/>
                <a:gd name="connsiteX5" fmla="*/ 233679 w 280416"/>
                <a:gd name="connsiteY5" fmla="*/ 313652 h 313652"/>
                <a:gd name="connsiteX6" fmla="*/ 46737 w 280416"/>
                <a:gd name="connsiteY6" fmla="*/ 313652 h 313652"/>
                <a:gd name="connsiteX7" fmla="*/ 0 w 280416"/>
                <a:gd name="connsiteY7" fmla="*/ 266915 h 313652"/>
                <a:gd name="connsiteX8" fmla="*/ 0 w 280416"/>
                <a:gd name="connsiteY8" fmla="*/ 46737 h 313652"/>
                <a:gd name="connsiteX0" fmla="*/ 0 w 280416"/>
                <a:gd name="connsiteY0" fmla="*/ 46737 h 356953"/>
                <a:gd name="connsiteX1" fmla="*/ 46737 w 280416"/>
                <a:gd name="connsiteY1" fmla="*/ 0 h 356953"/>
                <a:gd name="connsiteX2" fmla="*/ 233679 w 280416"/>
                <a:gd name="connsiteY2" fmla="*/ 0 h 356953"/>
                <a:gd name="connsiteX3" fmla="*/ 280416 w 280416"/>
                <a:gd name="connsiteY3" fmla="*/ 46737 h 356953"/>
                <a:gd name="connsiteX4" fmla="*/ 280416 w 280416"/>
                <a:gd name="connsiteY4" fmla="*/ 266915 h 356953"/>
                <a:gd name="connsiteX5" fmla="*/ 233679 w 280416"/>
                <a:gd name="connsiteY5" fmla="*/ 313652 h 356953"/>
                <a:gd name="connsiteX6" fmla="*/ 46737 w 280416"/>
                <a:gd name="connsiteY6" fmla="*/ 313652 h 356953"/>
                <a:gd name="connsiteX7" fmla="*/ 1905 w 280416"/>
                <a:gd name="connsiteY7" fmla="*/ 350735 h 356953"/>
                <a:gd name="connsiteX8" fmla="*/ 0 w 280416"/>
                <a:gd name="connsiteY8" fmla="*/ 46737 h 35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16" h="356953">
                  <a:moveTo>
                    <a:pt x="0" y="46737"/>
                  </a:moveTo>
                  <a:cubicBezTo>
                    <a:pt x="0" y="20925"/>
                    <a:pt x="20925" y="0"/>
                    <a:pt x="46737" y="0"/>
                  </a:cubicBezTo>
                  <a:lnTo>
                    <a:pt x="233679" y="0"/>
                  </a:lnTo>
                  <a:cubicBezTo>
                    <a:pt x="259491" y="0"/>
                    <a:pt x="280416" y="20925"/>
                    <a:pt x="280416" y="46737"/>
                  </a:cubicBezTo>
                  <a:lnTo>
                    <a:pt x="280416" y="266915"/>
                  </a:lnTo>
                  <a:cubicBezTo>
                    <a:pt x="280416" y="292727"/>
                    <a:pt x="259491" y="313652"/>
                    <a:pt x="233679" y="313652"/>
                  </a:cubicBezTo>
                  <a:lnTo>
                    <a:pt x="46737" y="313652"/>
                  </a:lnTo>
                  <a:cubicBezTo>
                    <a:pt x="20925" y="313652"/>
                    <a:pt x="1905" y="376547"/>
                    <a:pt x="1905" y="350735"/>
                  </a:cubicBezTo>
                  <a:cubicBezTo>
                    <a:pt x="1905" y="277342"/>
                    <a:pt x="0" y="120130"/>
                    <a:pt x="0" y="46737"/>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40" name="Group 439"/>
          <p:cNvGrpSpPr/>
          <p:nvPr/>
        </p:nvGrpSpPr>
        <p:grpSpPr>
          <a:xfrm>
            <a:off x="1632402" y="3443868"/>
            <a:ext cx="277940" cy="285006"/>
            <a:chOff x="697907" y="3404235"/>
            <a:chExt cx="277940" cy="285006"/>
          </a:xfrm>
        </p:grpSpPr>
        <p:sp>
          <p:nvSpPr>
            <p:cNvPr id="430" name="Freeform 429"/>
            <p:cNvSpPr/>
            <p:nvPr/>
          </p:nvSpPr>
          <p:spPr>
            <a:xfrm>
              <a:off x="697907" y="3492938"/>
              <a:ext cx="257429" cy="196303"/>
            </a:xfrm>
            <a:custGeom>
              <a:avLst/>
              <a:gdLst>
                <a:gd name="connsiteX0" fmla="*/ 257175 w 457200"/>
                <a:gd name="connsiteY0" fmla="*/ 0 h 357187"/>
                <a:gd name="connsiteX1" fmla="*/ 0 w 457200"/>
                <a:gd name="connsiteY1" fmla="*/ 0 h 357187"/>
                <a:gd name="connsiteX2" fmla="*/ 0 w 457200"/>
                <a:gd name="connsiteY2" fmla="*/ 357187 h 357187"/>
                <a:gd name="connsiteX3" fmla="*/ 457200 w 457200"/>
                <a:gd name="connsiteY3" fmla="*/ 357187 h 357187"/>
                <a:gd name="connsiteX4" fmla="*/ 457200 w 457200"/>
                <a:gd name="connsiteY4" fmla="*/ 150018 h 357187"/>
                <a:gd name="connsiteX0" fmla="*/ 121842 w 457200"/>
                <a:gd name="connsiteY0" fmla="*/ 13865 h 357187"/>
                <a:gd name="connsiteX1" fmla="*/ 0 w 457200"/>
                <a:gd name="connsiteY1" fmla="*/ 0 h 357187"/>
                <a:gd name="connsiteX2" fmla="*/ 0 w 457200"/>
                <a:gd name="connsiteY2" fmla="*/ 357187 h 357187"/>
                <a:gd name="connsiteX3" fmla="*/ 457200 w 457200"/>
                <a:gd name="connsiteY3" fmla="*/ 357187 h 357187"/>
                <a:gd name="connsiteX4" fmla="*/ 457200 w 457200"/>
                <a:gd name="connsiteY4" fmla="*/ 150018 h 357187"/>
                <a:gd name="connsiteX0" fmla="*/ 169209 w 457200"/>
                <a:gd name="connsiteY0" fmla="*/ 0 h 357187"/>
                <a:gd name="connsiteX1" fmla="*/ 0 w 457200"/>
                <a:gd name="connsiteY1" fmla="*/ 0 h 357187"/>
                <a:gd name="connsiteX2" fmla="*/ 0 w 457200"/>
                <a:gd name="connsiteY2" fmla="*/ 357187 h 357187"/>
                <a:gd name="connsiteX3" fmla="*/ 457200 w 457200"/>
                <a:gd name="connsiteY3" fmla="*/ 357187 h 357187"/>
                <a:gd name="connsiteX4" fmla="*/ 457200 w 457200"/>
                <a:gd name="connsiteY4" fmla="*/ 150018 h 35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357187">
                  <a:moveTo>
                    <a:pt x="169209" y="0"/>
                  </a:moveTo>
                  <a:lnTo>
                    <a:pt x="0" y="0"/>
                  </a:lnTo>
                  <a:lnTo>
                    <a:pt x="0" y="357187"/>
                  </a:lnTo>
                  <a:lnTo>
                    <a:pt x="457200" y="357187"/>
                  </a:lnTo>
                  <a:lnTo>
                    <a:pt x="457200" y="150018"/>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6" name="Freeform 435"/>
            <p:cNvSpPr/>
            <p:nvPr/>
          </p:nvSpPr>
          <p:spPr>
            <a:xfrm>
              <a:off x="758677" y="3404235"/>
              <a:ext cx="217170" cy="232410"/>
            </a:xfrm>
            <a:custGeom>
              <a:avLst/>
              <a:gdLst>
                <a:gd name="connsiteX0" fmla="*/ 0 w 217170"/>
                <a:gd name="connsiteY0" fmla="*/ 158115 h 232410"/>
                <a:gd name="connsiteX1" fmla="*/ 60960 w 217170"/>
                <a:gd name="connsiteY1" fmla="*/ 232410 h 232410"/>
                <a:gd name="connsiteX2" fmla="*/ 217170 w 217170"/>
                <a:gd name="connsiteY2" fmla="*/ 0 h 232410"/>
              </a:gdLst>
              <a:ahLst/>
              <a:cxnLst>
                <a:cxn ang="0">
                  <a:pos x="connsiteX0" y="connsiteY0"/>
                </a:cxn>
                <a:cxn ang="0">
                  <a:pos x="connsiteX1" y="connsiteY1"/>
                </a:cxn>
                <a:cxn ang="0">
                  <a:pos x="connsiteX2" y="connsiteY2"/>
                </a:cxn>
              </a:cxnLst>
              <a:rect l="l" t="t" r="r" b="b"/>
              <a:pathLst>
                <a:path w="217170" h="232410">
                  <a:moveTo>
                    <a:pt x="0" y="158115"/>
                  </a:moveTo>
                  <a:lnTo>
                    <a:pt x="60960" y="232410"/>
                  </a:lnTo>
                  <a:lnTo>
                    <a:pt x="21717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37" name="Rectangle 436"/>
          <p:cNvSpPr/>
          <p:nvPr/>
        </p:nvSpPr>
        <p:spPr>
          <a:xfrm>
            <a:off x="357333" y="336091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8" name="Rectangle 437"/>
          <p:cNvSpPr/>
          <p:nvPr/>
        </p:nvSpPr>
        <p:spPr>
          <a:xfrm>
            <a:off x="1324053" y="336091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9" name="Rectangle 438"/>
          <p:cNvSpPr/>
          <p:nvPr/>
        </p:nvSpPr>
        <p:spPr>
          <a:xfrm>
            <a:off x="2290773" y="336091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2" name="TextBox 441"/>
          <p:cNvSpPr txBox="1"/>
          <p:nvPr/>
        </p:nvSpPr>
        <p:spPr>
          <a:xfrm>
            <a:off x="358290" y="3370273"/>
            <a:ext cx="864000" cy="938719"/>
          </a:xfrm>
          <a:prstGeom prst="rect">
            <a:avLst/>
          </a:prstGeom>
        </p:spPr>
        <p:txBody>
          <a:bodyPr wrap="square" lIns="0" rIns="0">
            <a:spAutoFit/>
          </a:bodyPr>
          <a:lstStyle>
            <a:defPPr>
              <a:defRPr lang="en-US"/>
            </a:defPPr>
            <a:lvl1pPr>
              <a:defRPr sz="800">
                <a:solidFill>
                  <a:schemeClr val="bg1"/>
                </a:solidFill>
                <a:latin typeface="Source Sans Pro" panose="020B0503030403020204" pitchFamily="34" charset="0"/>
              </a:defRPr>
            </a:lvl1pPr>
          </a:lstStyle>
          <a:p>
            <a:pPr marL="0" lvl="1" algn="ctr"/>
            <a:r>
              <a:rPr lang="en-NZ" sz="2000" b="1" dirty="0" smtClean="0">
                <a:solidFill>
                  <a:schemeClr val="bg1"/>
                </a:solidFill>
                <a:latin typeface="Source Sans Pro" panose="020B0503030403020204" pitchFamily="34" charset="0"/>
                <a:ea typeface="Source Sans Pro" panose="020B0503030403020204" pitchFamily="34" charset="0"/>
              </a:rPr>
              <a:t>3 </a:t>
            </a:r>
          </a:p>
          <a:p>
            <a:pPr marL="0" lvl="1" algn="ctr"/>
            <a:r>
              <a:rPr lang="en-NZ" sz="700" dirty="0" smtClean="0">
                <a:solidFill>
                  <a:schemeClr val="bg1"/>
                </a:solidFill>
                <a:latin typeface="Source Sans Pro" panose="020B0503030403020204" pitchFamily="34" charset="0"/>
                <a:ea typeface="Source Sans Pro" panose="020B0503030403020204" pitchFamily="34" charset="0"/>
              </a:rPr>
              <a:t>sector technical working groups developing roadmaps for identity, interoperability and connected health</a:t>
            </a:r>
          </a:p>
        </p:txBody>
      </p:sp>
      <p:sp>
        <p:nvSpPr>
          <p:cNvPr id="443" name="TextBox 442"/>
          <p:cNvSpPr txBox="1"/>
          <p:nvPr/>
        </p:nvSpPr>
        <p:spPr>
          <a:xfrm>
            <a:off x="976896" y="3685831"/>
            <a:ext cx="1123438" cy="723275"/>
          </a:xfrm>
          <a:prstGeom prst="rect">
            <a:avLst/>
          </a:prstGeom>
        </p:spPr>
        <p:txBody>
          <a:bodyPr wrap="square">
            <a:spAutoFit/>
          </a:bodyPr>
          <a:lstStyle>
            <a:defPPr>
              <a:defRPr lang="en-US"/>
            </a:defPPr>
            <a:lvl1pPr>
              <a:defRPr sz="800">
                <a:solidFill>
                  <a:schemeClr val="bg1"/>
                </a:solidFill>
                <a:latin typeface="Source Sans Pro" panose="020B0503030403020204" pitchFamily="34" charset="0"/>
              </a:defRPr>
            </a:lvl1pPr>
          </a:lstStyle>
          <a:p>
            <a:pPr lvl="1" algn="ctr">
              <a:tabLst>
                <a:tab pos="447675" algn="l"/>
              </a:tabLst>
            </a:pPr>
            <a:r>
              <a:rPr lang="en-NZ" sz="2000" b="1" dirty="0" smtClean="0">
                <a:solidFill>
                  <a:schemeClr val="bg1"/>
                </a:solidFill>
                <a:latin typeface="Source Sans Pro" panose="020B0503030403020204" pitchFamily="34" charset="0"/>
                <a:ea typeface="Source Sans Pro" panose="020B0503030403020204" pitchFamily="34" charset="0"/>
              </a:rPr>
              <a:t>31 </a:t>
            </a:r>
            <a:r>
              <a:rPr lang="en-NZ" sz="700" dirty="0" smtClean="0">
                <a:solidFill>
                  <a:schemeClr val="bg1"/>
                </a:solidFill>
                <a:latin typeface="Source Sans Pro" panose="020B0503030403020204" pitchFamily="34" charset="0"/>
                <a:ea typeface="Source Sans Pro" panose="020B0503030403020204" pitchFamily="34" charset="0"/>
              </a:rPr>
              <a:t>Health Information Standards</a:t>
            </a:r>
            <a:endParaRPr lang="en-NZ" sz="1800" dirty="0">
              <a:latin typeface="Source Sans Pro" panose="020B0503030403020204" pitchFamily="34" charset="0"/>
              <a:ea typeface="Source Sans Pro" panose="020B0503030403020204" pitchFamily="34" charset="0"/>
            </a:endParaRPr>
          </a:p>
        </p:txBody>
      </p:sp>
      <p:sp>
        <p:nvSpPr>
          <p:cNvPr id="444" name="TextBox 443"/>
          <p:cNvSpPr txBox="1"/>
          <p:nvPr/>
        </p:nvSpPr>
        <p:spPr>
          <a:xfrm>
            <a:off x="1764133" y="3669483"/>
            <a:ext cx="1390639" cy="738664"/>
          </a:xfrm>
          <a:prstGeom prst="rect">
            <a:avLst/>
          </a:prstGeom>
        </p:spPr>
        <p:txBody>
          <a:bodyPr wrap="square">
            <a:spAutoFit/>
          </a:bodyPr>
          <a:lstStyle>
            <a:defPPr>
              <a:defRPr lang="en-US"/>
            </a:defPPr>
            <a:lvl1pPr>
              <a:defRPr sz="800">
                <a:solidFill>
                  <a:schemeClr val="bg1"/>
                </a:solidFill>
                <a:latin typeface="Source Sans Pro" panose="020B0503030403020204" pitchFamily="34" charset="0"/>
              </a:defRPr>
            </a:lvl1pPr>
          </a:lstStyle>
          <a:p>
            <a:pPr lvl="1" algn="r">
              <a:tabLst>
                <a:tab pos="447675" algn="l"/>
              </a:tabLst>
            </a:pPr>
            <a:r>
              <a:rPr lang="en-NZ" sz="1400" b="1" dirty="0" smtClean="0">
                <a:solidFill>
                  <a:schemeClr val="bg1"/>
                </a:solidFill>
                <a:latin typeface="Source Sans Pro" panose="020B0503030403020204" pitchFamily="34" charset="0"/>
                <a:ea typeface="Source Sans Pro" panose="020B0503030403020204" pitchFamily="34" charset="0"/>
              </a:rPr>
              <a:t>4 weeks </a:t>
            </a:r>
          </a:p>
          <a:p>
            <a:pPr lvl="1" algn="r">
              <a:tabLst>
                <a:tab pos="447675" algn="l"/>
              </a:tabLst>
            </a:pPr>
            <a:r>
              <a:rPr lang="en-NZ" sz="700" dirty="0" smtClean="0">
                <a:solidFill>
                  <a:schemeClr val="bg1"/>
                </a:solidFill>
                <a:latin typeface="Source Sans Pro" panose="020B0503030403020204" pitchFamily="34" charset="0"/>
                <a:ea typeface="Source Sans Pro" panose="020B0503030403020204" pitchFamily="34" charset="0"/>
              </a:rPr>
              <a:t>of workshops and online discussions to develop Health Technology Vision</a:t>
            </a:r>
            <a:endParaRPr lang="en-NZ" sz="1800" dirty="0">
              <a:latin typeface="Source Sans Pro" panose="020B0503030403020204" pitchFamily="34" charset="0"/>
              <a:ea typeface="Source Sans Pro" panose="020B0503030403020204" pitchFamily="34" charset="0"/>
            </a:endParaRPr>
          </a:p>
        </p:txBody>
      </p:sp>
      <p:sp>
        <p:nvSpPr>
          <p:cNvPr id="445" name="Rectangle 444"/>
          <p:cNvSpPr/>
          <p:nvPr/>
        </p:nvSpPr>
        <p:spPr>
          <a:xfrm>
            <a:off x="9223878" y="5178435"/>
            <a:ext cx="1714311" cy="407431"/>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00" dirty="0">
              <a:latin typeface="Source Sans Pro" panose="020B0503030403020204" pitchFamily="34" charset="0"/>
              <a:ea typeface="Source Sans Pro" panose="020B0503030403020204" pitchFamily="34" charset="0"/>
            </a:endParaRPr>
          </a:p>
        </p:txBody>
      </p:sp>
      <p:sp>
        <p:nvSpPr>
          <p:cNvPr id="446" name="Rectangle 445"/>
          <p:cNvSpPr/>
          <p:nvPr/>
        </p:nvSpPr>
        <p:spPr>
          <a:xfrm>
            <a:off x="9206831" y="5197484"/>
            <a:ext cx="698968" cy="369332"/>
          </a:xfrm>
          <a:prstGeom prst="rect">
            <a:avLst/>
          </a:prstGeom>
        </p:spPr>
        <p:txBody>
          <a:bodyPr wrap="square">
            <a:spAutoFit/>
          </a:bodyPr>
          <a:lstStyle/>
          <a:p>
            <a:pPr algn="ctr"/>
            <a:r>
              <a:rPr lang="en-NZ" b="1" dirty="0" smtClean="0">
                <a:solidFill>
                  <a:schemeClr val="bg1"/>
                </a:solidFill>
                <a:latin typeface="Source Sans Pro" panose="020B0503030403020204" pitchFamily="34" charset="0"/>
                <a:ea typeface="Source Sans Pro" panose="020B0503030403020204" pitchFamily="34" charset="0"/>
              </a:rPr>
              <a:t>200+</a:t>
            </a:r>
            <a:endParaRPr lang="en-NZ" sz="800" dirty="0">
              <a:solidFill>
                <a:schemeClr val="bg1"/>
              </a:solidFill>
              <a:latin typeface="Source Sans Pro" panose="020B0503030403020204" pitchFamily="34" charset="0"/>
              <a:ea typeface="Source Sans Pro" panose="020B0503030403020204" pitchFamily="34" charset="0"/>
            </a:endParaRPr>
          </a:p>
        </p:txBody>
      </p:sp>
      <p:sp>
        <p:nvSpPr>
          <p:cNvPr id="447" name="Rectangle 446"/>
          <p:cNvSpPr/>
          <p:nvPr/>
        </p:nvSpPr>
        <p:spPr>
          <a:xfrm>
            <a:off x="9686752" y="5228262"/>
            <a:ext cx="951131" cy="307777"/>
          </a:xfrm>
          <a:prstGeom prst="rect">
            <a:avLst/>
          </a:prstGeom>
        </p:spPr>
        <p:txBody>
          <a:bodyPr wrap="square">
            <a:spAutoFit/>
          </a:bodyPr>
          <a:lstStyle/>
          <a:p>
            <a:pPr algn="ctr"/>
            <a:r>
              <a:rPr lang="en-NZ" sz="700" dirty="0">
                <a:solidFill>
                  <a:schemeClr val="bg1"/>
                </a:solidFill>
                <a:latin typeface="Source Sans Pro" panose="020B0503030403020204" pitchFamily="34" charset="0"/>
                <a:ea typeface="Source Sans Pro" panose="020B0503030403020204" pitchFamily="34" charset="0"/>
              </a:rPr>
              <a:t>members of EHT Yammer network</a:t>
            </a:r>
          </a:p>
        </p:txBody>
      </p:sp>
      <p:pic>
        <p:nvPicPr>
          <p:cNvPr id="448" name="Picture 447"/>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10560014" y="5240119"/>
            <a:ext cx="333538" cy="284063"/>
          </a:xfrm>
          <a:prstGeom prst="rect">
            <a:avLst/>
          </a:prstGeom>
        </p:spPr>
      </p:pic>
      <p:sp>
        <p:nvSpPr>
          <p:cNvPr id="449" name="Rectangle 448"/>
          <p:cNvSpPr/>
          <p:nvPr/>
        </p:nvSpPr>
        <p:spPr>
          <a:xfrm>
            <a:off x="9098570" y="3970946"/>
            <a:ext cx="2691094" cy="407431"/>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00" dirty="0">
              <a:latin typeface="Source Sans Pro" panose="020B0503030403020204" pitchFamily="34" charset="0"/>
              <a:ea typeface="Source Sans Pro" panose="020B0503030403020204" pitchFamily="34" charset="0"/>
            </a:endParaRPr>
          </a:p>
        </p:txBody>
      </p:sp>
      <p:sp>
        <p:nvSpPr>
          <p:cNvPr id="450" name="Rectangle 449"/>
          <p:cNvSpPr/>
          <p:nvPr/>
        </p:nvSpPr>
        <p:spPr>
          <a:xfrm>
            <a:off x="9135359" y="3992501"/>
            <a:ext cx="546805" cy="369332"/>
          </a:xfrm>
          <a:prstGeom prst="rect">
            <a:avLst/>
          </a:prstGeom>
        </p:spPr>
        <p:txBody>
          <a:bodyPr wrap="square">
            <a:spAutoFit/>
          </a:bodyPr>
          <a:lstStyle/>
          <a:p>
            <a:pPr algn="ctr"/>
            <a:r>
              <a:rPr lang="en-NZ" b="1" dirty="0" smtClean="0">
                <a:solidFill>
                  <a:schemeClr val="bg1"/>
                </a:solidFill>
                <a:latin typeface="Source Sans Pro" panose="020B0503030403020204" pitchFamily="34" charset="0"/>
                <a:ea typeface="Source Sans Pro" panose="020B0503030403020204" pitchFamily="34" charset="0"/>
              </a:rPr>
              <a:t>7</a:t>
            </a:r>
            <a:endParaRPr lang="en-NZ" sz="800" dirty="0">
              <a:solidFill>
                <a:schemeClr val="bg1"/>
              </a:solidFill>
              <a:latin typeface="Source Sans Pro" panose="020B0503030403020204" pitchFamily="34" charset="0"/>
              <a:ea typeface="Source Sans Pro" panose="020B0503030403020204" pitchFamily="34" charset="0"/>
            </a:endParaRPr>
          </a:p>
        </p:txBody>
      </p:sp>
      <p:sp>
        <p:nvSpPr>
          <p:cNvPr id="451" name="Rectangle 450"/>
          <p:cNvSpPr/>
          <p:nvPr/>
        </p:nvSpPr>
        <p:spPr>
          <a:xfrm>
            <a:off x="9534565" y="3968415"/>
            <a:ext cx="1358987" cy="415498"/>
          </a:xfrm>
          <a:prstGeom prst="rect">
            <a:avLst/>
          </a:prstGeom>
        </p:spPr>
        <p:txBody>
          <a:bodyPr wrap="square">
            <a:spAutoFit/>
          </a:bodyPr>
          <a:lstStyle/>
          <a:p>
            <a:pPr algn="ctr"/>
            <a:r>
              <a:rPr lang="en-NZ" sz="700" dirty="0" smtClean="0">
                <a:solidFill>
                  <a:schemeClr val="bg1"/>
                </a:solidFill>
                <a:latin typeface="Source Sans Pro" panose="020B0503030403020204" pitchFamily="34" charset="0"/>
                <a:ea typeface="Source Sans Pro" panose="020B0503030403020204" pitchFamily="34" charset="0"/>
              </a:rPr>
              <a:t>2018 Sessions for Ministry Staff to develop understanding of technology in health </a:t>
            </a:r>
            <a:endParaRPr lang="en-NZ" sz="700" dirty="0">
              <a:solidFill>
                <a:schemeClr val="bg1"/>
              </a:solidFill>
              <a:latin typeface="Source Sans Pro" panose="020B0503030403020204" pitchFamily="34" charset="0"/>
              <a:ea typeface="Source Sans Pro" panose="020B0503030403020204" pitchFamily="34" charset="0"/>
            </a:endParaRPr>
          </a:p>
        </p:txBody>
      </p:sp>
      <p:sp>
        <p:nvSpPr>
          <p:cNvPr id="458" name="Freeform 457"/>
          <p:cNvSpPr/>
          <p:nvPr/>
        </p:nvSpPr>
        <p:spPr>
          <a:xfrm>
            <a:off x="11060972" y="4056966"/>
            <a:ext cx="561271" cy="240671"/>
          </a:xfrm>
          <a:custGeom>
            <a:avLst/>
            <a:gdLst>
              <a:gd name="connsiteX0" fmla="*/ 10252 w 561271"/>
              <a:gd name="connsiteY0" fmla="*/ 54980 h 240671"/>
              <a:gd name="connsiteX1" fmla="*/ 48694 w 561271"/>
              <a:gd name="connsiteY1" fmla="*/ 54980 h 240671"/>
              <a:gd name="connsiteX2" fmla="*/ 48694 w 561271"/>
              <a:gd name="connsiteY2" fmla="*/ 185687 h 240671"/>
              <a:gd name="connsiteX3" fmla="*/ 10252 w 561271"/>
              <a:gd name="connsiteY3" fmla="*/ 185687 h 240671"/>
              <a:gd name="connsiteX4" fmla="*/ 0 w 561271"/>
              <a:gd name="connsiteY4" fmla="*/ 175435 h 240671"/>
              <a:gd name="connsiteX5" fmla="*/ 0 w 561271"/>
              <a:gd name="connsiteY5" fmla="*/ 65232 h 240671"/>
              <a:gd name="connsiteX6" fmla="*/ 10252 w 561271"/>
              <a:gd name="connsiteY6" fmla="*/ 54980 h 240671"/>
              <a:gd name="connsiteX7" fmla="*/ 512578 w 561271"/>
              <a:gd name="connsiteY7" fmla="*/ 54979 h 240671"/>
              <a:gd name="connsiteX8" fmla="*/ 551019 w 561271"/>
              <a:gd name="connsiteY8" fmla="*/ 54979 h 240671"/>
              <a:gd name="connsiteX9" fmla="*/ 561271 w 561271"/>
              <a:gd name="connsiteY9" fmla="*/ 65231 h 240671"/>
              <a:gd name="connsiteX10" fmla="*/ 561271 w 561271"/>
              <a:gd name="connsiteY10" fmla="*/ 175434 h 240671"/>
              <a:gd name="connsiteX11" fmla="*/ 551019 w 561271"/>
              <a:gd name="connsiteY11" fmla="*/ 185686 h 240671"/>
              <a:gd name="connsiteX12" fmla="*/ 512578 w 561271"/>
              <a:gd name="connsiteY12" fmla="*/ 185686 h 240671"/>
              <a:gd name="connsiteX13" fmla="*/ 88807 w 561271"/>
              <a:gd name="connsiteY13" fmla="*/ 0 h 240671"/>
              <a:gd name="connsiteX14" fmla="*/ 472465 w 561271"/>
              <a:gd name="connsiteY14" fmla="*/ 0 h 240671"/>
              <a:gd name="connsiteX15" fmla="*/ 512578 w 561271"/>
              <a:gd name="connsiteY15" fmla="*/ 40113 h 240671"/>
              <a:gd name="connsiteX16" fmla="*/ 512578 w 561271"/>
              <a:gd name="connsiteY16" fmla="*/ 54979 h 240671"/>
              <a:gd name="connsiteX17" fmla="*/ 510015 w 561271"/>
              <a:gd name="connsiteY17" fmla="*/ 54979 h 240671"/>
              <a:gd name="connsiteX18" fmla="*/ 499763 w 561271"/>
              <a:gd name="connsiteY18" fmla="*/ 65231 h 240671"/>
              <a:gd name="connsiteX19" fmla="*/ 499763 w 561271"/>
              <a:gd name="connsiteY19" fmla="*/ 175434 h 240671"/>
              <a:gd name="connsiteX20" fmla="*/ 510015 w 561271"/>
              <a:gd name="connsiteY20" fmla="*/ 185686 h 240671"/>
              <a:gd name="connsiteX21" fmla="*/ 512578 w 561271"/>
              <a:gd name="connsiteY21" fmla="*/ 185686 h 240671"/>
              <a:gd name="connsiteX22" fmla="*/ 512578 w 561271"/>
              <a:gd name="connsiteY22" fmla="*/ 200558 h 240671"/>
              <a:gd name="connsiteX23" fmla="*/ 472465 w 561271"/>
              <a:gd name="connsiteY23" fmla="*/ 240671 h 240671"/>
              <a:gd name="connsiteX24" fmla="*/ 333641 w 561271"/>
              <a:gd name="connsiteY24" fmla="*/ 240671 h 240671"/>
              <a:gd name="connsiteX25" fmla="*/ 312341 w 561271"/>
              <a:gd name="connsiteY25" fmla="*/ 226311 h 240671"/>
              <a:gd name="connsiteX26" fmla="*/ 281915 w 561271"/>
              <a:gd name="connsiteY26" fmla="*/ 220168 h 240671"/>
              <a:gd name="connsiteX27" fmla="*/ 251488 w 561271"/>
              <a:gd name="connsiteY27" fmla="*/ 226311 h 240671"/>
              <a:gd name="connsiteX28" fmla="*/ 230189 w 561271"/>
              <a:gd name="connsiteY28" fmla="*/ 240671 h 240671"/>
              <a:gd name="connsiteX29" fmla="*/ 88807 w 561271"/>
              <a:gd name="connsiteY29" fmla="*/ 240671 h 240671"/>
              <a:gd name="connsiteX30" fmla="*/ 48694 w 561271"/>
              <a:gd name="connsiteY30" fmla="*/ 200558 h 240671"/>
              <a:gd name="connsiteX31" fmla="*/ 48694 w 561271"/>
              <a:gd name="connsiteY31" fmla="*/ 185687 h 240671"/>
              <a:gd name="connsiteX32" fmla="*/ 51256 w 561271"/>
              <a:gd name="connsiteY32" fmla="*/ 185687 h 240671"/>
              <a:gd name="connsiteX33" fmla="*/ 61508 w 561271"/>
              <a:gd name="connsiteY33" fmla="*/ 175435 h 240671"/>
              <a:gd name="connsiteX34" fmla="*/ 61508 w 561271"/>
              <a:gd name="connsiteY34" fmla="*/ 65232 h 240671"/>
              <a:gd name="connsiteX35" fmla="*/ 51256 w 561271"/>
              <a:gd name="connsiteY35" fmla="*/ 54980 h 240671"/>
              <a:gd name="connsiteX36" fmla="*/ 48694 w 561271"/>
              <a:gd name="connsiteY36" fmla="*/ 54980 h 240671"/>
              <a:gd name="connsiteX37" fmla="*/ 48694 w 561271"/>
              <a:gd name="connsiteY37" fmla="*/ 40113 h 240671"/>
              <a:gd name="connsiteX38" fmla="*/ 88807 w 561271"/>
              <a:gd name="connsiteY38" fmla="*/ 0 h 24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271" h="240671">
                <a:moveTo>
                  <a:pt x="10252" y="54980"/>
                </a:moveTo>
                <a:lnTo>
                  <a:pt x="48694" y="54980"/>
                </a:lnTo>
                <a:lnTo>
                  <a:pt x="48694" y="185687"/>
                </a:lnTo>
                <a:lnTo>
                  <a:pt x="10252" y="185687"/>
                </a:lnTo>
                <a:cubicBezTo>
                  <a:pt x="4590" y="185687"/>
                  <a:pt x="0" y="181097"/>
                  <a:pt x="0" y="175435"/>
                </a:cubicBezTo>
                <a:lnTo>
                  <a:pt x="0" y="65232"/>
                </a:lnTo>
                <a:cubicBezTo>
                  <a:pt x="0" y="59570"/>
                  <a:pt x="4590" y="54980"/>
                  <a:pt x="10252" y="54980"/>
                </a:cubicBezTo>
                <a:close/>
                <a:moveTo>
                  <a:pt x="512578" y="54979"/>
                </a:moveTo>
                <a:lnTo>
                  <a:pt x="551019" y="54979"/>
                </a:lnTo>
                <a:cubicBezTo>
                  <a:pt x="556681" y="54979"/>
                  <a:pt x="561271" y="59569"/>
                  <a:pt x="561271" y="65231"/>
                </a:cubicBezTo>
                <a:lnTo>
                  <a:pt x="561271" y="175434"/>
                </a:lnTo>
                <a:cubicBezTo>
                  <a:pt x="561271" y="181096"/>
                  <a:pt x="556681" y="185686"/>
                  <a:pt x="551019" y="185686"/>
                </a:cubicBezTo>
                <a:lnTo>
                  <a:pt x="512578" y="185686"/>
                </a:lnTo>
                <a:close/>
                <a:moveTo>
                  <a:pt x="88807" y="0"/>
                </a:moveTo>
                <a:lnTo>
                  <a:pt x="472465" y="0"/>
                </a:lnTo>
                <a:cubicBezTo>
                  <a:pt x="494619" y="0"/>
                  <a:pt x="512578" y="17959"/>
                  <a:pt x="512578" y="40113"/>
                </a:cubicBezTo>
                <a:lnTo>
                  <a:pt x="512578" y="54979"/>
                </a:lnTo>
                <a:lnTo>
                  <a:pt x="510015" y="54979"/>
                </a:lnTo>
                <a:cubicBezTo>
                  <a:pt x="504353" y="54979"/>
                  <a:pt x="499763" y="59569"/>
                  <a:pt x="499763" y="65231"/>
                </a:cubicBezTo>
                <a:lnTo>
                  <a:pt x="499763" y="175434"/>
                </a:lnTo>
                <a:cubicBezTo>
                  <a:pt x="499763" y="181096"/>
                  <a:pt x="504353" y="185686"/>
                  <a:pt x="510015" y="185686"/>
                </a:cubicBezTo>
                <a:lnTo>
                  <a:pt x="512578" y="185686"/>
                </a:lnTo>
                <a:lnTo>
                  <a:pt x="512578" y="200558"/>
                </a:lnTo>
                <a:cubicBezTo>
                  <a:pt x="512578" y="222712"/>
                  <a:pt x="494619" y="240671"/>
                  <a:pt x="472465" y="240671"/>
                </a:cubicBezTo>
                <a:lnTo>
                  <a:pt x="333641" y="240671"/>
                </a:lnTo>
                <a:lnTo>
                  <a:pt x="312341" y="226311"/>
                </a:lnTo>
                <a:cubicBezTo>
                  <a:pt x="302990" y="222356"/>
                  <a:pt x="292707" y="220168"/>
                  <a:pt x="281915" y="220168"/>
                </a:cubicBezTo>
                <a:cubicBezTo>
                  <a:pt x="271122" y="220168"/>
                  <a:pt x="260840" y="222356"/>
                  <a:pt x="251488" y="226311"/>
                </a:cubicBezTo>
                <a:lnTo>
                  <a:pt x="230189" y="240671"/>
                </a:lnTo>
                <a:lnTo>
                  <a:pt x="88807" y="240671"/>
                </a:lnTo>
                <a:cubicBezTo>
                  <a:pt x="66653" y="240671"/>
                  <a:pt x="48694" y="222712"/>
                  <a:pt x="48694" y="200558"/>
                </a:cubicBezTo>
                <a:lnTo>
                  <a:pt x="48694" y="185687"/>
                </a:lnTo>
                <a:lnTo>
                  <a:pt x="51256" y="185687"/>
                </a:lnTo>
                <a:cubicBezTo>
                  <a:pt x="56918" y="185687"/>
                  <a:pt x="61508" y="181097"/>
                  <a:pt x="61508" y="175435"/>
                </a:cubicBezTo>
                <a:lnTo>
                  <a:pt x="61508" y="65232"/>
                </a:lnTo>
                <a:cubicBezTo>
                  <a:pt x="61508" y="59570"/>
                  <a:pt x="56918" y="54980"/>
                  <a:pt x="51256" y="54980"/>
                </a:cubicBezTo>
                <a:lnTo>
                  <a:pt x="48694" y="54980"/>
                </a:lnTo>
                <a:lnTo>
                  <a:pt x="48694" y="40113"/>
                </a:lnTo>
                <a:cubicBezTo>
                  <a:pt x="48694" y="17959"/>
                  <a:pt x="66653" y="0"/>
                  <a:pt x="8880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59" name="Picture 458"/>
          <p:cNvPicPr>
            <a:picLocks noChangeAspect="1"/>
          </p:cNvPicPr>
          <p:nvPr/>
        </p:nvPicPr>
        <p:blipFill rotWithShape="1">
          <a:blip r:embed="rId10" cstate="print">
            <a:extLst>
              <a:ext uri="{28A0092B-C50C-407E-A947-70E740481C1C}">
                <a14:useLocalDpi xmlns:a14="http://schemas.microsoft.com/office/drawing/2010/main" val="0"/>
              </a:ext>
            </a:extLst>
          </a:blip>
          <a:srcRect l="6256" t="12472" r="7655" b="22964"/>
          <a:stretch/>
        </p:blipFill>
        <p:spPr>
          <a:xfrm>
            <a:off x="7438193" y="5090446"/>
            <a:ext cx="972000" cy="972000"/>
          </a:xfrm>
          <a:prstGeom prst="ellipse">
            <a:avLst/>
          </a:prstGeom>
          <a:ln w="28575">
            <a:solidFill>
              <a:srgbClr val="213463"/>
            </a:solidFill>
          </a:ln>
        </p:spPr>
      </p:pic>
      <p:sp>
        <p:nvSpPr>
          <p:cNvPr id="460" name="Rectangle 459"/>
          <p:cNvSpPr/>
          <p:nvPr/>
        </p:nvSpPr>
        <p:spPr>
          <a:xfrm>
            <a:off x="6542518" y="4404911"/>
            <a:ext cx="864000" cy="892102"/>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1" name="Rectangle 460"/>
          <p:cNvSpPr/>
          <p:nvPr/>
        </p:nvSpPr>
        <p:spPr>
          <a:xfrm>
            <a:off x="3882293" y="5284579"/>
            <a:ext cx="1749935" cy="404686"/>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40773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amp;DS Dashboards_2018061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37290</TotalTime>
  <Words>696</Words>
  <Application>Microsoft Office PowerPoint</Application>
  <PresentationFormat>Widescreen</PresentationFormat>
  <Paragraphs>72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Calibri Light</vt:lpstr>
      <vt:lpstr>Arial</vt:lpstr>
      <vt:lpstr>Source Sans Pro</vt:lpstr>
      <vt:lpstr>Nimbus Sans L</vt:lpstr>
      <vt:lpstr>Source Sans Pro Semibold</vt:lpstr>
      <vt:lpstr>Calibri</vt:lpstr>
      <vt:lpstr>Segoe UI</vt:lpstr>
      <vt:lpstr>Source Sans Pro Light</vt:lpstr>
      <vt:lpstr>T&amp;DS Dashboards_20180611</vt:lpstr>
      <vt:lpstr>Digital &amp; Data</vt:lpstr>
    </vt:vector>
  </TitlesOfParts>
  <Company>Ministry of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pink orange teal</dc:title>
  <dc:creator>Ministry of Health</dc:creator>
  <cp:lastModifiedBy>Jon Herries</cp:lastModifiedBy>
  <cp:revision>417</cp:revision>
  <cp:lastPrinted>2018-10-25T22:55:13Z</cp:lastPrinted>
  <dcterms:created xsi:type="dcterms:W3CDTF">2018-03-26T21:49:06Z</dcterms:created>
  <dcterms:modified xsi:type="dcterms:W3CDTF">2018-11-01T20:27:18Z</dcterms:modified>
</cp:coreProperties>
</file>