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952" r:id="rId1"/>
  </p:sldMasterIdLst>
  <p:notesMasterIdLst>
    <p:notesMasterId r:id="rId19"/>
  </p:notesMasterIdLst>
  <p:handoutMasterIdLst>
    <p:handoutMasterId r:id="rId20"/>
  </p:handoutMasterIdLst>
  <p:sldIdLst>
    <p:sldId id="276" r:id="rId2"/>
    <p:sldId id="277" r:id="rId3"/>
    <p:sldId id="279" r:id="rId4"/>
    <p:sldId id="288" r:id="rId5"/>
    <p:sldId id="289" r:id="rId6"/>
    <p:sldId id="286" r:id="rId7"/>
    <p:sldId id="287" r:id="rId8"/>
    <p:sldId id="290" r:id="rId9"/>
    <p:sldId id="284" r:id="rId10"/>
    <p:sldId id="296" r:id="rId11"/>
    <p:sldId id="285" r:id="rId12"/>
    <p:sldId id="297" r:id="rId13"/>
    <p:sldId id="283" r:id="rId14"/>
    <p:sldId id="291" r:id="rId15"/>
    <p:sldId id="292" r:id="rId16"/>
    <p:sldId id="295" r:id="rId17"/>
    <p:sldId id="278" r:id="rId18"/>
  </p:sldIdLst>
  <p:sldSz cx="12192000" cy="6858000"/>
  <p:notesSz cx="6807200" cy="9939338"/>
  <p:embeddedFontLst>
    <p:embeddedFont>
      <p:font typeface="Source Sans Pro" panose="020B0503030403020204" pitchFamily="34" charset="0"/>
      <p:regular r:id="rId21"/>
      <p:bold r:id="rId22"/>
      <p:italic r:id="rId23"/>
      <p:boldItalic r:id="rId24"/>
    </p:embeddedFont>
    <p:embeddedFont>
      <p:font typeface="Nimbus Sans L" panose="02000503000000000000" pitchFamily="50"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Segoe UI" panose="020B0502040204020203"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C379A6"/>
    <a:srgbClr val="FAD8E8"/>
    <a:srgbClr val="4FD262"/>
    <a:srgbClr val="F68B1F"/>
    <a:srgbClr val="213463"/>
    <a:srgbClr val="AF1D35"/>
    <a:srgbClr val="BCC2D2"/>
    <a:srgbClr val="00A5E5"/>
    <a:srgbClr val="F9F9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64" autoAdjust="0"/>
    <p:restoredTop sz="89545" autoAdjust="0"/>
  </p:normalViewPr>
  <p:slideViewPr>
    <p:cSldViewPr snapToGrid="0">
      <p:cViewPr varScale="1">
        <p:scale>
          <a:sx n="111" d="100"/>
          <a:sy n="111" d="100"/>
        </p:scale>
        <p:origin x="115" y="82"/>
      </p:cViewPr>
      <p:guideLst>
        <p:guide orient="horz" pos="2183"/>
        <p:guide pos="3840"/>
      </p:guideLst>
    </p:cSldViewPr>
  </p:slid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C4A1C20C-C66C-4EFE-91E1-AA6937104EB1}" type="datetimeFigureOut">
              <a:rPr lang="en-NZ" smtClean="0"/>
              <a:t>8/05/2019</a:t>
            </a:fld>
            <a:endParaRPr lang="en-NZ"/>
          </a:p>
        </p:txBody>
      </p:sp>
      <p:sp>
        <p:nvSpPr>
          <p:cNvPr id="4" name="Footer Placeholder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D3AFC2ED-825B-4C95-83C3-8B5034564E43}" type="slidenum">
              <a:rPr lang="en-NZ" smtClean="0"/>
              <a:t>‹#›</a:t>
            </a:fld>
            <a:endParaRPr lang="en-NZ"/>
          </a:p>
        </p:txBody>
      </p:sp>
    </p:spTree>
    <p:extLst>
      <p:ext uri="{BB962C8B-B14F-4D97-AF65-F5344CB8AC3E}">
        <p14:creationId xmlns:p14="http://schemas.microsoft.com/office/powerpoint/2010/main" val="384208709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4D49C556-1CDE-4A94-8DD3-443D49DACC10}" type="datetimeFigureOut">
              <a:rPr lang="en-NZ" smtClean="0"/>
              <a:t>8/05/2019</a:t>
            </a:fld>
            <a:endParaRPr lang="en-NZ"/>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5D8530D3-9057-48DF-8DF9-F9CC526A52B5}" type="slidenum">
              <a:rPr lang="en-NZ" smtClean="0"/>
              <a:t>‹#›</a:t>
            </a:fld>
            <a:endParaRPr lang="en-NZ"/>
          </a:p>
        </p:txBody>
      </p:sp>
    </p:spTree>
    <p:extLst>
      <p:ext uri="{BB962C8B-B14F-4D97-AF65-F5344CB8AC3E}">
        <p14:creationId xmlns:p14="http://schemas.microsoft.com/office/powerpoint/2010/main" val="26116551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rowninfrastructure.govt.nz/wp-content/uploads/2018/12/Media-release-RBI2-MBSF-expansion-announcement-18-Dec-2018-FINAL.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Hi, my name is Jon, I trained as a physiotherapist and grew up in </a:t>
            </a:r>
            <a:r>
              <a:rPr lang="en-US" sz="1200" kern="1200" dirty="0" err="1" smtClean="0">
                <a:solidFill>
                  <a:schemeClr val="tx1"/>
                </a:solidFill>
                <a:effectLst/>
                <a:latin typeface="+mn-lt"/>
                <a:ea typeface="+mn-ea"/>
                <a:cs typeface="+mn-cs"/>
              </a:rPr>
              <a:t>Tairawhiti</a:t>
            </a:r>
            <a:r>
              <a:rPr lang="en-US" sz="1200" kern="1200" dirty="0" smtClean="0">
                <a:solidFill>
                  <a:schemeClr val="tx1"/>
                </a:solidFill>
                <a:effectLst/>
                <a:latin typeface="+mn-lt"/>
                <a:ea typeface="+mn-ea"/>
                <a:cs typeface="+mn-cs"/>
              </a:rPr>
              <a:t> and I am here to talk to you about how technology can help rural populations.</a:t>
            </a:r>
          </a:p>
          <a:p>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hope there are some engineers here, because I tend to approach things as a scientist, and I know most of us are trained</a:t>
            </a:r>
            <a:r>
              <a:rPr lang="en-US" sz="1200" kern="1200" baseline="0" dirty="0" smtClean="0">
                <a:solidFill>
                  <a:schemeClr val="tx1"/>
                </a:solidFill>
                <a:effectLst/>
                <a:latin typeface="+mn-lt"/>
                <a:ea typeface="+mn-ea"/>
                <a:cs typeface="+mn-cs"/>
              </a:rPr>
              <a:t> in the scientific method</a:t>
            </a:r>
            <a:r>
              <a:rPr lang="en-US" sz="1200" kern="1200" dirty="0" smtClean="0">
                <a:solidFill>
                  <a:schemeClr val="tx1"/>
                </a:solidFill>
                <a:effectLst/>
                <a:latin typeface="+mn-lt"/>
                <a:ea typeface="+mn-ea"/>
                <a:cs typeface="+mn-cs"/>
              </a:rPr>
              <a:t>. This means that my approach,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driven by my training as a health professional is to think about solving the big problem, starting with a hypothesis and then proving it, health is a big problem, so is rural health, and wouldn’t it be great if we just had an answer.</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approach is consistent with the culture of healthcare, but interestingly enough it is the opposite approach to people that work in IT - they have an engineering culture. Let me illustrate what this means.</a:t>
            </a:r>
            <a:endParaRPr lang="en-NZ"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054291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dirty="0" smtClean="0">
                <a:solidFill>
                  <a:schemeClr val="tx1"/>
                </a:solidFill>
                <a:effectLst/>
                <a:latin typeface="+mn-lt"/>
                <a:ea typeface="+mn-ea"/>
                <a:cs typeface="+mn-cs"/>
              </a:rPr>
              <a:t>Tim Gibbs - </a:t>
            </a:r>
            <a:r>
              <a:rPr lang="en-US" sz="1200" kern="1200" dirty="0" err="1" smtClean="0">
                <a:solidFill>
                  <a:schemeClr val="tx1"/>
                </a:solidFill>
                <a:effectLst/>
                <a:latin typeface="+mn-lt"/>
                <a:ea typeface="+mn-ea"/>
                <a:cs typeface="+mn-cs"/>
              </a:rPr>
              <a:t>Waiho</a:t>
            </a:r>
            <a:r>
              <a:rPr lang="en-US" sz="1200" kern="1200" dirty="0" smtClean="0">
                <a:solidFill>
                  <a:schemeClr val="tx1"/>
                </a:solidFill>
                <a:effectLst/>
                <a:latin typeface="+mn-lt"/>
                <a:ea typeface="+mn-ea"/>
                <a:cs typeface="+mn-cs"/>
              </a:rPr>
              <a:t> Bridge dumper truck ride</a:t>
            </a:r>
            <a:endParaRPr lang="en-NZ"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4061969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2588" y="685800"/>
            <a:ext cx="6094412"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1" name="Shape 61"/>
          <p:cNvSpPr txBox="1">
            <a:spLocks noGrp="1"/>
          </p:cNvSpPr>
          <p:nvPr>
            <p:ph type="body" idx="1"/>
          </p:nvPr>
        </p:nvSpPr>
        <p:spPr>
          <a:xfrm>
            <a:off x="685829" y="4343481"/>
            <a:ext cx="5486700" cy="4114800"/>
          </a:xfrm>
          <a:prstGeom prst="rect">
            <a:avLst/>
          </a:prstGeom>
          <a:noFill/>
          <a:ln>
            <a:noFill/>
          </a:ln>
        </p:spPr>
        <p:txBody>
          <a:bodyPr lIns="91425" tIns="91425" rIns="91425" bIns="91425" anchor="t" anchorCtr="0">
            <a:noAutofit/>
          </a:bodyPr>
          <a:lstStyle/>
          <a:p>
            <a:pPr lvl="0">
              <a:lnSpc>
                <a:spcPct val="115000"/>
              </a:lnSpc>
            </a:pPr>
            <a:endParaRPr lang="en-AU" sz="1100" dirty="0">
              <a:latin typeface="Graphik" charset="0"/>
              <a:ea typeface="Graphik" charset="0"/>
              <a:cs typeface="Graphik" charset="0"/>
              <a:sym typeface="Proxima Nova Extrabold"/>
            </a:endParaRPr>
          </a:p>
        </p:txBody>
      </p:sp>
    </p:spTree>
    <p:extLst>
      <p:ext uri="{BB962C8B-B14F-4D97-AF65-F5344CB8AC3E}">
        <p14:creationId xmlns:p14="http://schemas.microsoft.com/office/powerpoint/2010/main" val="1009982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2588" y="685800"/>
            <a:ext cx="6094412"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1" name="Shape 61"/>
          <p:cNvSpPr txBox="1">
            <a:spLocks noGrp="1"/>
          </p:cNvSpPr>
          <p:nvPr>
            <p:ph type="body" idx="1"/>
          </p:nvPr>
        </p:nvSpPr>
        <p:spPr>
          <a:xfrm>
            <a:off x="685829" y="4343481"/>
            <a:ext cx="54867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93205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774295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smtClean="0">
                <a:hlinkClick r:id="rId3"/>
              </a:rPr>
              <a:t>https://www.crowninfrastructure.govt.nz/wp-content/uploads/2018/12/Media-release-RBI2-MBSF-expansion-announcement-18-Dec-2018-FINAL.pdf</a:t>
            </a:r>
            <a:endParaRPr lang="en-NZ" dirty="0" smtClean="0"/>
          </a:p>
          <a:p>
            <a:endParaRPr lang="en-NZ" dirty="0" smtClean="0"/>
          </a:p>
          <a:p>
            <a:endParaRPr lang="en-NZ" dirty="0" smtClean="0"/>
          </a:p>
          <a:p>
            <a:pPr marL="285750" indent="-285750">
              <a:buFont typeface="Arial" panose="020B0604020202020204" pitchFamily="34" charset="0"/>
              <a:buChar char="•"/>
            </a:pPr>
            <a:r>
              <a:rPr lang="en-NZ" sz="1200" dirty="0" smtClean="0"/>
              <a:t>1,041+</a:t>
            </a:r>
            <a:r>
              <a:rPr lang="en-US" sz="1200" dirty="0" smtClean="0"/>
              <a:t>365km of State Highways</a:t>
            </a:r>
          </a:p>
          <a:p>
            <a:pPr marL="285750" indent="-285750">
              <a:buFont typeface="Arial" panose="020B0604020202020204" pitchFamily="34" charset="0"/>
              <a:buChar char="•"/>
            </a:pPr>
            <a:r>
              <a:rPr lang="en-NZ" sz="1200" dirty="0" smtClean="0"/>
              <a:t>108+</a:t>
            </a:r>
            <a:r>
              <a:rPr lang="en-US" sz="1200" dirty="0" smtClean="0"/>
              <a:t>59 tourism areas</a:t>
            </a:r>
          </a:p>
          <a:p>
            <a:pPr marL="285750" indent="-285750">
              <a:buFont typeface="Arial" panose="020B0604020202020204" pitchFamily="34" charset="0"/>
              <a:buChar char="•"/>
            </a:pPr>
            <a:r>
              <a:rPr lang="en-US" sz="1200" dirty="0" smtClean="0"/>
              <a:t>54 marae</a:t>
            </a:r>
          </a:p>
          <a:p>
            <a:pPr marL="285750" indent="-285750">
              <a:buFont typeface="Arial" panose="020B0604020202020204" pitchFamily="34" charset="0"/>
              <a:buChar char="•"/>
            </a:pPr>
            <a:r>
              <a:rPr lang="en-US" sz="1200" dirty="0" smtClean="0"/>
              <a:t>Off-shore islands (Great Barrier, </a:t>
            </a:r>
            <a:r>
              <a:rPr lang="en-US" sz="1200" dirty="0" err="1" smtClean="0"/>
              <a:t>Chathams</a:t>
            </a:r>
            <a:r>
              <a:rPr lang="en-US" sz="1200" dirty="0" smtClean="0"/>
              <a:t>, and Stewart Island)</a:t>
            </a:r>
          </a:p>
          <a:p>
            <a:endParaRPr lang="en-NZ" dirty="0"/>
          </a:p>
        </p:txBody>
      </p:sp>
    </p:spTree>
    <p:extLst>
      <p:ext uri="{BB962C8B-B14F-4D97-AF65-F5344CB8AC3E}">
        <p14:creationId xmlns:p14="http://schemas.microsoft.com/office/powerpoint/2010/main" val="539881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723251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Single Column">
    <p:spTree>
      <p:nvGrpSpPr>
        <p:cNvPr id="1" name=""/>
        <p:cNvGrpSpPr/>
        <p:nvPr/>
      </p:nvGrpSpPr>
      <p:grpSpPr>
        <a:xfrm>
          <a:off x="0" y="0"/>
          <a:ext cx="0" cy="0"/>
          <a:chOff x="0" y="0"/>
          <a:chExt cx="0" cy="0"/>
        </a:xfrm>
      </p:grpSpPr>
      <p:sp>
        <p:nvSpPr>
          <p:cNvPr id="3" name="Title 1"/>
          <p:cNvSpPr>
            <a:spLocks noGrp="1"/>
          </p:cNvSpPr>
          <p:nvPr>
            <p:ph type="title"/>
          </p:nvPr>
        </p:nvSpPr>
        <p:spPr>
          <a:xfrm>
            <a:off x="609600" y="274638"/>
            <a:ext cx="10972800" cy="1143000"/>
          </a:xfrm>
          <a:prstGeom prst="rect">
            <a:avLst/>
          </a:prstGeom>
        </p:spPr>
        <p:txBody>
          <a:bodyPr>
            <a:normAutofit/>
          </a:bodyPr>
          <a:lstStyle>
            <a:lvl1pPr>
              <a:defRPr sz="3200" b="1">
                <a:solidFill>
                  <a:srgbClr val="283239"/>
                </a:solidFill>
                <a:latin typeface="Nimbus Sans L" panose="02000503000000000000" pitchFamily="50" charset="0"/>
              </a:defRPr>
            </a:lvl1pPr>
          </a:lstStyle>
          <a:p>
            <a:r>
              <a:rPr lang="en-US" smtClean="0"/>
              <a:t>Click to edit Master title style</a:t>
            </a:r>
            <a:endParaRPr lang="en-NZ" dirty="0"/>
          </a:p>
        </p:txBody>
      </p:sp>
      <p:pic>
        <p:nvPicPr>
          <p:cNvPr id="5" name="Picture 4"/>
          <p:cNvPicPr>
            <a:picLocks noChangeAspect="1"/>
          </p:cNvPicPr>
          <p:nvPr userDrawn="1"/>
        </p:nvPicPr>
        <p:blipFill>
          <a:blip r:embed="rId2"/>
          <a:stretch>
            <a:fillRect/>
          </a:stretch>
        </p:blipFill>
        <p:spPr>
          <a:xfrm>
            <a:off x="11329531" y="6012002"/>
            <a:ext cx="754080" cy="760481"/>
          </a:xfrm>
          <a:prstGeom prst="rect">
            <a:avLst/>
          </a:prstGeom>
        </p:spPr>
      </p:pic>
      <p:sp>
        <p:nvSpPr>
          <p:cNvPr id="4" name="Text Placeholder 3"/>
          <p:cNvSpPr>
            <a:spLocks noGrp="1"/>
          </p:cNvSpPr>
          <p:nvPr>
            <p:ph type="body" sz="quarter" idx="10"/>
          </p:nvPr>
        </p:nvSpPr>
        <p:spPr>
          <a:xfrm>
            <a:off x="609600" y="2059709"/>
            <a:ext cx="10972799" cy="3426691"/>
          </a:xfrm>
        </p:spPr>
        <p:txBody>
          <a:bodyPr/>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dirty="0"/>
          </a:p>
        </p:txBody>
      </p:sp>
    </p:spTree>
    <p:extLst>
      <p:ext uri="{BB962C8B-B14F-4D97-AF65-F5344CB8AC3E}">
        <p14:creationId xmlns:p14="http://schemas.microsoft.com/office/powerpoint/2010/main" val="212866670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Section Header">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BEBA8EAE-BF5A-486C-A8C5-ECC9F3942E4B}">
                <a14:imgProps xmlns:a14="http://schemas.microsoft.com/office/drawing/2010/main">
                  <a14:imgLayer r:embed="rId3">
                    <a14:imgEffect>
                      <a14:artisticBlur radius="11"/>
                    </a14:imgEffect>
                  </a14:imgLayer>
                </a14:imgProps>
              </a:ext>
              <a:ext uri="{28A0092B-C50C-407E-A947-70E740481C1C}">
                <a14:useLocalDpi xmlns:a14="http://schemas.microsoft.com/office/drawing/2010/main" val="0"/>
              </a:ext>
            </a:extLst>
          </a:blip>
          <a:stretch>
            <a:fillRect/>
          </a:stretch>
        </p:blipFill>
        <p:spPr>
          <a:xfrm>
            <a:off x="2245361" y="-5400"/>
            <a:ext cx="13761202" cy="6863400"/>
          </a:xfrm>
          <a:prstGeom prst="rect">
            <a:avLst/>
          </a:prstGeom>
        </p:spPr>
      </p:pic>
      <p:sp>
        <p:nvSpPr>
          <p:cNvPr id="6" name="Oval 5"/>
          <p:cNvSpPr/>
          <p:nvPr userDrawn="1"/>
        </p:nvSpPr>
        <p:spPr>
          <a:xfrm>
            <a:off x="-2682875" y="-297180"/>
            <a:ext cx="8056880" cy="7437120"/>
          </a:xfrm>
          <a:prstGeom prst="ellipse">
            <a:avLst/>
          </a:prstGeom>
          <a:solidFill>
            <a:srgbClr val="00A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endParaRPr>
          </a:p>
        </p:txBody>
      </p:sp>
      <p:sp>
        <p:nvSpPr>
          <p:cNvPr id="7" name="Title 1"/>
          <p:cNvSpPr>
            <a:spLocks noGrp="1"/>
          </p:cNvSpPr>
          <p:nvPr>
            <p:ph type="title"/>
          </p:nvPr>
        </p:nvSpPr>
        <p:spPr>
          <a:xfrm>
            <a:off x="584521" y="1831983"/>
            <a:ext cx="4003040" cy="1143000"/>
          </a:xfrm>
          <a:prstGeom prst="rect">
            <a:avLst/>
          </a:prstGeom>
        </p:spPr>
        <p:txBody>
          <a:bodyPr/>
          <a:lstStyle>
            <a:lvl1pPr>
              <a:defRPr sz="3200" b="1">
                <a:solidFill>
                  <a:schemeClr val="bg1"/>
                </a:solidFill>
                <a:latin typeface="Nimbus Sans L" panose="02000503000000000000" pitchFamily="50" charset="0"/>
              </a:defRPr>
            </a:lvl1pPr>
          </a:lstStyle>
          <a:p>
            <a:r>
              <a:rPr lang="en-US" smtClean="0"/>
              <a:t>Click to edit Master title style</a:t>
            </a:r>
            <a:endParaRPr lang="en-NZ" dirty="0"/>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5935" y="5429250"/>
            <a:ext cx="1428750" cy="1428750"/>
          </a:xfrm>
          <a:prstGeom prst="rect">
            <a:avLst/>
          </a:prstGeom>
        </p:spPr>
      </p:pic>
    </p:spTree>
    <p:extLst>
      <p:ext uri="{BB962C8B-B14F-4D97-AF65-F5344CB8AC3E}">
        <p14:creationId xmlns:p14="http://schemas.microsoft.com/office/powerpoint/2010/main" val="12463671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1329531" y="6012002"/>
            <a:ext cx="754080" cy="760481"/>
          </a:xfrm>
          <a:prstGeom prst="rect">
            <a:avLst/>
          </a:prstGeom>
        </p:spPr>
      </p:pic>
      <p:sp>
        <p:nvSpPr>
          <p:cNvPr id="4" name="Rectangle 3"/>
          <p:cNvSpPr/>
          <p:nvPr userDrawn="1"/>
        </p:nvSpPr>
        <p:spPr>
          <a:xfrm>
            <a:off x="0" y="0"/>
            <a:ext cx="12192000" cy="6858000"/>
          </a:xfrm>
          <a:prstGeom prst="rect">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latin typeface="Source Sans Pro" panose="020B0503030403020204" pitchFamily="34" charset="0"/>
              <a:ea typeface="Source Sans Pro" panose="020B0503030403020204" pitchFamily="34" charset="0"/>
            </a:endParaRPr>
          </a:p>
        </p:txBody>
      </p:sp>
      <p:sp>
        <p:nvSpPr>
          <p:cNvPr id="6" name="Content Placeholder 5"/>
          <p:cNvSpPr txBox="1">
            <a:spLocks/>
          </p:cNvSpPr>
          <p:nvPr userDrawn="1"/>
        </p:nvSpPr>
        <p:spPr>
          <a:xfrm>
            <a:off x="2358005" y="2923095"/>
            <a:ext cx="3603985" cy="17375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NZ" sz="4000" b="1" dirty="0" smtClean="0">
                <a:solidFill>
                  <a:schemeClr val="bg1"/>
                </a:solidFill>
                <a:latin typeface="Nimbus Sans L" panose="02000503000000000000" pitchFamily="50" charset="0"/>
              </a:rPr>
              <a:t>Visit our website to learn more</a:t>
            </a:r>
          </a:p>
        </p:txBody>
      </p:sp>
      <p:sp>
        <p:nvSpPr>
          <p:cNvPr id="7" name="Rectangle 6"/>
          <p:cNvSpPr/>
          <p:nvPr userDrawn="1"/>
        </p:nvSpPr>
        <p:spPr>
          <a:xfrm>
            <a:off x="1335809" y="5566324"/>
            <a:ext cx="9520382" cy="461665"/>
          </a:xfrm>
          <a:prstGeom prst="rect">
            <a:avLst/>
          </a:prstGeom>
        </p:spPr>
        <p:txBody>
          <a:bodyPr wrap="square">
            <a:noAutofit/>
          </a:bodyPr>
          <a:lstStyle/>
          <a:p>
            <a:pPr algn="ctr" fontAlgn="auto">
              <a:spcBef>
                <a:spcPts val="0"/>
              </a:spcBef>
              <a:spcAft>
                <a:spcPts val="0"/>
              </a:spcAft>
            </a:pPr>
            <a:r>
              <a:rPr lang="en-NZ" sz="3200" b="1" dirty="0" smtClean="0">
                <a:solidFill>
                  <a:prstClr val="white"/>
                </a:solidFill>
                <a:latin typeface="Nimbus Sans L" panose="02000503000000000000" pitchFamily="50" charset="0"/>
              </a:rPr>
              <a:t>www.digital.health.nz</a:t>
            </a:r>
            <a:endParaRPr lang="en-NZ" sz="2400" b="1" dirty="0">
              <a:solidFill>
                <a:prstClr val="white"/>
              </a:solidFill>
              <a:latin typeface="Nimbus Sans L" panose="02000503000000000000" pitchFamily="50" charset="0"/>
            </a:endParaRPr>
          </a:p>
        </p:txBody>
      </p:sp>
      <p:sp>
        <p:nvSpPr>
          <p:cNvPr id="8" name="Freeform 310"/>
          <p:cNvSpPr>
            <a:spLocks noChangeAspect="1" noEditPoints="1"/>
          </p:cNvSpPr>
          <p:nvPr userDrawn="1"/>
        </p:nvSpPr>
        <p:spPr bwMode="auto">
          <a:xfrm>
            <a:off x="4547458" y="1454999"/>
            <a:ext cx="1276373" cy="1414830"/>
          </a:xfrm>
          <a:custGeom>
            <a:avLst/>
            <a:gdLst>
              <a:gd name="T0" fmla="*/ 256 w 320"/>
              <a:gd name="T1" fmla="*/ 193 h 353"/>
              <a:gd name="T2" fmla="*/ 64 w 320"/>
              <a:gd name="T3" fmla="*/ 193 h 353"/>
              <a:gd name="T4" fmla="*/ 160 w 320"/>
              <a:gd name="T5" fmla="*/ 118 h 353"/>
              <a:gd name="T6" fmla="*/ 143 w 320"/>
              <a:gd name="T7" fmla="*/ 150 h 353"/>
              <a:gd name="T8" fmla="*/ 180 w 320"/>
              <a:gd name="T9" fmla="*/ 171 h 353"/>
              <a:gd name="T10" fmla="*/ 180 w 320"/>
              <a:gd name="T11" fmla="*/ 214 h 353"/>
              <a:gd name="T12" fmla="*/ 138 w 320"/>
              <a:gd name="T13" fmla="*/ 193 h 353"/>
              <a:gd name="T14" fmla="*/ 180 w 320"/>
              <a:gd name="T15" fmla="*/ 171 h 353"/>
              <a:gd name="T16" fmla="*/ 231 w 320"/>
              <a:gd name="T17" fmla="*/ 214 h 353"/>
              <a:gd name="T18" fmla="*/ 202 w 320"/>
              <a:gd name="T19" fmla="*/ 193 h 353"/>
              <a:gd name="T20" fmla="*/ 231 w 320"/>
              <a:gd name="T21" fmla="*/ 171 h 353"/>
              <a:gd name="T22" fmla="*/ 160 w 320"/>
              <a:gd name="T23" fmla="*/ 267 h 353"/>
              <a:gd name="T24" fmla="*/ 176 w 320"/>
              <a:gd name="T25" fmla="*/ 235 h 353"/>
              <a:gd name="T26" fmla="*/ 118 w 320"/>
              <a:gd name="T27" fmla="*/ 214 h 353"/>
              <a:gd name="T28" fmla="*/ 85 w 320"/>
              <a:gd name="T29" fmla="*/ 193 h 353"/>
              <a:gd name="T30" fmla="*/ 118 w 320"/>
              <a:gd name="T31" fmla="*/ 171 h 353"/>
              <a:gd name="T32" fmla="*/ 118 w 320"/>
              <a:gd name="T33" fmla="*/ 214 h 353"/>
              <a:gd name="T34" fmla="*/ 121 w 320"/>
              <a:gd name="T35" fmla="*/ 235 h 353"/>
              <a:gd name="T36" fmla="*/ 98 w 320"/>
              <a:gd name="T37" fmla="*/ 235 h 353"/>
              <a:gd name="T38" fmla="*/ 198 w 320"/>
              <a:gd name="T39" fmla="*/ 235 h 353"/>
              <a:gd name="T40" fmla="*/ 191 w 320"/>
              <a:gd name="T41" fmla="*/ 261 h 353"/>
              <a:gd name="T42" fmla="*/ 198 w 320"/>
              <a:gd name="T43" fmla="*/ 150 h 353"/>
              <a:gd name="T44" fmla="*/ 221 w 320"/>
              <a:gd name="T45" fmla="*/ 150 h 353"/>
              <a:gd name="T46" fmla="*/ 121 w 320"/>
              <a:gd name="T47" fmla="*/ 150 h 353"/>
              <a:gd name="T48" fmla="*/ 129 w 320"/>
              <a:gd name="T49" fmla="*/ 125 h 353"/>
              <a:gd name="T50" fmla="*/ 160 w 320"/>
              <a:gd name="T51" fmla="*/ 353 h 353"/>
              <a:gd name="T52" fmla="*/ 10 w 320"/>
              <a:gd name="T53" fmla="*/ 193 h 353"/>
              <a:gd name="T54" fmla="*/ 160 w 320"/>
              <a:gd name="T55" fmla="*/ 331 h 353"/>
              <a:gd name="T56" fmla="*/ 160 w 320"/>
              <a:gd name="T57" fmla="*/ 54 h 353"/>
              <a:gd name="T58" fmla="*/ 167 w 320"/>
              <a:gd name="T59" fmla="*/ 68 h 353"/>
              <a:gd name="T60" fmla="*/ 160 w 320"/>
              <a:gd name="T61" fmla="*/ 86 h 353"/>
              <a:gd name="T62" fmla="*/ 120 w 320"/>
              <a:gd name="T63" fmla="*/ 51 h 353"/>
              <a:gd name="T64" fmla="*/ 152 w 320"/>
              <a:gd name="T65" fmla="*/ 4 h 353"/>
              <a:gd name="T66" fmla="*/ 167 w 320"/>
              <a:gd name="T67" fmla="*/ 19 h 353"/>
              <a:gd name="T68" fmla="*/ 160 w 320"/>
              <a:gd name="T69" fmla="*/ 3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353">
                <a:moveTo>
                  <a:pt x="160" y="289"/>
                </a:moveTo>
                <a:cubicBezTo>
                  <a:pt x="213" y="289"/>
                  <a:pt x="256" y="246"/>
                  <a:pt x="256" y="193"/>
                </a:cubicBezTo>
                <a:cubicBezTo>
                  <a:pt x="256" y="140"/>
                  <a:pt x="213" y="97"/>
                  <a:pt x="160" y="97"/>
                </a:cubicBezTo>
                <a:cubicBezTo>
                  <a:pt x="107" y="97"/>
                  <a:pt x="64" y="140"/>
                  <a:pt x="64" y="193"/>
                </a:cubicBezTo>
                <a:cubicBezTo>
                  <a:pt x="64" y="246"/>
                  <a:pt x="107" y="289"/>
                  <a:pt x="160" y="289"/>
                </a:cubicBezTo>
                <a:close/>
                <a:moveTo>
                  <a:pt x="160" y="118"/>
                </a:moveTo>
                <a:cubicBezTo>
                  <a:pt x="164" y="118"/>
                  <a:pt x="171" y="129"/>
                  <a:pt x="176" y="150"/>
                </a:cubicBezTo>
                <a:cubicBezTo>
                  <a:pt x="143" y="150"/>
                  <a:pt x="143" y="150"/>
                  <a:pt x="143" y="150"/>
                </a:cubicBezTo>
                <a:cubicBezTo>
                  <a:pt x="148" y="129"/>
                  <a:pt x="156" y="118"/>
                  <a:pt x="160" y="118"/>
                </a:cubicBezTo>
                <a:close/>
                <a:moveTo>
                  <a:pt x="180" y="171"/>
                </a:moveTo>
                <a:cubicBezTo>
                  <a:pt x="181" y="178"/>
                  <a:pt x="181" y="185"/>
                  <a:pt x="181" y="193"/>
                </a:cubicBezTo>
                <a:cubicBezTo>
                  <a:pt x="181" y="200"/>
                  <a:pt x="181" y="207"/>
                  <a:pt x="180" y="214"/>
                </a:cubicBezTo>
                <a:cubicBezTo>
                  <a:pt x="139" y="214"/>
                  <a:pt x="139" y="214"/>
                  <a:pt x="139" y="214"/>
                </a:cubicBezTo>
                <a:cubicBezTo>
                  <a:pt x="139" y="207"/>
                  <a:pt x="138" y="200"/>
                  <a:pt x="138" y="193"/>
                </a:cubicBezTo>
                <a:cubicBezTo>
                  <a:pt x="138" y="185"/>
                  <a:pt x="139" y="178"/>
                  <a:pt x="139" y="171"/>
                </a:cubicBezTo>
                <a:lnTo>
                  <a:pt x="180" y="171"/>
                </a:lnTo>
                <a:close/>
                <a:moveTo>
                  <a:pt x="234" y="193"/>
                </a:moveTo>
                <a:cubicBezTo>
                  <a:pt x="234" y="200"/>
                  <a:pt x="233" y="207"/>
                  <a:pt x="231" y="214"/>
                </a:cubicBezTo>
                <a:cubicBezTo>
                  <a:pt x="201" y="214"/>
                  <a:pt x="201" y="214"/>
                  <a:pt x="201" y="214"/>
                </a:cubicBezTo>
                <a:cubicBezTo>
                  <a:pt x="202" y="207"/>
                  <a:pt x="202" y="200"/>
                  <a:pt x="202" y="193"/>
                </a:cubicBezTo>
                <a:cubicBezTo>
                  <a:pt x="202" y="186"/>
                  <a:pt x="202" y="178"/>
                  <a:pt x="201" y="171"/>
                </a:cubicBezTo>
                <a:cubicBezTo>
                  <a:pt x="231" y="171"/>
                  <a:pt x="231" y="171"/>
                  <a:pt x="231" y="171"/>
                </a:cubicBezTo>
                <a:cubicBezTo>
                  <a:pt x="233" y="178"/>
                  <a:pt x="234" y="185"/>
                  <a:pt x="234" y="193"/>
                </a:cubicBezTo>
                <a:close/>
                <a:moveTo>
                  <a:pt x="160" y="267"/>
                </a:moveTo>
                <a:cubicBezTo>
                  <a:pt x="156" y="267"/>
                  <a:pt x="148" y="256"/>
                  <a:pt x="143" y="235"/>
                </a:cubicBezTo>
                <a:cubicBezTo>
                  <a:pt x="176" y="235"/>
                  <a:pt x="176" y="235"/>
                  <a:pt x="176" y="235"/>
                </a:cubicBezTo>
                <a:cubicBezTo>
                  <a:pt x="171" y="256"/>
                  <a:pt x="164" y="267"/>
                  <a:pt x="160" y="267"/>
                </a:cubicBezTo>
                <a:close/>
                <a:moveTo>
                  <a:pt x="118" y="214"/>
                </a:moveTo>
                <a:cubicBezTo>
                  <a:pt x="88" y="214"/>
                  <a:pt x="88" y="214"/>
                  <a:pt x="88" y="214"/>
                </a:cubicBezTo>
                <a:cubicBezTo>
                  <a:pt x="86" y="207"/>
                  <a:pt x="85" y="200"/>
                  <a:pt x="85" y="193"/>
                </a:cubicBezTo>
                <a:cubicBezTo>
                  <a:pt x="85" y="185"/>
                  <a:pt x="86" y="178"/>
                  <a:pt x="88" y="171"/>
                </a:cubicBezTo>
                <a:cubicBezTo>
                  <a:pt x="118" y="171"/>
                  <a:pt x="118" y="171"/>
                  <a:pt x="118" y="171"/>
                </a:cubicBezTo>
                <a:cubicBezTo>
                  <a:pt x="117" y="178"/>
                  <a:pt x="117" y="186"/>
                  <a:pt x="117" y="193"/>
                </a:cubicBezTo>
                <a:cubicBezTo>
                  <a:pt x="117" y="200"/>
                  <a:pt x="117" y="207"/>
                  <a:pt x="118" y="214"/>
                </a:cubicBezTo>
                <a:close/>
                <a:moveTo>
                  <a:pt x="98" y="235"/>
                </a:moveTo>
                <a:cubicBezTo>
                  <a:pt x="121" y="235"/>
                  <a:pt x="121" y="235"/>
                  <a:pt x="121" y="235"/>
                </a:cubicBezTo>
                <a:cubicBezTo>
                  <a:pt x="123" y="245"/>
                  <a:pt x="126" y="253"/>
                  <a:pt x="129" y="261"/>
                </a:cubicBezTo>
                <a:cubicBezTo>
                  <a:pt x="117" y="255"/>
                  <a:pt x="106" y="246"/>
                  <a:pt x="98" y="235"/>
                </a:cubicBezTo>
                <a:close/>
                <a:moveTo>
                  <a:pt x="191" y="261"/>
                </a:moveTo>
                <a:cubicBezTo>
                  <a:pt x="194" y="253"/>
                  <a:pt x="196" y="245"/>
                  <a:pt x="198" y="235"/>
                </a:cubicBezTo>
                <a:cubicBezTo>
                  <a:pt x="221" y="235"/>
                  <a:pt x="221" y="235"/>
                  <a:pt x="221" y="235"/>
                </a:cubicBezTo>
                <a:cubicBezTo>
                  <a:pt x="213" y="246"/>
                  <a:pt x="203" y="255"/>
                  <a:pt x="191" y="261"/>
                </a:cubicBezTo>
                <a:close/>
                <a:moveTo>
                  <a:pt x="221" y="150"/>
                </a:moveTo>
                <a:cubicBezTo>
                  <a:pt x="198" y="150"/>
                  <a:pt x="198" y="150"/>
                  <a:pt x="198" y="150"/>
                </a:cubicBezTo>
                <a:cubicBezTo>
                  <a:pt x="196" y="141"/>
                  <a:pt x="194" y="132"/>
                  <a:pt x="191" y="125"/>
                </a:cubicBezTo>
                <a:cubicBezTo>
                  <a:pt x="203" y="130"/>
                  <a:pt x="213" y="139"/>
                  <a:pt x="221" y="150"/>
                </a:cubicBezTo>
                <a:close/>
                <a:moveTo>
                  <a:pt x="129" y="125"/>
                </a:moveTo>
                <a:cubicBezTo>
                  <a:pt x="126" y="132"/>
                  <a:pt x="123" y="141"/>
                  <a:pt x="121" y="150"/>
                </a:cubicBezTo>
                <a:cubicBezTo>
                  <a:pt x="98" y="150"/>
                  <a:pt x="98" y="150"/>
                  <a:pt x="98" y="150"/>
                </a:cubicBezTo>
                <a:cubicBezTo>
                  <a:pt x="106" y="139"/>
                  <a:pt x="117" y="130"/>
                  <a:pt x="129" y="125"/>
                </a:cubicBezTo>
                <a:close/>
                <a:moveTo>
                  <a:pt x="320" y="193"/>
                </a:moveTo>
                <a:cubicBezTo>
                  <a:pt x="320" y="281"/>
                  <a:pt x="248" y="353"/>
                  <a:pt x="160" y="353"/>
                </a:cubicBezTo>
                <a:cubicBezTo>
                  <a:pt x="76" y="353"/>
                  <a:pt x="6" y="287"/>
                  <a:pt x="0" y="204"/>
                </a:cubicBezTo>
                <a:cubicBezTo>
                  <a:pt x="0" y="198"/>
                  <a:pt x="4" y="193"/>
                  <a:pt x="10" y="193"/>
                </a:cubicBezTo>
                <a:cubicBezTo>
                  <a:pt x="16" y="192"/>
                  <a:pt x="21" y="197"/>
                  <a:pt x="21" y="203"/>
                </a:cubicBezTo>
                <a:cubicBezTo>
                  <a:pt x="26" y="275"/>
                  <a:pt x="87" y="331"/>
                  <a:pt x="160" y="331"/>
                </a:cubicBezTo>
                <a:cubicBezTo>
                  <a:pt x="236" y="331"/>
                  <a:pt x="298" y="269"/>
                  <a:pt x="298" y="193"/>
                </a:cubicBezTo>
                <a:cubicBezTo>
                  <a:pt x="298" y="116"/>
                  <a:pt x="236" y="54"/>
                  <a:pt x="160" y="54"/>
                </a:cubicBezTo>
                <a:cubicBezTo>
                  <a:pt x="153" y="54"/>
                  <a:pt x="153" y="54"/>
                  <a:pt x="153" y="54"/>
                </a:cubicBezTo>
                <a:cubicBezTo>
                  <a:pt x="167" y="68"/>
                  <a:pt x="167" y="68"/>
                  <a:pt x="167" y="68"/>
                </a:cubicBezTo>
                <a:cubicBezTo>
                  <a:pt x="171" y="72"/>
                  <a:pt x="171" y="79"/>
                  <a:pt x="167" y="83"/>
                </a:cubicBezTo>
                <a:cubicBezTo>
                  <a:pt x="165" y="85"/>
                  <a:pt x="162" y="86"/>
                  <a:pt x="160" y="86"/>
                </a:cubicBezTo>
                <a:cubicBezTo>
                  <a:pt x="157" y="86"/>
                  <a:pt x="154" y="85"/>
                  <a:pt x="152" y="83"/>
                </a:cubicBezTo>
                <a:cubicBezTo>
                  <a:pt x="120" y="51"/>
                  <a:pt x="120" y="51"/>
                  <a:pt x="120" y="51"/>
                </a:cubicBezTo>
                <a:cubicBezTo>
                  <a:pt x="116" y="47"/>
                  <a:pt x="116" y="40"/>
                  <a:pt x="120" y="36"/>
                </a:cubicBezTo>
                <a:cubicBezTo>
                  <a:pt x="152" y="4"/>
                  <a:pt x="152" y="4"/>
                  <a:pt x="152" y="4"/>
                </a:cubicBezTo>
                <a:cubicBezTo>
                  <a:pt x="156" y="0"/>
                  <a:pt x="163" y="0"/>
                  <a:pt x="167" y="4"/>
                </a:cubicBezTo>
                <a:cubicBezTo>
                  <a:pt x="171" y="8"/>
                  <a:pt x="171" y="15"/>
                  <a:pt x="167" y="19"/>
                </a:cubicBezTo>
                <a:cubicBezTo>
                  <a:pt x="153" y="33"/>
                  <a:pt x="153" y="33"/>
                  <a:pt x="153" y="33"/>
                </a:cubicBezTo>
                <a:cubicBezTo>
                  <a:pt x="160" y="33"/>
                  <a:pt x="160" y="33"/>
                  <a:pt x="160" y="33"/>
                </a:cubicBezTo>
                <a:cubicBezTo>
                  <a:pt x="248" y="33"/>
                  <a:pt x="320" y="104"/>
                  <a:pt x="320" y="193"/>
                </a:cubicBezTo>
                <a:close/>
              </a:path>
            </a:pathLst>
          </a:custGeom>
          <a:solidFill>
            <a:schemeClr val="bg1"/>
          </a:solidFill>
          <a:ln w="9525">
            <a:noFill/>
            <a:round/>
            <a:headEnd/>
            <a:tailEnd/>
          </a:ln>
          <a:extLst/>
        </p:spPr>
        <p:txBody>
          <a:bodyPr vert="horz" wrap="square" lIns="91440" tIns="45720" rIns="91440" bIns="45720" numCol="1" anchor="t" anchorCtr="0" compatLnSpc="1">
            <a:prstTxWarp prst="textNoShape">
              <a:avLst/>
            </a:prstTxWarp>
          </a:bodyPr>
          <a:lstStyle/>
          <a:p>
            <a:endParaRPr lang="en-GB" dirty="0">
              <a:latin typeface="Source Sans Pro" panose="020B0503030403020204" pitchFamily="34" charset="0"/>
              <a:ea typeface="Source Sans Pro" panose="020B0503030403020204" pitchFamily="34" charset="0"/>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78595" y="1092149"/>
            <a:ext cx="4111681" cy="4111681"/>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7939" y="-210613"/>
            <a:ext cx="1414463" cy="1414463"/>
          </a:xfrm>
          <a:prstGeom prst="rect">
            <a:avLst/>
          </a:prstGeom>
        </p:spPr>
      </p:pic>
      <p:pic>
        <p:nvPicPr>
          <p:cNvPr id="11" name="Picture 10" descr="white MOH cloud.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51622" y="5926485"/>
            <a:ext cx="756000" cy="762829"/>
          </a:xfrm>
          <a:prstGeom prst="rect">
            <a:avLst/>
          </a:prstGeom>
        </p:spPr>
      </p:pic>
    </p:spTree>
    <p:extLst>
      <p:ext uri="{BB962C8B-B14F-4D97-AF65-F5344CB8AC3E}">
        <p14:creationId xmlns:p14="http://schemas.microsoft.com/office/powerpoint/2010/main" val="405020619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1"/>
          <p:cNvGrpSpPr/>
          <p:nvPr userDrawn="1"/>
        </p:nvGrpSpPr>
        <p:grpSpPr>
          <a:xfrm>
            <a:off x="-81280" y="-620705"/>
            <a:ext cx="12659360" cy="7963301"/>
            <a:chOff x="-5438906" y="-1134313"/>
            <a:chExt cx="11168694" cy="9367475"/>
          </a:xfrm>
        </p:grpSpPr>
        <p:grpSp>
          <p:nvGrpSpPr>
            <p:cNvPr id="3" name="Group 2"/>
            <p:cNvGrpSpPr/>
            <p:nvPr userDrawn="1"/>
          </p:nvGrpSpPr>
          <p:grpSpPr>
            <a:xfrm>
              <a:off x="-5437112" y="2387514"/>
              <a:ext cx="6120560" cy="2346968"/>
              <a:chOff x="-5437112" y="2387514"/>
              <a:chExt cx="6120560" cy="2346968"/>
            </a:xfrm>
          </p:grpSpPr>
          <p:grpSp>
            <p:nvGrpSpPr>
              <p:cNvPr id="105" name="Group 104"/>
              <p:cNvGrpSpPr/>
              <p:nvPr userDrawn="1"/>
            </p:nvGrpSpPr>
            <p:grpSpPr>
              <a:xfrm>
                <a:off x="-1404664" y="2387514"/>
                <a:ext cx="2088112" cy="2346968"/>
                <a:chOff x="-2377162" y="649984"/>
                <a:chExt cx="2088112" cy="2346968"/>
              </a:xfrm>
            </p:grpSpPr>
            <p:sp>
              <p:nvSpPr>
                <p:cNvPr id="114" name="Freeform 113"/>
                <p:cNvSpPr/>
                <p:nvPr userDrawn="1"/>
              </p:nvSpPr>
              <p:spPr>
                <a:xfrm rot="18000000">
                  <a:off x="-2773162" y="1045984"/>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75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115" name="Freeform 114"/>
                <p:cNvSpPr/>
                <p:nvPr userDrawn="1"/>
              </p:nvSpPr>
              <p:spPr>
                <a:xfrm>
                  <a:off x="-2269452" y="1916952"/>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BE4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116" name="Freeform 115"/>
                <p:cNvSpPr/>
                <p:nvPr userDrawn="1"/>
              </p:nvSpPr>
              <p:spPr>
                <a:xfrm rot="3600000" flipH="1">
                  <a:off x="-1765050" y="1045985"/>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1F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grpSp>
            <p:nvGrpSpPr>
              <p:cNvPr id="106" name="Group 105"/>
              <p:cNvGrpSpPr/>
              <p:nvPr userDrawn="1"/>
            </p:nvGrpSpPr>
            <p:grpSpPr>
              <a:xfrm>
                <a:off x="-3420888" y="2387514"/>
                <a:ext cx="2088112" cy="2346968"/>
                <a:chOff x="-2377162" y="649984"/>
                <a:chExt cx="2088112" cy="2346968"/>
              </a:xfrm>
            </p:grpSpPr>
            <p:sp>
              <p:nvSpPr>
                <p:cNvPr id="111" name="Freeform 110"/>
                <p:cNvSpPr/>
                <p:nvPr userDrawn="1"/>
              </p:nvSpPr>
              <p:spPr>
                <a:xfrm rot="18000000">
                  <a:off x="-2773162" y="1045984"/>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BE4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112" name="Freeform 111"/>
                <p:cNvSpPr/>
                <p:nvPr userDrawn="1"/>
              </p:nvSpPr>
              <p:spPr>
                <a:xfrm>
                  <a:off x="-2269452" y="1916952"/>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BE4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113" name="Freeform 112"/>
                <p:cNvSpPr/>
                <p:nvPr userDrawn="1"/>
              </p:nvSpPr>
              <p:spPr>
                <a:xfrm rot="3600000" flipH="1">
                  <a:off x="-1765050" y="1045985"/>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75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grpSp>
            <p:nvGrpSpPr>
              <p:cNvPr id="107" name="Group 106"/>
              <p:cNvGrpSpPr/>
              <p:nvPr userDrawn="1"/>
            </p:nvGrpSpPr>
            <p:grpSpPr>
              <a:xfrm>
                <a:off x="-5437112" y="2387514"/>
                <a:ext cx="2088112" cy="2346968"/>
                <a:chOff x="-2377162" y="649984"/>
                <a:chExt cx="2088112" cy="2346968"/>
              </a:xfrm>
            </p:grpSpPr>
            <p:sp>
              <p:nvSpPr>
                <p:cNvPr id="108" name="Freeform 107"/>
                <p:cNvSpPr/>
                <p:nvPr userDrawn="1"/>
              </p:nvSpPr>
              <p:spPr>
                <a:xfrm rot="18000000">
                  <a:off x="-2773162" y="1045984"/>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75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109" name="Freeform 108"/>
                <p:cNvSpPr/>
                <p:nvPr userDrawn="1"/>
              </p:nvSpPr>
              <p:spPr>
                <a:xfrm>
                  <a:off x="-2269452" y="1916952"/>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BE4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110" name="Freeform 109"/>
                <p:cNvSpPr/>
                <p:nvPr userDrawn="1"/>
              </p:nvSpPr>
              <p:spPr>
                <a:xfrm rot="3600000" flipH="1">
                  <a:off x="-1765050" y="1045985"/>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FAA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grpSp>
        <p:grpSp>
          <p:nvGrpSpPr>
            <p:cNvPr id="4" name="Group 3"/>
            <p:cNvGrpSpPr/>
            <p:nvPr userDrawn="1"/>
          </p:nvGrpSpPr>
          <p:grpSpPr>
            <a:xfrm>
              <a:off x="-5438560" y="649984"/>
              <a:ext cx="5112448" cy="2346968"/>
              <a:chOff x="-4429000" y="2387514"/>
              <a:chExt cx="5112448" cy="2346968"/>
            </a:xfrm>
          </p:grpSpPr>
          <p:grpSp>
            <p:nvGrpSpPr>
              <p:cNvPr id="96" name="Group 95"/>
              <p:cNvGrpSpPr/>
              <p:nvPr userDrawn="1"/>
            </p:nvGrpSpPr>
            <p:grpSpPr>
              <a:xfrm>
                <a:off x="-1404664" y="2387514"/>
                <a:ext cx="2088112" cy="2346968"/>
                <a:chOff x="-2377162" y="649984"/>
                <a:chExt cx="2088112" cy="2346968"/>
              </a:xfrm>
            </p:grpSpPr>
            <p:sp>
              <p:nvSpPr>
                <p:cNvPr id="102" name="Freeform 101"/>
                <p:cNvSpPr/>
                <p:nvPr userDrawn="1"/>
              </p:nvSpPr>
              <p:spPr>
                <a:xfrm rot="18000000">
                  <a:off x="-2773162" y="1045984"/>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1F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103" name="Freeform 102"/>
                <p:cNvSpPr/>
                <p:nvPr userDrawn="1"/>
              </p:nvSpPr>
              <p:spPr>
                <a:xfrm>
                  <a:off x="-2269452" y="1916952"/>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BE4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104" name="Freeform 103"/>
                <p:cNvSpPr/>
                <p:nvPr userDrawn="1"/>
              </p:nvSpPr>
              <p:spPr>
                <a:xfrm rot="3600000" flipH="1">
                  <a:off x="-1765050" y="1045985"/>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F7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grpSp>
            <p:nvGrpSpPr>
              <p:cNvPr id="97" name="Group 96"/>
              <p:cNvGrpSpPr/>
              <p:nvPr userDrawn="1"/>
            </p:nvGrpSpPr>
            <p:grpSpPr>
              <a:xfrm>
                <a:off x="-3420888" y="2387514"/>
                <a:ext cx="2088112" cy="2346968"/>
                <a:chOff x="-2377162" y="649984"/>
                <a:chExt cx="2088112" cy="2346968"/>
              </a:xfrm>
            </p:grpSpPr>
            <p:sp>
              <p:nvSpPr>
                <p:cNvPr id="99" name="Freeform 98"/>
                <p:cNvSpPr/>
                <p:nvPr userDrawn="1"/>
              </p:nvSpPr>
              <p:spPr>
                <a:xfrm rot="18000000">
                  <a:off x="-2773162" y="1045984"/>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75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100" name="Freeform 99"/>
                <p:cNvSpPr/>
                <p:nvPr userDrawn="1"/>
              </p:nvSpPr>
              <p:spPr>
                <a:xfrm>
                  <a:off x="-2269452" y="1916952"/>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BE4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101" name="Freeform 100"/>
                <p:cNvSpPr/>
                <p:nvPr userDrawn="1"/>
              </p:nvSpPr>
              <p:spPr>
                <a:xfrm rot="3600000" flipH="1">
                  <a:off x="-1765050" y="1045985"/>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FAA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sp>
            <p:nvSpPr>
              <p:cNvPr id="98" name="Freeform 97"/>
              <p:cNvSpPr/>
              <p:nvPr userDrawn="1"/>
            </p:nvSpPr>
            <p:spPr>
              <a:xfrm rot="3600000" flipH="1">
                <a:off x="-4824999" y="2783513"/>
                <a:ext cx="1871999" cy="1080001"/>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FAA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grpSp>
          <p:nvGrpSpPr>
            <p:cNvPr id="5" name="Group 4"/>
            <p:cNvGrpSpPr/>
            <p:nvPr userDrawn="1"/>
          </p:nvGrpSpPr>
          <p:grpSpPr>
            <a:xfrm>
              <a:off x="-5438906" y="4138624"/>
              <a:ext cx="5112448" cy="2346968"/>
              <a:chOff x="-4429000" y="2387514"/>
              <a:chExt cx="5112448" cy="2346968"/>
            </a:xfrm>
          </p:grpSpPr>
          <p:grpSp>
            <p:nvGrpSpPr>
              <p:cNvPr id="87" name="Group 86"/>
              <p:cNvGrpSpPr/>
              <p:nvPr userDrawn="1"/>
            </p:nvGrpSpPr>
            <p:grpSpPr>
              <a:xfrm>
                <a:off x="-1404664" y="2387514"/>
                <a:ext cx="2088112" cy="2346968"/>
                <a:chOff x="-2377162" y="649984"/>
                <a:chExt cx="2088112" cy="2346968"/>
              </a:xfrm>
            </p:grpSpPr>
            <p:sp>
              <p:nvSpPr>
                <p:cNvPr id="93" name="Freeform 92"/>
                <p:cNvSpPr/>
                <p:nvPr userDrawn="1"/>
              </p:nvSpPr>
              <p:spPr>
                <a:xfrm rot="18000000">
                  <a:off x="-2773162" y="1045984"/>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75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94" name="Freeform 93"/>
                <p:cNvSpPr/>
                <p:nvPr userDrawn="1"/>
              </p:nvSpPr>
              <p:spPr>
                <a:xfrm>
                  <a:off x="-2269452" y="1916952"/>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BE4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95" name="Freeform 94"/>
                <p:cNvSpPr/>
                <p:nvPr userDrawn="1"/>
              </p:nvSpPr>
              <p:spPr>
                <a:xfrm rot="3600000" flipH="1">
                  <a:off x="-1765050" y="1045985"/>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1F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grpSp>
            <p:nvGrpSpPr>
              <p:cNvPr id="88" name="Group 87"/>
              <p:cNvGrpSpPr/>
              <p:nvPr userDrawn="1"/>
            </p:nvGrpSpPr>
            <p:grpSpPr>
              <a:xfrm>
                <a:off x="-3420888" y="2387514"/>
                <a:ext cx="2088112" cy="2346968"/>
                <a:chOff x="-2377162" y="649984"/>
                <a:chExt cx="2088112" cy="2346968"/>
              </a:xfrm>
            </p:grpSpPr>
            <p:sp>
              <p:nvSpPr>
                <p:cNvPr id="90" name="Freeform 89"/>
                <p:cNvSpPr/>
                <p:nvPr userDrawn="1"/>
              </p:nvSpPr>
              <p:spPr>
                <a:xfrm rot="18000000">
                  <a:off x="-2773162" y="1045984"/>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BE4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91" name="Freeform 90"/>
                <p:cNvSpPr/>
                <p:nvPr userDrawn="1"/>
              </p:nvSpPr>
              <p:spPr>
                <a:xfrm>
                  <a:off x="-2269452" y="1916952"/>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1F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92" name="Freeform 91"/>
                <p:cNvSpPr/>
                <p:nvPr userDrawn="1"/>
              </p:nvSpPr>
              <p:spPr>
                <a:xfrm rot="3600000" flipH="1">
                  <a:off x="-1765050" y="1045985"/>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1F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sp>
            <p:nvSpPr>
              <p:cNvPr id="89" name="Freeform 88"/>
              <p:cNvSpPr/>
              <p:nvPr userDrawn="1"/>
            </p:nvSpPr>
            <p:spPr>
              <a:xfrm rot="3600000" flipH="1">
                <a:off x="-4824999" y="2783513"/>
                <a:ext cx="1871999" cy="1080001"/>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75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grpSp>
          <p:nvGrpSpPr>
            <p:cNvPr id="6" name="Group 5"/>
            <p:cNvGrpSpPr/>
            <p:nvPr userDrawn="1"/>
          </p:nvGrpSpPr>
          <p:grpSpPr>
            <a:xfrm>
              <a:off x="-5437995" y="-1105532"/>
              <a:ext cx="6120560" cy="2346968"/>
              <a:chOff x="-5437112" y="2387514"/>
              <a:chExt cx="6120560" cy="2346968"/>
            </a:xfrm>
          </p:grpSpPr>
          <p:grpSp>
            <p:nvGrpSpPr>
              <p:cNvPr id="75" name="Group 74"/>
              <p:cNvGrpSpPr/>
              <p:nvPr userDrawn="1"/>
            </p:nvGrpSpPr>
            <p:grpSpPr>
              <a:xfrm>
                <a:off x="-1404664" y="2387514"/>
                <a:ext cx="2088112" cy="2346968"/>
                <a:chOff x="-2377162" y="649984"/>
                <a:chExt cx="2088112" cy="2346968"/>
              </a:xfrm>
            </p:grpSpPr>
            <p:sp>
              <p:nvSpPr>
                <p:cNvPr id="84" name="Freeform 83"/>
                <p:cNvSpPr/>
                <p:nvPr userDrawn="1"/>
              </p:nvSpPr>
              <p:spPr>
                <a:xfrm rot="18000000">
                  <a:off x="-2773162" y="1045984"/>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75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85" name="Freeform 84"/>
                <p:cNvSpPr/>
                <p:nvPr userDrawn="1"/>
              </p:nvSpPr>
              <p:spPr>
                <a:xfrm>
                  <a:off x="-2269452" y="1916952"/>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BE4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86" name="Freeform 85"/>
                <p:cNvSpPr/>
                <p:nvPr userDrawn="1"/>
              </p:nvSpPr>
              <p:spPr>
                <a:xfrm rot="3600000" flipH="1">
                  <a:off x="-1765050" y="1045985"/>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FAA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grpSp>
            <p:nvGrpSpPr>
              <p:cNvPr id="76" name="Group 75"/>
              <p:cNvGrpSpPr/>
              <p:nvPr userDrawn="1"/>
            </p:nvGrpSpPr>
            <p:grpSpPr>
              <a:xfrm>
                <a:off x="-3420888" y="2387514"/>
                <a:ext cx="2088112" cy="2346968"/>
                <a:chOff x="-2377162" y="649984"/>
                <a:chExt cx="2088112" cy="2346968"/>
              </a:xfrm>
            </p:grpSpPr>
            <p:sp>
              <p:nvSpPr>
                <p:cNvPr id="81" name="Freeform 80"/>
                <p:cNvSpPr/>
                <p:nvPr userDrawn="1"/>
              </p:nvSpPr>
              <p:spPr>
                <a:xfrm rot="18000000">
                  <a:off x="-2773162" y="1045984"/>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FAA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82" name="Freeform 81"/>
                <p:cNvSpPr/>
                <p:nvPr userDrawn="1"/>
              </p:nvSpPr>
              <p:spPr>
                <a:xfrm>
                  <a:off x="-2269452" y="1916952"/>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BE4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83" name="Freeform 82"/>
                <p:cNvSpPr/>
                <p:nvPr userDrawn="1"/>
              </p:nvSpPr>
              <p:spPr>
                <a:xfrm rot="3600000" flipH="1">
                  <a:off x="-1765050" y="1045985"/>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FAA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grpSp>
            <p:nvGrpSpPr>
              <p:cNvPr id="77" name="Group 76"/>
              <p:cNvGrpSpPr/>
              <p:nvPr userDrawn="1"/>
            </p:nvGrpSpPr>
            <p:grpSpPr>
              <a:xfrm>
                <a:off x="-5437112" y="2387514"/>
                <a:ext cx="2088112" cy="2346968"/>
                <a:chOff x="-2377162" y="649984"/>
                <a:chExt cx="2088112" cy="2346968"/>
              </a:xfrm>
            </p:grpSpPr>
            <p:sp>
              <p:nvSpPr>
                <p:cNvPr id="78" name="Freeform 77"/>
                <p:cNvSpPr/>
                <p:nvPr userDrawn="1"/>
              </p:nvSpPr>
              <p:spPr>
                <a:xfrm rot="18000000">
                  <a:off x="-2773162" y="1045984"/>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75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79" name="Freeform 78"/>
                <p:cNvSpPr/>
                <p:nvPr userDrawn="1"/>
              </p:nvSpPr>
              <p:spPr>
                <a:xfrm>
                  <a:off x="-2269452" y="1916952"/>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BE4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80" name="Freeform 79"/>
                <p:cNvSpPr/>
                <p:nvPr userDrawn="1"/>
              </p:nvSpPr>
              <p:spPr>
                <a:xfrm rot="3600000" flipH="1">
                  <a:off x="-1765050" y="1045985"/>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75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grpSp>
        <p:grpSp>
          <p:nvGrpSpPr>
            <p:cNvPr id="7" name="Group 6"/>
            <p:cNvGrpSpPr/>
            <p:nvPr userDrawn="1"/>
          </p:nvGrpSpPr>
          <p:grpSpPr>
            <a:xfrm>
              <a:off x="-5438341" y="5886194"/>
              <a:ext cx="6120560" cy="2346968"/>
              <a:chOff x="-5437112" y="2387514"/>
              <a:chExt cx="6120560" cy="2346968"/>
            </a:xfrm>
          </p:grpSpPr>
          <p:grpSp>
            <p:nvGrpSpPr>
              <p:cNvPr id="63" name="Group 62"/>
              <p:cNvGrpSpPr/>
              <p:nvPr userDrawn="1"/>
            </p:nvGrpSpPr>
            <p:grpSpPr>
              <a:xfrm>
                <a:off x="-1404664" y="2387514"/>
                <a:ext cx="2088112" cy="2346968"/>
                <a:chOff x="-2377162" y="649984"/>
                <a:chExt cx="2088112" cy="2346968"/>
              </a:xfrm>
            </p:grpSpPr>
            <p:sp>
              <p:nvSpPr>
                <p:cNvPr id="72" name="Freeform 71"/>
                <p:cNvSpPr/>
                <p:nvPr userDrawn="1"/>
              </p:nvSpPr>
              <p:spPr>
                <a:xfrm rot="18000000">
                  <a:off x="-2773162" y="1045984"/>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75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73" name="Freeform 72"/>
                <p:cNvSpPr/>
                <p:nvPr userDrawn="1"/>
              </p:nvSpPr>
              <p:spPr>
                <a:xfrm>
                  <a:off x="-2269452" y="1916952"/>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1F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74" name="Freeform 73"/>
                <p:cNvSpPr/>
                <p:nvPr userDrawn="1"/>
              </p:nvSpPr>
              <p:spPr>
                <a:xfrm rot="3600000" flipH="1">
                  <a:off x="-1765050" y="1045985"/>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1F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grpSp>
            <p:nvGrpSpPr>
              <p:cNvPr id="64" name="Group 63"/>
              <p:cNvGrpSpPr/>
              <p:nvPr userDrawn="1"/>
            </p:nvGrpSpPr>
            <p:grpSpPr>
              <a:xfrm>
                <a:off x="-3420888" y="2387514"/>
                <a:ext cx="2088112" cy="2346968"/>
                <a:chOff x="-2377162" y="649984"/>
                <a:chExt cx="2088112" cy="2346968"/>
              </a:xfrm>
            </p:grpSpPr>
            <p:sp>
              <p:nvSpPr>
                <p:cNvPr id="69" name="Freeform 68"/>
                <p:cNvSpPr/>
                <p:nvPr userDrawn="1"/>
              </p:nvSpPr>
              <p:spPr>
                <a:xfrm rot="18000000">
                  <a:off x="-2773162" y="1045984"/>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BE4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70" name="Freeform 69"/>
                <p:cNvSpPr/>
                <p:nvPr userDrawn="1"/>
              </p:nvSpPr>
              <p:spPr>
                <a:xfrm>
                  <a:off x="-2269452" y="1916952"/>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BE4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71" name="Freeform 70"/>
                <p:cNvSpPr/>
                <p:nvPr userDrawn="1"/>
              </p:nvSpPr>
              <p:spPr>
                <a:xfrm rot="3600000" flipH="1">
                  <a:off x="-1765050" y="1045985"/>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1F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grpSp>
            <p:nvGrpSpPr>
              <p:cNvPr id="65" name="Group 64"/>
              <p:cNvGrpSpPr/>
              <p:nvPr userDrawn="1"/>
            </p:nvGrpSpPr>
            <p:grpSpPr>
              <a:xfrm>
                <a:off x="-5437112" y="2387514"/>
                <a:ext cx="2088112" cy="2346968"/>
                <a:chOff x="-2377162" y="649984"/>
                <a:chExt cx="2088112" cy="2346968"/>
              </a:xfrm>
            </p:grpSpPr>
            <p:sp>
              <p:nvSpPr>
                <p:cNvPr id="66" name="Freeform 65"/>
                <p:cNvSpPr/>
                <p:nvPr userDrawn="1"/>
              </p:nvSpPr>
              <p:spPr>
                <a:xfrm rot="18000000">
                  <a:off x="-2773162" y="1045984"/>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1F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67" name="Freeform 66"/>
                <p:cNvSpPr/>
                <p:nvPr userDrawn="1"/>
              </p:nvSpPr>
              <p:spPr>
                <a:xfrm>
                  <a:off x="-2269452" y="1916952"/>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1F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68" name="Freeform 67"/>
                <p:cNvSpPr/>
                <p:nvPr userDrawn="1"/>
              </p:nvSpPr>
              <p:spPr>
                <a:xfrm rot="3600000" flipH="1">
                  <a:off x="-1765050" y="1045985"/>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1F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grpSp>
        <p:grpSp>
          <p:nvGrpSpPr>
            <p:cNvPr id="8" name="Group 7"/>
            <p:cNvGrpSpPr/>
            <p:nvPr userDrawn="1"/>
          </p:nvGrpSpPr>
          <p:grpSpPr>
            <a:xfrm>
              <a:off x="617340" y="2358733"/>
              <a:ext cx="5112448" cy="2346968"/>
              <a:chOff x="-5437112" y="2387514"/>
              <a:chExt cx="5112448" cy="2346968"/>
            </a:xfrm>
          </p:grpSpPr>
          <p:sp>
            <p:nvSpPr>
              <p:cNvPr id="54" name="Freeform 53"/>
              <p:cNvSpPr/>
              <p:nvPr userDrawn="1"/>
            </p:nvSpPr>
            <p:spPr>
              <a:xfrm rot="18000000">
                <a:off x="-1800664" y="2783513"/>
                <a:ext cx="1871999" cy="1080001"/>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BE4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nvGrpSpPr>
              <p:cNvPr id="55" name="Group 54"/>
              <p:cNvGrpSpPr/>
              <p:nvPr userDrawn="1"/>
            </p:nvGrpSpPr>
            <p:grpSpPr>
              <a:xfrm>
                <a:off x="-3420888" y="2387514"/>
                <a:ext cx="2088112" cy="2346968"/>
                <a:chOff x="-2377162" y="649984"/>
                <a:chExt cx="2088112" cy="2346968"/>
              </a:xfrm>
            </p:grpSpPr>
            <p:sp>
              <p:nvSpPr>
                <p:cNvPr id="60" name="Freeform 59"/>
                <p:cNvSpPr/>
                <p:nvPr userDrawn="1"/>
              </p:nvSpPr>
              <p:spPr>
                <a:xfrm rot="18000000">
                  <a:off x="-2773162" y="1045984"/>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FAA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61" name="Freeform 60"/>
                <p:cNvSpPr/>
                <p:nvPr userDrawn="1"/>
              </p:nvSpPr>
              <p:spPr>
                <a:xfrm>
                  <a:off x="-2269452" y="1916952"/>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1F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62" name="Freeform 61"/>
                <p:cNvSpPr/>
                <p:nvPr userDrawn="1"/>
              </p:nvSpPr>
              <p:spPr>
                <a:xfrm rot="3600000" flipH="1">
                  <a:off x="-1765050" y="1045985"/>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75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grpSp>
            <p:nvGrpSpPr>
              <p:cNvPr id="56" name="Group 55"/>
              <p:cNvGrpSpPr/>
              <p:nvPr userDrawn="1"/>
            </p:nvGrpSpPr>
            <p:grpSpPr>
              <a:xfrm>
                <a:off x="-5437112" y="2387514"/>
                <a:ext cx="2088112" cy="2346968"/>
                <a:chOff x="-2377162" y="649984"/>
                <a:chExt cx="2088112" cy="2346968"/>
              </a:xfrm>
            </p:grpSpPr>
            <p:sp>
              <p:nvSpPr>
                <p:cNvPr id="57" name="Freeform 56"/>
                <p:cNvSpPr/>
                <p:nvPr userDrawn="1"/>
              </p:nvSpPr>
              <p:spPr>
                <a:xfrm rot="18000000">
                  <a:off x="-2773162" y="1045984"/>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F7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58" name="Freeform 57"/>
                <p:cNvSpPr/>
                <p:nvPr userDrawn="1"/>
              </p:nvSpPr>
              <p:spPr>
                <a:xfrm>
                  <a:off x="-2269452" y="1916952"/>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BE4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59" name="Freeform 58"/>
                <p:cNvSpPr/>
                <p:nvPr userDrawn="1"/>
              </p:nvSpPr>
              <p:spPr>
                <a:xfrm rot="3600000" flipH="1">
                  <a:off x="-1765050" y="1045985"/>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75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grpSp>
        <p:grpSp>
          <p:nvGrpSpPr>
            <p:cNvPr id="9" name="Group 8"/>
            <p:cNvGrpSpPr/>
            <p:nvPr userDrawn="1"/>
          </p:nvGrpSpPr>
          <p:grpSpPr>
            <a:xfrm>
              <a:off x="-392220" y="621203"/>
              <a:ext cx="6120560" cy="2346968"/>
              <a:chOff x="-5437112" y="2387514"/>
              <a:chExt cx="6120560" cy="2346968"/>
            </a:xfrm>
          </p:grpSpPr>
          <p:grpSp>
            <p:nvGrpSpPr>
              <p:cNvPr id="42" name="Group 41"/>
              <p:cNvGrpSpPr/>
              <p:nvPr userDrawn="1"/>
            </p:nvGrpSpPr>
            <p:grpSpPr>
              <a:xfrm>
                <a:off x="-1404664" y="2387514"/>
                <a:ext cx="2088112" cy="2346968"/>
                <a:chOff x="-2377162" y="649984"/>
                <a:chExt cx="2088112" cy="2346968"/>
              </a:xfrm>
            </p:grpSpPr>
            <p:sp>
              <p:nvSpPr>
                <p:cNvPr id="51" name="Freeform 50"/>
                <p:cNvSpPr/>
                <p:nvPr userDrawn="1"/>
              </p:nvSpPr>
              <p:spPr>
                <a:xfrm rot="18000000">
                  <a:off x="-2773162" y="1045984"/>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F7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52" name="Freeform 51"/>
                <p:cNvSpPr/>
                <p:nvPr userDrawn="1"/>
              </p:nvSpPr>
              <p:spPr>
                <a:xfrm>
                  <a:off x="-2269452" y="1916952"/>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BE4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53" name="Freeform 52"/>
                <p:cNvSpPr/>
                <p:nvPr userDrawn="1"/>
              </p:nvSpPr>
              <p:spPr>
                <a:xfrm rot="3600000" flipH="1">
                  <a:off x="-1765050" y="1045985"/>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FAA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grpSp>
            <p:nvGrpSpPr>
              <p:cNvPr id="43" name="Group 42"/>
              <p:cNvGrpSpPr/>
              <p:nvPr userDrawn="1"/>
            </p:nvGrpSpPr>
            <p:grpSpPr>
              <a:xfrm>
                <a:off x="-3420888" y="2387514"/>
                <a:ext cx="2088112" cy="2346968"/>
                <a:chOff x="-2377162" y="649984"/>
                <a:chExt cx="2088112" cy="2346968"/>
              </a:xfrm>
            </p:grpSpPr>
            <p:sp>
              <p:nvSpPr>
                <p:cNvPr id="48" name="Freeform 47"/>
                <p:cNvSpPr/>
                <p:nvPr userDrawn="1"/>
              </p:nvSpPr>
              <p:spPr>
                <a:xfrm rot="18000000">
                  <a:off x="-2773162" y="1045984"/>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F7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49" name="Freeform 48"/>
                <p:cNvSpPr/>
                <p:nvPr userDrawn="1"/>
              </p:nvSpPr>
              <p:spPr>
                <a:xfrm>
                  <a:off x="-2269452" y="1916952"/>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BE4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50" name="Freeform 49"/>
                <p:cNvSpPr/>
                <p:nvPr userDrawn="1"/>
              </p:nvSpPr>
              <p:spPr>
                <a:xfrm rot="3600000" flipH="1">
                  <a:off x="-1765050" y="1045985"/>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F7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grpSp>
            <p:nvGrpSpPr>
              <p:cNvPr id="44" name="Group 43"/>
              <p:cNvGrpSpPr/>
              <p:nvPr userDrawn="1"/>
            </p:nvGrpSpPr>
            <p:grpSpPr>
              <a:xfrm>
                <a:off x="-5437112" y="2387514"/>
                <a:ext cx="2088112" cy="2346968"/>
                <a:chOff x="-2377162" y="649984"/>
                <a:chExt cx="2088112" cy="2346968"/>
              </a:xfrm>
            </p:grpSpPr>
            <p:sp>
              <p:nvSpPr>
                <p:cNvPr id="45" name="Freeform 44"/>
                <p:cNvSpPr/>
                <p:nvPr userDrawn="1"/>
              </p:nvSpPr>
              <p:spPr>
                <a:xfrm rot="18000000">
                  <a:off x="-2773162" y="1045984"/>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75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46" name="Freeform 45"/>
                <p:cNvSpPr/>
                <p:nvPr userDrawn="1"/>
              </p:nvSpPr>
              <p:spPr>
                <a:xfrm>
                  <a:off x="-2269452" y="1916952"/>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F7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47" name="Freeform 46"/>
                <p:cNvSpPr/>
                <p:nvPr userDrawn="1"/>
              </p:nvSpPr>
              <p:spPr>
                <a:xfrm rot="3600000" flipH="1">
                  <a:off x="-1765050" y="1045985"/>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FAA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grpSp>
        <p:grpSp>
          <p:nvGrpSpPr>
            <p:cNvPr id="10" name="Group 9"/>
            <p:cNvGrpSpPr/>
            <p:nvPr userDrawn="1"/>
          </p:nvGrpSpPr>
          <p:grpSpPr>
            <a:xfrm>
              <a:off x="-392566" y="4109843"/>
              <a:ext cx="6120560" cy="2346968"/>
              <a:chOff x="-5437112" y="2387514"/>
              <a:chExt cx="6120560" cy="2346968"/>
            </a:xfrm>
          </p:grpSpPr>
          <p:grpSp>
            <p:nvGrpSpPr>
              <p:cNvPr id="30" name="Group 29"/>
              <p:cNvGrpSpPr/>
              <p:nvPr userDrawn="1"/>
            </p:nvGrpSpPr>
            <p:grpSpPr>
              <a:xfrm>
                <a:off x="-1404664" y="2387514"/>
                <a:ext cx="2088112" cy="2346968"/>
                <a:chOff x="-2377162" y="649984"/>
                <a:chExt cx="2088112" cy="2346968"/>
              </a:xfrm>
            </p:grpSpPr>
            <p:sp>
              <p:nvSpPr>
                <p:cNvPr id="39" name="Freeform 38"/>
                <p:cNvSpPr/>
                <p:nvPr userDrawn="1"/>
              </p:nvSpPr>
              <p:spPr>
                <a:xfrm rot="18000000">
                  <a:off x="-2773162" y="1045984"/>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75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40" name="Freeform 39"/>
                <p:cNvSpPr/>
                <p:nvPr userDrawn="1"/>
              </p:nvSpPr>
              <p:spPr>
                <a:xfrm>
                  <a:off x="-2269452" y="1916952"/>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BE4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41" name="Freeform 40"/>
                <p:cNvSpPr/>
                <p:nvPr userDrawn="1"/>
              </p:nvSpPr>
              <p:spPr>
                <a:xfrm rot="3600000" flipH="1">
                  <a:off x="-1765050" y="1045985"/>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BE4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grpSp>
            <p:nvGrpSpPr>
              <p:cNvPr id="31" name="Group 30"/>
              <p:cNvGrpSpPr/>
              <p:nvPr userDrawn="1"/>
            </p:nvGrpSpPr>
            <p:grpSpPr>
              <a:xfrm>
                <a:off x="-3420888" y="2387514"/>
                <a:ext cx="2088112" cy="2346968"/>
                <a:chOff x="-2377162" y="649984"/>
                <a:chExt cx="2088112" cy="2346968"/>
              </a:xfrm>
            </p:grpSpPr>
            <p:sp>
              <p:nvSpPr>
                <p:cNvPr id="36" name="Freeform 35"/>
                <p:cNvSpPr/>
                <p:nvPr userDrawn="1"/>
              </p:nvSpPr>
              <p:spPr>
                <a:xfrm rot="18000000">
                  <a:off x="-2773162" y="1045984"/>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75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37" name="Freeform 36"/>
                <p:cNvSpPr/>
                <p:nvPr userDrawn="1"/>
              </p:nvSpPr>
              <p:spPr>
                <a:xfrm>
                  <a:off x="-2269452" y="1916952"/>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1F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38" name="Freeform 37"/>
                <p:cNvSpPr/>
                <p:nvPr userDrawn="1"/>
              </p:nvSpPr>
              <p:spPr>
                <a:xfrm rot="3600000" flipH="1">
                  <a:off x="-1765050" y="1045985"/>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F7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grpSp>
            <p:nvGrpSpPr>
              <p:cNvPr id="32" name="Group 31"/>
              <p:cNvGrpSpPr/>
              <p:nvPr userDrawn="1"/>
            </p:nvGrpSpPr>
            <p:grpSpPr>
              <a:xfrm>
                <a:off x="-5437112" y="2387514"/>
                <a:ext cx="2088112" cy="2346968"/>
                <a:chOff x="-2377162" y="649984"/>
                <a:chExt cx="2088112" cy="2346968"/>
              </a:xfrm>
            </p:grpSpPr>
            <p:sp>
              <p:nvSpPr>
                <p:cNvPr id="33" name="Freeform 32"/>
                <p:cNvSpPr/>
                <p:nvPr userDrawn="1"/>
              </p:nvSpPr>
              <p:spPr>
                <a:xfrm rot="18000000">
                  <a:off x="-2773162" y="1045984"/>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F7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34" name="Freeform 33"/>
                <p:cNvSpPr/>
                <p:nvPr userDrawn="1"/>
              </p:nvSpPr>
              <p:spPr>
                <a:xfrm>
                  <a:off x="-2269452" y="1916952"/>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BE4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35" name="Freeform 34"/>
                <p:cNvSpPr/>
                <p:nvPr userDrawn="1"/>
              </p:nvSpPr>
              <p:spPr>
                <a:xfrm rot="3600000" flipH="1">
                  <a:off x="-1765050" y="1045985"/>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BE4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grpSp>
        <p:grpSp>
          <p:nvGrpSpPr>
            <p:cNvPr id="11" name="Group 10"/>
            <p:cNvGrpSpPr/>
            <p:nvPr userDrawn="1"/>
          </p:nvGrpSpPr>
          <p:grpSpPr>
            <a:xfrm>
              <a:off x="616457" y="-1134313"/>
              <a:ext cx="4104336" cy="2346968"/>
              <a:chOff x="-5437112" y="2387514"/>
              <a:chExt cx="4104336" cy="2346968"/>
            </a:xfrm>
          </p:grpSpPr>
          <p:grpSp>
            <p:nvGrpSpPr>
              <p:cNvPr id="22" name="Group 21"/>
              <p:cNvGrpSpPr/>
              <p:nvPr userDrawn="1"/>
            </p:nvGrpSpPr>
            <p:grpSpPr>
              <a:xfrm>
                <a:off x="-3420888" y="2387514"/>
                <a:ext cx="2088112" cy="2346968"/>
                <a:chOff x="-2377162" y="649984"/>
                <a:chExt cx="2088112" cy="2346968"/>
              </a:xfrm>
            </p:grpSpPr>
            <p:sp>
              <p:nvSpPr>
                <p:cNvPr id="27" name="Freeform 26"/>
                <p:cNvSpPr/>
                <p:nvPr userDrawn="1"/>
              </p:nvSpPr>
              <p:spPr>
                <a:xfrm rot="18000000">
                  <a:off x="-2773162" y="1045984"/>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F7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28" name="Freeform 27"/>
                <p:cNvSpPr/>
                <p:nvPr userDrawn="1"/>
              </p:nvSpPr>
              <p:spPr>
                <a:xfrm>
                  <a:off x="-2269452" y="1916952"/>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F7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29" name="Freeform 28"/>
                <p:cNvSpPr/>
                <p:nvPr userDrawn="1"/>
              </p:nvSpPr>
              <p:spPr>
                <a:xfrm rot="3600000" flipH="1">
                  <a:off x="-1765050" y="1045985"/>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FAA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grpSp>
            <p:nvGrpSpPr>
              <p:cNvPr id="23" name="Group 22"/>
              <p:cNvGrpSpPr/>
              <p:nvPr userDrawn="1"/>
            </p:nvGrpSpPr>
            <p:grpSpPr>
              <a:xfrm>
                <a:off x="-5437112" y="2387514"/>
                <a:ext cx="2088112" cy="2346968"/>
                <a:chOff x="-2377162" y="649984"/>
                <a:chExt cx="2088112" cy="2346968"/>
              </a:xfrm>
            </p:grpSpPr>
            <p:sp>
              <p:nvSpPr>
                <p:cNvPr id="24" name="Freeform 23"/>
                <p:cNvSpPr/>
                <p:nvPr userDrawn="1"/>
              </p:nvSpPr>
              <p:spPr>
                <a:xfrm rot="18000000">
                  <a:off x="-2773162" y="1045984"/>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FAA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25" name="Freeform 24"/>
                <p:cNvSpPr/>
                <p:nvPr userDrawn="1"/>
              </p:nvSpPr>
              <p:spPr>
                <a:xfrm>
                  <a:off x="-2269452" y="1916952"/>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F7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26" name="Freeform 25"/>
                <p:cNvSpPr/>
                <p:nvPr userDrawn="1"/>
              </p:nvSpPr>
              <p:spPr>
                <a:xfrm rot="3600000" flipH="1">
                  <a:off x="-1765050" y="1045985"/>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FAA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grpSp>
        <p:grpSp>
          <p:nvGrpSpPr>
            <p:cNvPr id="12" name="Group 11"/>
            <p:cNvGrpSpPr/>
            <p:nvPr userDrawn="1"/>
          </p:nvGrpSpPr>
          <p:grpSpPr>
            <a:xfrm>
              <a:off x="616111" y="5857413"/>
              <a:ext cx="5112448" cy="2346968"/>
              <a:chOff x="-5437112" y="2387514"/>
              <a:chExt cx="5112448" cy="2346968"/>
            </a:xfrm>
          </p:grpSpPr>
          <p:sp>
            <p:nvSpPr>
              <p:cNvPr id="13" name="Freeform 12"/>
              <p:cNvSpPr/>
              <p:nvPr userDrawn="1"/>
            </p:nvSpPr>
            <p:spPr>
              <a:xfrm rot="18000000">
                <a:off x="-1800664" y="2783513"/>
                <a:ext cx="1871999" cy="1080001"/>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1F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nvGrpSpPr>
              <p:cNvPr id="14" name="Group 13"/>
              <p:cNvGrpSpPr/>
              <p:nvPr userDrawn="1"/>
            </p:nvGrpSpPr>
            <p:grpSpPr>
              <a:xfrm>
                <a:off x="-3420888" y="2387514"/>
                <a:ext cx="2088112" cy="2346968"/>
                <a:chOff x="-2377162" y="649984"/>
                <a:chExt cx="2088112" cy="2346968"/>
              </a:xfrm>
            </p:grpSpPr>
            <p:sp>
              <p:nvSpPr>
                <p:cNvPr id="19" name="Freeform 18"/>
                <p:cNvSpPr/>
                <p:nvPr userDrawn="1"/>
              </p:nvSpPr>
              <p:spPr>
                <a:xfrm rot="18000000">
                  <a:off x="-2773162" y="1045984"/>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1F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20" name="Freeform 19"/>
                <p:cNvSpPr/>
                <p:nvPr userDrawn="1"/>
              </p:nvSpPr>
              <p:spPr>
                <a:xfrm>
                  <a:off x="-2269452" y="1916952"/>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1F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21" name="Freeform 20"/>
                <p:cNvSpPr/>
                <p:nvPr userDrawn="1"/>
              </p:nvSpPr>
              <p:spPr>
                <a:xfrm rot="3600000" flipH="1">
                  <a:off x="-1765050" y="1045985"/>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75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grpSp>
            <p:nvGrpSpPr>
              <p:cNvPr id="15" name="Group 14"/>
              <p:cNvGrpSpPr/>
              <p:nvPr userDrawn="1"/>
            </p:nvGrpSpPr>
            <p:grpSpPr>
              <a:xfrm>
                <a:off x="-5437112" y="2387514"/>
                <a:ext cx="2088112" cy="2346968"/>
                <a:chOff x="-2377162" y="649984"/>
                <a:chExt cx="2088112" cy="2346968"/>
              </a:xfrm>
            </p:grpSpPr>
            <p:sp>
              <p:nvSpPr>
                <p:cNvPr id="16" name="Freeform 15"/>
                <p:cNvSpPr/>
                <p:nvPr userDrawn="1"/>
              </p:nvSpPr>
              <p:spPr>
                <a:xfrm rot="18000000">
                  <a:off x="-2773162" y="1045984"/>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1F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17" name="Freeform 16"/>
                <p:cNvSpPr/>
                <p:nvPr userDrawn="1"/>
              </p:nvSpPr>
              <p:spPr>
                <a:xfrm>
                  <a:off x="-2269452" y="1916952"/>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1F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18" name="Freeform 17"/>
                <p:cNvSpPr/>
                <p:nvPr userDrawn="1"/>
              </p:nvSpPr>
              <p:spPr>
                <a:xfrm rot="3600000" flipH="1">
                  <a:off x="-1765050" y="1045985"/>
                  <a:ext cx="1872000" cy="1080000"/>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75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grpSp>
        </p:grpSp>
      </p:grpSp>
      <p:sp>
        <p:nvSpPr>
          <p:cNvPr id="117" name="Freeform 116"/>
          <p:cNvSpPr/>
          <p:nvPr userDrawn="1"/>
        </p:nvSpPr>
        <p:spPr>
          <a:xfrm>
            <a:off x="-1108800" y="1976085"/>
            <a:ext cx="2121852" cy="918109"/>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F7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119" name="Freeform 118"/>
          <p:cNvSpPr/>
          <p:nvPr userDrawn="1"/>
        </p:nvSpPr>
        <p:spPr>
          <a:xfrm>
            <a:off x="-1109192" y="4943667"/>
            <a:ext cx="2121852" cy="918109"/>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BE4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121" name="Freeform 120"/>
          <p:cNvSpPr/>
          <p:nvPr userDrawn="1"/>
        </p:nvSpPr>
        <p:spPr>
          <a:xfrm>
            <a:off x="11474772" y="3433589"/>
            <a:ext cx="2121852" cy="918109"/>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755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122" name="Freeform 121"/>
          <p:cNvSpPr/>
          <p:nvPr userDrawn="1"/>
        </p:nvSpPr>
        <p:spPr>
          <a:xfrm rot="18000000">
            <a:off x="11187135" y="-430326"/>
            <a:ext cx="1591389" cy="1224146"/>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FAA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123" name="Freeform 122"/>
          <p:cNvSpPr/>
          <p:nvPr userDrawn="1"/>
        </p:nvSpPr>
        <p:spPr>
          <a:xfrm>
            <a:off x="11492842" y="463104"/>
            <a:ext cx="2121854" cy="918109"/>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EF7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
        <p:nvSpPr>
          <p:cNvPr id="124" name="Freeform 123"/>
          <p:cNvSpPr/>
          <p:nvPr userDrawn="1"/>
        </p:nvSpPr>
        <p:spPr>
          <a:xfrm>
            <a:off x="11474772" y="6395233"/>
            <a:ext cx="2121852" cy="918109"/>
          </a:xfrm>
          <a:custGeom>
            <a:avLst/>
            <a:gdLst>
              <a:gd name="connsiteX0" fmla="*/ 942916 w 1885832"/>
              <a:gd name="connsiteY0" fmla="*/ 0 h 1113068"/>
              <a:gd name="connsiteX1" fmla="*/ 1885832 w 1885832"/>
              <a:gd name="connsiteY1" fmla="*/ 556534 h 1113068"/>
              <a:gd name="connsiteX2" fmla="*/ 942916 w 1885832"/>
              <a:gd name="connsiteY2" fmla="*/ 1113068 h 1113068"/>
              <a:gd name="connsiteX3" fmla="*/ 0 w 1885832"/>
              <a:gd name="connsiteY3" fmla="*/ 556534 h 1113068"/>
            </a:gdLst>
            <a:ahLst/>
            <a:cxnLst>
              <a:cxn ang="0">
                <a:pos x="connsiteX0" y="connsiteY0"/>
              </a:cxn>
              <a:cxn ang="0">
                <a:pos x="connsiteX1" y="connsiteY1"/>
              </a:cxn>
              <a:cxn ang="0">
                <a:pos x="connsiteX2" y="connsiteY2"/>
              </a:cxn>
              <a:cxn ang="0">
                <a:pos x="connsiteX3" y="connsiteY3"/>
              </a:cxn>
            </a:cxnLst>
            <a:rect l="l" t="t" r="r" b="b"/>
            <a:pathLst>
              <a:path w="1885832" h="1113068">
                <a:moveTo>
                  <a:pt x="942916" y="0"/>
                </a:moveTo>
                <a:lnTo>
                  <a:pt x="1885832" y="556534"/>
                </a:lnTo>
                <a:lnTo>
                  <a:pt x="942916" y="1113068"/>
                </a:lnTo>
                <a:lnTo>
                  <a:pt x="0" y="556534"/>
                </a:lnTo>
                <a:close/>
              </a:path>
            </a:pathLst>
          </a:custGeom>
          <a:solidFill>
            <a:srgbClr val="1F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endParaRPr>
          </a:p>
        </p:txBody>
      </p:sp>
    </p:spTree>
    <p:extLst>
      <p:ext uri="{BB962C8B-B14F-4D97-AF65-F5344CB8AC3E}">
        <p14:creationId xmlns:p14="http://schemas.microsoft.com/office/powerpoint/2010/main" val="497895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3" name="Title 1"/>
          <p:cNvSpPr>
            <a:spLocks noGrp="1"/>
          </p:cNvSpPr>
          <p:nvPr>
            <p:ph type="title"/>
          </p:nvPr>
        </p:nvSpPr>
        <p:spPr>
          <a:xfrm>
            <a:off x="609600" y="274638"/>
            <a:ext cx="10972800" cy="1143000"/>
          </a:xfrm>
          <a:prstGeom prst="rect">
            <a:avLst/>
          </a:prstGeom>
        </p:spPr>
        <p:txBody>
          <a:bodyPr>
            <a:normAutofit/>
          </a:bodyPr>
          <a:lstStyle>
            <a:lvl1pPr>
              <a:defRPr sz="3200" b="1">
                <a:solidFill>
                  <a:srgbClr val="283239"/>
                </a:solidFill>
                <a:latin typeface="Nimbus Sans L" panose="02000503000000000000" pitchFamily="50" charset="0"/>
              </a:defRPr>
            </a:lvl1pPr>
          </a:lstStyle>
          <a:p>
            <a:r>
              <a:rPr lang="en-US" dirty="0" smtClean="0"/>
              <a:t>Click to edit Master title style</a:t>
            </a:r>
            <a:endParaRPr lang="en-NZ" dirty="0"/>
          </a:p>
        </p:txBody>
      </p:sp>
      <p:pic>
        <p:nvPicPr>
          <p:cNvPr id="5" name="Picture 4"/>
          <p:cNvPicPr>
            <a:picLocks noChangeAspect="1"/>
          </p:cNvPicPr>
          <p:nvPr userDrawn="1"/>
        </p:nvPicPr>
        <p:blipFill>
          <a:blip r:embed="rId2"/>
          <a:stretch>
            <a:fillRect/>
          </a:stretch>
        </p:blipFill>
        <p:spPr>
          <a:xfrm>
            <a:off x="11329531" y="6012002"/>
            <a:ext cx="754080" cy="760481"/>
          </a:xfrm>
          <a:prstGeom prst="rect">
            <a:avLst/>
          </a:prstGeom>
        </p:spPr>
      </p:pic>
    </p:spTree>
    <p:extLst>
      <p:ext uri="{BB962C8B-B14F-4D97-AF65-F5344CB8AC3E}">
        <p14:creationId xmlns:p14="http://schemas.microsoft.com/office/powerpoint/2010/main" val="2859513027"/>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Title 1"/>
          <p:cNvSpPr>
            <a:spLocks noGrp="1"/>
          </p:cNvSpPr>
          <p:nvPr>
            <p:ph type="title"/>
          </p:nvPr>
        </p:nvSpPr>
        <p:spPr>
          <a:xfrm>
            <a:off x="609600" y="274638"/>
            <a:ext cx="10972800" cy="1143000"/>
          </a:xfrm>
          <a:prstGeom prst="rect">
            <a:avLst/>
          </a:prstGeom>
        </p:spPr>
        <p:txBody>
          <a:bodyPr>
            <a:normAutofit/>
          </a:bodyPr>
          <a:lstStyle>
            <a:lvl1pPr>
              <a:defRPr sz="3200" b="1">
                <a:solidFill>
                  <a:srgbClr val="283239"/>
                </a:solidFill>
                <a:latin typeface="Nimbus Sans L" panose="02000503000000000000" pitchFamily="50" charset="0"/>
              </a:defRPr>
            </a:lvl1pPr>
          </a:lstStyle>
          <a:p>
            <a:r>
              <a:rPr lang="en-US" smtClean="0"/>
              <a:t>Click to edit Master title style</a:t>
            </a:r>
            <a:endParaRPr lang="en-NZ" dirty="0"/>
          </a:p>
        </p:txBody>
      </p:sp>
      <p:pic>
        <p:nvPicPr>
          <p:cNvPr id="5" name="Picture 4"/>
          <p:cNvPicPr>
            <a:picLocks noChangeAspect="1"/>
          </p:cNvPicPr>
          <p:nvPr userDrawn="1"/>
        </p:nvPicPr>
        <p:blipFill>
          <a:blip r:embed="rId2"/>
          <a:stretch>
            <a:fillRect/>
          </a:stretch>
        </p:blipFill>
        <p:spPr>
          <a:xfrm>
            <a:off x="11329531" y="6012002"/>
            <a:ext cx="754080" cy="760481"/>
          </a:xfrm>
          <a:prstGeom prst="rect">
            <a:avLst/>
          </a:prstGeom>
        </p:spPr>
      </p:pic>
    </p:spTree>
    <p:extLst>
      <p:ext uri="{BB962C8B-B14F-4D97-AF65-F5344CB8AC3E}">
        <p14:creationId xmlns:p14="http://schemas.microsoft.com/office/powerpoint/2010/main" val="223860375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mp; Two Column">
    <p:spTree>
      <p:nvGrpSpPr>
        <p:cNvPr id="1" name=""/>
        <p:cNvGrpSpPr/>
        <p:nvPr/>
      </p:nvGrpSpPr>
      <p:grpSpPr>
        <a:xfrm>
          <a:off x="0" y="0"/>
          <a:ext cx="0" cy="0"/>
          <a:chOff x="0" y="0"/>
          <a:chExt cx="0" cy="0"/>
        </a:xfrm>
      </p:grpSpPr>
      <p:sp>
        <p:nvSpPr>
          <p:cNvPr id="3" name="Title 1"/>
          <p:cNvSpPr>
            <a:spLocks noGrp="1"/>
          </p:cNvSpPr>
          <p:nvPr>
            <p:ph type="title"/>
          </p:nvPr>
        </p:nvSpPr>
        <p:spPr>
          <a:xfrm>
            <a:off x="609600" y="274638"/>
            <a:ext cx="10972800" cy="1143000"/>
          </a:xfrm>
          <a:prstGeom prst="rect">
            <a:avLst/>
          </a:prstGeom>
        </p:spPr>
        <p:txBody>
          <a:bodyPr>
            <a:normAutofit/>
          </a:bodyPr>
          <a:lstStyle>
            <a:lvl1pPr>
              <a:defRPr sz="3200" b="1">
                <a:solidFill>
                  <a:srgbClr val="283239"/>
                </a:solidFill>
                <a:latin typeface="Nimbus Sans L" panose="02000503000000000000" pitchFamily="50" charset="0"/>
              </a:defRPr>
            </a:lvl1pPr>
          </a:lstStyle>
          <a:p>
            <a:r>
              <a:rPr lang="en-US" smtClean="0"/>
              <a:t>Click to edit Master title style</a:t>
            </a:r>
            <a:endParaRPr lang="en-NZ" dirty="0"/>
          </a:p>
        </p:txBody>
      </p:sp>
      <p:pic>
        <p:nvPicPr>
          <p:cNvPr id="5" name="Picture 4"/>
          <p:cNvPicPr>
            <a:picLocks noChangeAspect="1"/>
          </p:cNvPicPr>
          <p:nvPr userDrawn="1"/>
        </p:nvPicPr>
        <p:blipFill>
          <a:blip r:embed="rId2"/>
          <a:stretch>
            <a:fillRect/>
          </a:stretch>
        </p:blipFill>
        <p:spPr>
          <a:xfrm>
            <a:off x="11329531" y="6012002"/>
            <a:ext cx="754080" cy="760481"/>
          </a:xfrm>
          <a:prstGeom prst="rect">
            <a:avLst/>
          </a:prstGeom>
        </p:spPr>
      </p:pic>
      <p:sp>
        <p:nvSpPr>
          <p:cNvPr id="4" name="Text Placeholder 3"/>
          <p:cNvSpPr>
            <a:spLocks noGrp="1"/>
          </p:cNvSpPr>
          <p:nvPr>
            <p:ph type="body" sz="quarter" idx="10"/>
          </p:nvPr>
        </p:nvSpPr>
        <p:spPr>
          <a:xfrm>
            <a:off x="609601" y="2059709"/>
            <a:ext cx="5315712" cy="3426691"/>
          </a:xfrm>
        </p:spPr>
        <p:txBody>
          <a:bodyPr numCol="2"/>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dirty="0"/>
          </a:p>
        </p:txBody>
      </p:sp>
      <p:sp>
        <p:nvSpPr>
          <p:cNvPr id="6" name="Text Placeholder 3"/>
          <p:cNvSpPr>
            <a:spLocks noGrp="1"/>
          </p:cNvSpPr>
          <p:nvPr>
            <p:ph type="body" sz="quarter" idx="11"/>
          </p:nvPr>
        </p:nvSpPr>
        <p:spPr>
          <a:xfrm>
            <a:off x="6266688" y="2059709"/>
            <a:ext cx="5315712" cy="3426691"/>
          </a:xfrm>
        </p:spPr>
        <p:txBody>
          <a:bodyPr numCol="2"/>
          <a:lstStyle>
            <a:lvl1pPr>
              <a:defRPr>
                <a:latin typeface="Source Sans Pro" panose="020B0503030403020204" pitchFamily="34" charset="0"/>
                <a:ea typeface="Source Sans Pro" panose="020B0503030403020204" pitchFamily="34" charset="0"/>
              </a:defRPr>
            </a:lvl1pPr>
            <a:lvl2pPr>
              <a:defRPr>
                <a:latin typeface="Source Sans Pro" panose="020B0503030403020204" pitchFamily="34" charset="0"/>
                <a:ea typeface="Source Sans Pro" panose="020B0503030403020204" pitchFamily="34" charset="0"/>
              </a:defRPr>
            </a:lvl2pPr>
            <a:lvl3pPr>
              <a:defRPr>
                <a:latin typeface="Source Sans Pro" panose="020B0503030403020204" pitchFamily="34" charset="0"/>
                <a:ea typeface="Source Sans Pro" panose="020B0503030403020204" pitchFamily="34" charset="0"/>
              </a:defRPr>
            </a:lvl3pPr>
            <a:lvl4pPr>
              <a:defRPr>
                <a:latin typeface="Source Sans Pro" panose="020B0503030403020204" pitchFamily="34" charset="0"/>
                <a:ea typeface="Source Sans Pro" panose="020B0503030403020204" pitchFamily="34" charset="0"/>
              </a:defRPr>
            </a:lvl4pPr>
            <a:lvl5pPr>
              <a:defRPr>
                <a:latin typeface="Source Sans Pro" panose="020B0503030403020204" pitchFamily="34" charset="0"/>
                <a:ea typeface="Source Sans Pro" panose="020B0503030403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dirty="0"/>
          </a:p>
        </p:txBody>
      </p:sp>
    </p:spTree>
    <p:extLst>
      <p:ext uri="{BB962C8B-B14F-4D97-AF65-F5344CB8AC3E}">
        <p14:creationId xmlns:p14="http://schemas.microsoft.com/office/powerpoint/2010/main" val="164286668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Quote pink">
    <p:spTree>
      <p:nvGrpSpPr>
        <p:cNvPr id="1" name=""/>
        <p:cNvGrpSpPr/>
        <p:nvPr/>
      </p:nvGrpSpPr>
      <p:grpSpPr>
        <a:xfrm>
          <a:off x="0" y="0"/>
          <a:ext cx="0" cy="0"/>
          <a:chOff x="0" y="0"/>
          <a:chExt cx="0" cy="0"/>
        </a:xfrm>
      </p:grpSpPr>
      <p:sp>
        <p:nvSpPr>
          <p:cNvPr id="5" name="Rectangle 4"/>
          <p:cNvSpPr/>
          <p:nvPr userDrawn="1"/>
        </p:nvSpPr>
        <p:spPr>
          <a:xfrm rot="10800000" flipH="1">
            <a:off x="0" y="1"/>
            <a:ext cx="12192000" cy="6857999"/>
          </a:xfrm>
          <a:prstGeom prst="rect">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sz="1100">
              <a:solidFill>
                <a:prstClr val="white"/>
              </a:solidFill>
            </a:endParaRPr>
          </a:p>
        </p:txBody>
      </p:sp>
      <p:sp>
        <p:nvSpPr>
          <p:cNvPr id="6" name="Oval 5"/>
          <p:cNvSpPr/>
          <p:nvPr userDrawn="1"/>
        </p:nvSpPr>
        <p:spPr>
          <a:xfrm>
            <a:off x="-339805" y="436306"/>
            <a:ext cx="6050090" cy="60536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endParaRPr>
          </a:p>
        </p:txBody>
      </p:sp>
      <p:sp>
        <p:nvSpPr>
          <p:cNvPr id="7" name="Title 1"/>
          <p:cNvSpPr>
            <a:spLocks noGrp="1"/>
          </p:cNvSpPr>
          <p:nvPr>
            <p:ph type="title"/>
          </p:nvPr>
        </p:nvSpPr>
        <p:spPr>
          <a:xfrm>
            <a:off x="6548486" y="1833944"/>
            <a:ext cx="4805313" cy="1074060"/>
          </a:xfrm>
          <a:prstGeom prst="rect">
            <a:avLst/>
          </a:prstGeom>
        </p:spPr>
        <p:txBody>
          <a:bodyPr anchor="ctr" anchorCtr="0">
            <a:normAutofit/>
          </a:bodyPr>
          <a:lstStyle>
            <a:lvl1pPr>
              <a:defRPr sz="2800" b="1">
                <a:solidFill>
                  <a:schemeClr val="bg1"/>
                </a:solidFill>
                <a:latin typeface="Nimbus Sans L" panose="02000503000000000000" pitchFamily="50" charset="0"/>
                <a:cs typeface="Segoe UI" panose="020B0502040204020203" pitchFamily="34" charset="0"/>
              </a:defRPr>
            </a:lvl1pPr>
          </a:lstStyle>
          <a:p>
            <a:r>
              <a:rPr lang="en-US" smtClean="0"/>
              <a:t>Click to edit Master title style</a:t>
            </a:r>
            <a:endParaRPr lang="en-US" dirty="0"/>
          </a:p>
        </p:txBody>
      </p:sp>
      <p:sp>
        <p:nvSpPr>
          <p:cNvPr id="10" name="Content Placeholder 2"/>
          <p:cNvSpPr>
            <a:spLocks noGrp="1"/>
          </p:cNvSpPr>
          <p:nvPr>
            <p:ph idx="1"/>
          </p:nvPr>
        </p:nvSpPr>
        <p:spPr>
          <a:xfrm>
            <a:off x="6548488" y="3073400"/>
            <a:ext cx="4805313" cy="2838513"/>
          </a:xfrm>
          <a:prstGeom prst="rect">
            <a:avLst/>
          </a:prstGeom>
        </p:spPr>
        <p:txBody>
          <a:bodyPr/>
          <a:lstStyle>
            <a:lvl1pPr>
              <a:lnSpc>
                <a:spcPct val="100000"/>
              </a:lnSpc>
              <a:defRPr>
                <a:solidFill>
                  <a:schemeClr val="bg1"/>
                </a:solidFill>
                <a:latin typeface="Source Sans Pro" panose="020B0503030403020204" pitchFamily="34" charset="0"/>
                <a:ea typeface="Source Sans Pro" panose="020B0503030403020204" pitchFamily="34" charset="0"/>
                <a:cs typeface="Segoe UI" panose="020B0502040204020203" pitchFamily="34" charset="0"/>
              </a:defRPr>
            </a:lvl1pPr>
            <a:lvl2pPr>
              <a:lnSpc>
                <a:spcPct val="100000"/>
              </a:lnSpc>
              <a:defRPr>
                <a:solidFill>
                  <a:schemeClr val="bg1"/>
                </a:solidFill>
                <a:latin typeface="Source Sans Pro" panose="020B0503030403020204" pitchFamily="34" charset="0"/>
                <a:ea typeface="Source Sans Pro" panose="020B0503030403020204" pitchFamily="34" charset="0"/>
                <a:cs typeface="Segoe UI" panose="020B0502040204020203" pitchFamily="34" charset="0"/>
              </a:defRPr>
            </a:lvl2pPr>
            <a:lvl3pPr>
              <a:lnSpc>
                <a:spcPct val="100000"/>
              </a:lnSpc>
              <a:defRPr>
                <a:solidFill>
                  <a:schemeClr val="bg1"/>
                </a:solidFill>
                <a:latin typeface="Source Sans Pro" panose="020B0503030403020204" pitchFamily="34" charset="0"/>
                <a:ea typeface="Source Sans Pro" panose="020B0503030403020204" pitchFamily="34" charset="0"/>
                <a:cs typeface="Segoe UI" panose="020B0502040204020203" pitchFamily="34" charset="0"/>
              </a:defRPr>
            </a:lvl3pPr>
            <a:lvl4pPr>
              <a:lnSpc>
                <a:spcPct val="100000"/>
              </a:lnSpc>
              <a:defRPr>
                <a:solidFill>
                  <a:schemeClr val="bg1"/>
                </a:solidFill>
                <a:latin typeface="Source Sans Pro" panose="020B0503030403020204" pitchFamily="34" charset="0"/>
                <a:ea typeface="Source Sans Pro" panose="020B0503030403020204" pitchFamily="34" charset="0"/>
                <a:cs typeface="Segoe UI" panose="020B0502040204020203" pitchFamily="34" charset="0"/>
              </a:defRPr>
            </a:lvl4pPr>
            <a:lvl5pPr>
              <a:lnSpc>
                <a:spcPct val="100000"/>
              </a:lnSpc>
              <a:defRPr>
                <a:solidFill>
                  <a:schemeClr val="bg1"/>
                </a:solidFill>
                <a:latin typeface="Source Sans Pro" panose="020B0503030403020204" pitchFamily="34" charset="0"/>
                <a:ea typeface="Source Sans Pro" panose="020B0503030403020204" pitchFamily="34" charset="0"/>
                <a:cs typeface="Segoe UI" panose="020B0502040204020203"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5049" y="10436"/>
            <a:ext cx="1428750" cy="1428750"/>
          </a:xfrm>
          <a:prstGeom prst="rect">
            <a:avLst/>
          </a:prstGeom>
        </p:spPr>
      </p:pic>
    </p:spTree>
    <p:extLst>
      <p:ext uri="{BB962C8B-B14F-4D97-AF65-F5344CB8AC3E}">
        <p14:creationId xmlns:p14="http://schemas.microsoft.com/office/powerpoint/2010/main" val="37912716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Section Header">
    <p:bg>
      <p:bgRef idx="1001">
        <a:schemeClr val="bg1"/>
      </p:bgRef>
    </p:bg>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11035"/>
          <a:stretch/>
        </p:blipFill>
        <p:spPr>
          <a:xfrm flipH="1">
            <a:off x="-40640" y="254"/>
            <a:ext cx="12232640" cy="6857746"/>
          </a:xfrm>
          <a:prstGeom prst="rect">
            <a:avLst/>
          </a:prstGeom>
        </p:spPr>
      </p:pic>
      <p:sp>
        <p:nvSpPr>
          <p:cNvPr id="6" name="Oval 5"/>
          <p:cNvSpPr/>
          <p:nvPr userDrawn="1"/>
        </p:nvSpPr>
        <p:spPr>
          <a:xfrm>
            <a:off x="-2682875" y="-297180"/>
            <a:ext cx="8056880" cy="7437120"/>
          </a:xfrm>
          <a:prstGeom prst="ellipse">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endParaRPr>
          </a:p>
        </p:txBody>
      </p:sp>
      <p:sp>
        <p:nvSpPr>
          <p:cNvPr id="2" name="Title 1"/>
          <p:cNvSpPr>
            <a:spLocks noGrp="1"/>
          </p:cNvSpPr>
          <p:nvPr>
            <p:ph type="title"/>
          </p:nvPr>
        </p:nvSpPr>
        <p:spPr>
          <a:xfrm>
            <a:off x="584521" y="1831983"/>
            <a:ext cx="4003040" cy="1143000"/>
          </a:xfrm>
          <a:prstGeom prst="rect">
            <a:avLst/>
          </a:prstGeom>
        </p:spPr>
        <p:txBody>
          <a:bodyPr/>
          <a:lstStyle>
            <a:lvl1pPr>
              <a:defRPr sz="3200" b="1">
                <a:solidFill>
                  <a:schemeClr val="bg1"/>
                </a:solidFill>
                <a:latin typeface="Nimbus Sans L" panose="02000503000000000000" pitchFamily="50" charset="0"/>
              </a:defRPr>
            </a:lvl1pPr>
          </a:lstStyle>
          <a:p>
            <a:r>
              <a:rPr lang="en-US" smtClean="0"/>
              <a:t>Click to edit Master title style</a:t>
            </a:r>
            <a:endParaRPr lang="en-NZ"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5935" y="5429250"/>
            <a:ext cx="1428750" cy="1428750"/>
          </a:xfrm>
          <a:prstGeom prst="rect">
            <a:avLst/>
          </a:prstGeom>
        </p:spPr>
      </p:pic>
    </p:spTree>
    <p:extLst>
      <p:ext uri="{BB962C8B-B14F-4D97-AF65-F5344CB8AC3E}">
        <p14:creationId xmlns:p14="http://schemas.microsoft.com/office/powerpoint/2010/main" val="34193896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ection Header">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188976" y="0"/>
            <a:ext cx="13750380" cy="6858000"/>
          </a:xfrm>
          <a:prstGeom prst="rect">
            <a:avLst/>
          </a:prstGeom>
        </p:spPr>
      </p:pic>
      <p:sp>
        <p:nvSpPr>
          <p:cNvPr id="6" name="Oval 5"/>
          <p:cNvSpPr/>
          <p:nvPr userDrawn="1"/>
        </p:nvSpPr>
        <p:spPr>
          <a:xfrm>
            <a:off x="-2682875" y="-297180"/>
            <a:ext cx="8056880" cy="7437120"/>
          </a:xfrm>
          <a:prstGeom prst="ellipse">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endParaRPr>
          </a:p>
        </p:txBody>
      </p:sp>
      <p:sp>
        <p:nvSpPr>
          <p:cNvPr id="7" name="Title 1"/>
          <p:cNvSpPr>
            <a:spLocks noGrp="1"/>
          </p:cNvSpPr>
          <p:nvPr>
            <p:ph type="title"/>
          </p:nvPr>
        </p:nvSpPr>
        <p:spPr>
          <a:xfrm>
            <a:off x="584521" y="1831983"/>
            <a:ext cx="4003040" cy="1143000"/>
          </a:xfrm>
          <a:prstGeom prst="rect">
            <a:avLst/>
          </a:prstGeom>
        </p:spPr>
        <p:txBody>
          <a:bodyPr/>
          <a:lstStyle>
            <a:lvl1pPr>
              <a:defRPr sz="3200" b="1">
                <a:solidFill>
                  <a:schemeClr val="bg1"/>
                </a:solidFill>
                <a:latin typeface="Nimbus Sans L" panose="02000503000000000000" pitchFamily="50" charset="0"/>
              </a:defRPr>
            </a:lvl1pPr>
          </a:lstStyle>
          <a:p>
            <a:r>
              <a:rPr lang="en-US" smtClean="0"/>
              <a:t>Click to edit Master title style</a:t>
            </a:r>
            <a:endParaRPr lang="en-NZ"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935" y="5429250"/>
            <a:ext cx="1428750" cy="1428750"/>
          </a:xfrm>
          <a:prstGeom prst="rect">
            <a:avLst/>
          </a:prstGeom>
        </p:spPr>
      </p:pic>
    </p:spTree>
    <p:extLst>
      <p:ext uri="{BB962C8B-B14F-4D97-AF65-F5344CB8AC3E}">
        <p14:creationId xmlns:p14="http://schemas.microsoft.com/office/powerpoint/2010/main" val="29210395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Section Header">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23312" y="-6924"/>
            <a:ext cx="13764258" cy="6864924"/>
          </a:xfrm>
          <a:prstGeom prst="rect">
            <a:avLst/>
          </a:prstGeom>
        </p:spPr>
      </p:pic>
      <p:pic>
        <p:nvPicPr>
          <p:cNvPr id="5" name="Shape 42"/>
          <p:cNvPicPr preferRelativeResize="0"/>
          <p:nvPr userDrawn="1"/>
        </p:nvPicPr>
        <p:blipFill rotWithShape="1">
          <a:blip r:embed="rId4">
            <a:alphaModFix/>
          </a:blip>
          <a:srcRect/>
          <a:stretch/>
        </p:blipFill>
        <p:spPr>
          <a:xfrm>
            <a:off x="340360" y="5711190"/>
            <a:ext cx="1905001" cy="1428750"/>
          </a:xfrm>
          <a:prstGeom prst="rect">
            <a:avLst/>
          </a:prstGeom>
          <a:noFill/>
          <a:ln>
            <a:noFill/>
          </a:ln>
        </p:spPr>
      </p:pic>
      <p:sp>
        <p:nvSpPr>
          <p:cNvPr id="6" name="Oval 5"/>
          <p:cNvSpPr/>
          <p:nvPr userDrawn="1"/>
        </p:nvSpPr>
        <p:spPr>
          <a:xfrm>
            <a:off x="-2682875" y="-297180"/>
            <a:ext cx="8056880" cy="7437120"/>
          </a:xfrm>
          <a:prstGeom prst="ellipse">
            <a:avLst/>
          </a:prstGeom>
          <a:solidFill>
            <a:srgbClr val="AF1D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endParaRPr>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5935" y="5429250"/>
            <a:ext cx="1428750" cy="1428750"/>
          </a:xfrm>
          <a:prstGeom prst="rect">
            <a:avLst/>
          </a:prstGeom>
        </p:spPr>
      </p:pic>
      <p:sp>
        <p:nvSpPr>
          <p:cNvPr id="9" name="Title 1"/>
          <p:cNvSpPr>
            <a:spLocks noGrp="1"/>
          </p:cNvSpPr>
          <p:nvPr>
            <p:ph type="title"/>
          </p:nvPr>
        </p:nvSpPr>
        <p:spPr>
          <a:xfrm>
            <a:off x="584521" y="1831983"/>
            <a:ext cx="4003040" cy="1143000"/>
          </a:xfrm>
          <a:prstGeom prst="rect">
            <a:avLst/>
          </a:prstGeom>
        </p:spPr>
        <p:txBody>
          <a:bodyPr/>
          <a:lstStyle>
            <a:lvl1pPr>
              <a:defRPr sz="3200" b="1">
                <a:solidFill>
                  <a:schemeClr val="bg1"/>
                </a:solidFill>
                <a:latin typeface="Nimbus Sans L" panose="02000503000000000000" pitchFamily="50" charset="0"/>
              </a:defRPr>
            </a:lvl1pPr>
          </a:lstStyle>
          <a:p>
            <a:r>
              <a:rPr lang="en-US" smtClean="0"/>
              <a:t>Click to edit Master title style</a:t>
            </a:r>
            <a:endParaRPr lang="en-NZ" dirty="0"/>
          </a:p>
        </p:txBody>
      </p:sp>
    </p:spTree>
    <p:extLst>
      <p:ext uri="{BB962C8B-B14F-4D97-AF65-F5344CB8AC3E}">
        <p14:creationId xmlns:p14="http://schemas.microsoft.com/office/powerpoint/2010/main" val="21463313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Section Header">
    <p:bg>
      <p:bgRef idx="1001">
        <a:schemeClr val="bg1"/>
      </p:bgRef>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1923372" y="0"/>
            <a:ext cx="13750378" cy="6858000"/>
          </a:xfrm>
          <a:prstGeom prst="rect">
            <a:avLst/>
          </a:prstGeom>
        </p:spPr>
      </p:pic>
      <p:sp>
        <p:nvSpPr>
          <p:cNvPr id="6" name="Oval 5"/>
          <p:cNvSpPr/>
          <p:nvPr userDrawn="1"/>
        </p:nvSpPr>
        <p:spPr>
          <a:xfrm>
            <a:off x="-2682875" y="-297180"/>
            <a:ext cx="8056880" cy="7437120"/>
          </a:xfrm>
          <a:prstGeom prst="ellipse">
            <a:avLst/>
          </a:prstGeom>
          <a:solidFill>
            <a:srgbClr val="F04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endParaRPr>
          </a:p>
        </p:txBody>
      </p:sp>
      <p:sp>
        <p:nvSpPr>
          <p:cNvPr id="7" name="Title 1"/>
          <p:cNvSpPr>
            <a:spLocks noGrp="1"/>
          </p:cNvSpPr>
          <p:nvPr>
            <p:ph type="title"/>
          </p:nvPr>
        </p:nvSpPr>
        <p:spPr>
          <a:xfrm>
            <a:off x="584521" y="1831983"/>
            <a:ext cx="4003040" cy="1143000"/>
          </a:xfrm>
          <a:prstGeom prst="rect">
            <a:avLst/>
          </a:prstGeom>
        </p:spPr>
        <p:txBody>
          <a:bodyPr/>
          <a:lstStyle>
            <a:lvl1pPr>
              <a:defRPr sz="3200" b="1">
                <a:solidFill>
                  <a:schemeClr val="bg1"/>
                </a:solidFill>
                <a:latin typeface="Nimbus Sans L" panose="02000503000000000000" pitchFamily="50" charset="0"/>
              </a:defRPr>
            </a:lvl1pPr>
          </a:lstStyle>
          <a:p>
            <a:r>
              <a:rPr lang="en-US" smtClean="0"/>
              <a:t>Click to edit Master title style</a:t>
            </a:r>
            <a:endParaRPr lang="en-NZ" dirty="0"/>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5935" y="5429250"/>
            <a:ext cx="1428750" cy="1428750"/>
          </a:xfrm>
          <a:prstGeom prst="rect">
            <a:avLst/>
          </a:prstGeom>
        </p:spPr>
      </p:pic>
    </p:spTree>
    <p:extLst>
      <p:ext uri="{BB962C8B-B14F-4D97-AF65-F5344CB8AC3E}">
        <p14:creationId xmlns:p14="http://schemas.microsoft.com/office/powerpoint/2010/main" val="19601996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Section Header">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flipH="1">
            <a:off x="-210658" y="0"/>
            <a:ext cx="13750377" cy="6858000"/>
          </a:xfrm>
          <a:prstGeom prst="rect">
            <a:avLst/>
          </a:prstGeom>
        </p:spPr>
      </p:pic>
      <p:sp>
        <p:nvSpPr>
          <p:cNvPr id="6" name="Oval 5"/>
          <p:cNvSpPr/>
          <p:nvPr userDrawn="1"/>
        </p:nvSpPr>
        <p:spPr>
          <a:xfrm>
            <a:off x="-2682875" y="-297180"/>
            <a:ext cx="8056880" cy="7437120"/>
          </a:xfrm>
          <a:prstGeom prst="ellipse">
            <a:avLst/>
          </a:prstGeom>
          <a:solidFill>
            <a:srgbClr val="FDB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endParaRPr>
          </a:p>
        </p:txBody>
      </p:sp>
      <p:sp>
        <p:nvSpPr>
          <p:cNvPr id="7" name="Title 1"/>
          <p:cNvSpPr>
            <a:spLocks noGrp="1"/>
          </p:cNvSpPr>
          <p:nvPr>
            <p:ph type="title"/>
          </p:nvPr>
        </p:nvSpPr>
        <p:spPr>
          <a:xfrm>
            <a:off x="584521" y="1831983"/>
            <a:ext cx="4003040" cy="1143000"/>
          </a:xfrm>
          <a:prstGeom prst="rect">
            <a:avLst/>
          </a:prstGeom>
        </p:spPr>
        <p:txBody>
          <a:bodyPr/>
          <a:lstStyle>
            <a:lvl1pPr>
              <a:defRPr sz="3200" b="1">
                <a:solidFill>
                  <a:schemeClr val="bg1"/>
                </a:solidFill>
                <a:latin typeface="Nimbus Sans L" panose="02000503000000000000" pitchFamily="50" charset="0"/>
              </a:defRPr>
            </a:lvl1pPr>
          </a:lstStyle>
          <a:p>
            <a:r>
              <a:rPr lang="en-US" smtClean="0"/>
              <a:t>Click to edit Master title style</a:t>
            </a:r>
            <a:endParaRPr lang="en-NZ" dirty="0"/>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5935" y="5429250"/>
            <a:ext cx="1428750" cy="1428750"/>
          </a:xfrm>
          <a:prstGeom prst="rect">
            <a:avLst/>
          </a:prstGeom>
        </p:spPr>
      </p:pic>
    </p:spTree>
    <p:extLst>
      <p:ext uri="{BB962C8B-B14F-4D97-AF65-F5344CB8AC3E}">
        <p14:creationId xmlns:p14="http://schemas.microsoft.com/office/powerpoint/2010/main" val="22512070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DFF08F-DC6B-4601-B491-B0F83F6DD2DA}" type="datetimeFigureOut">
              <a:rPr lang="en-US" smtClean="0"/>
              <a:pPr/>
              <a:t>5/8/2019</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85064245"/>
      </p:ext>
    </p:extLst>
  </p:cSld>
  <p:clrMap bg1="lt1" tx1="dk1" bg2="lt2" tx2="dk2" accent1="accent1" accent2="accent2" accent3="accent3" accent4="accent4" accent5="accent5" accent6="accent6" hlink="hlink" folHlink="folHlink"/>
  <p:sldLayoutIdLst>
    <p:sldLayoutId id="2147484005" r:id="rId1"/>
    <p:sldLayoutId id="2147484018" r:id="rId2"/>
    <p:sldLayoutId id="2147484017" r:id="rId3"/>
    <p:sldLayoutId id="2147484009" r:id="rId4"/>
    <p:sldLayoutId id="2147484010" r:id="rId5"/>
    <p:sldLayoutId id="2147484011" r:id="rId6"/>
    <p:sldLayoutId id="2147484012" r:id="rId7"/>
    <p:sldLayoutId id="2147484013" r:id="rId8"/>
    <p:sldLayoutId id="2147484014" r:id="rId9"/>
    <p:sldLayoutId id="2147484015" r:id="rId10"/>
    <p:sldLayoutId id="2147484019" r:id="rId11"/>
    <p:sldLayoutId id="2147484016" r:id="rId12"/>
    <p:sldLayoutId id="2147484020"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2.tiff"/><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jpeg"/><Relationship Id="rId17" Type="http://schemas.openxmlformats.org/officeDocument/2006/relationships/image" Target="../media/image44.png"/><Relationship Id="rId2" Type="http://schemas.openxmlformats.org/officeDocument/2006/relationships/notesSlide" Target="../notesSlides/notesSlide5.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jpeg"/><Relationship Id="rId15" Type="http://schemas.openxmlformats.org/officeDocument/2006/relationships/image" Target="../media/image42.jpeg"/><Relationship Id="rId10" Type="http://schemas.openxmlformats.org/officeDocument/2006/relationships/image" Target="../media/image37.gif"/><Relationship Id="rId19" Type="http://schemas.openxmlformats.org/officeDocument/2006/relationships/image" Target="../media/image46.jpeg"/><Relationship Id="rId4" Type="http://schemas.openxmlformats.org/officeDocument/2006/relationships/image" Target="../media/image31.png"/><Relationship Id="rId9" Type="http://schemas.openxmlformats.org/officeDocument/2006/relationships/image" Target="../media/image36.jpe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48487" y="1833944"/>
            <a:ext cx="4058554" cy="1074060"/>
          </a:xfrm>
        </p:spPr>
        <p:txBody>
          <a:bodyPr/>
          <a:lstStyle/>
          <a:p>
            <a:r>
              <a:rPr lang="en-NZ" dirty="0" smtClean="0"/>
              <a:t>Delivering Healthcare in a Rural Setting</a:t>
            </a:r>
            <a:endParaRPr lang="en-NZ" dirty="0"/>
          </a:p>
        </p:txBody>
      </p:sp>
      <p:sp>
        <p:nvSpPr>
          <p:cNvPr id="285" name="Content Placeholder 284"/>
          <p:cNvSpPr>
            <a:spLocks noGrp="1"/>
          </p:cNvSpPr>
          <p:nvPr>
            <p:ph idx="1"/>
          </p:nvPr>
        </p:nvSpPr>
        <p:spPr/>
        <p:txBody>
          <a:bodyPr>
            <a:normAutofit/>
          </a:bodyPr>
          <a:lstStyle/>
          <a:p>
            <a:pPr marL="0" indent="0">
              <a:buNone/>
            </a:pPr>
            <a:endParaRPr lang="en-NZ" sz="2000" dirty="0" smtClean="0"/>
          </a:p>
          <a:p>
            <a:pPr marL="0" indent="0">
              <a:buNone/>
            </a:pPr>
            <a:endParaRPr lang="en-NZ" sz="2000" dirty="0"/>
          </a:p>
          <a:p>
            <a:pPr marL="0" indent="0">
              <a:buNone/>
            </a:pPr>
            <a:r>
              <a:rPr lang="en-NZ" sz="2000" dirty="0" smtClean="0"/>
              <a:t>Jon Herries</a:t>
            </a:r>
          </a:p>
          <a:p>
            <a:pPr marL="0" indent="0">
              <a:buNone/>
            </a:pPr>
            <a:r>
              <a:rPr lang="en-NZ" sz="2000" dirty="0" smtClean="0"/>
              <a:t>Emerging Health Technology</a:t>
            </a:r>
          </a:p>
          <a:p>
            <a:pPr marL="0" indent="0">
              <a:buNone/>
            </a:pPr>
            <a:r>
              <a:rPr lang="en-NZ" sz="2000" dirty="0" smtClean="0"/>
              <a:t>14 May 2019</a:t>
            </a:r>
            <a:endParaRPr lang="en-NZ" sz="2000" dirty="0"/>
          </a:p>
        </p:txBody>
      </p:sp>
      <p:grpSp>
        <p:nvGrpSpPr>
          <p:cNvPr id="5" name="Group 4"/>
          <p:cNvGrpSpPr/>
          <p:nvPr/>
        </p:nvGrpSpPr>
        <p:grpSpPr>
          <a:xfrm>
            <a:off x="385728" y="1045420"/>
            <a:ext cx="4562192" cy="4598854"/>
            <a:chOff x="2368027" y="3979545"/>
            <a:chExt cx="2423636" cy="2443112"/>
          </a:xfrm>
          <a:solidFill>
            <a:srgbClr val="F68B1F"/>
          </a:solidFill>
        </p:grpSpPr>
        <p:sp>
          <p:nvSpPr>
            <p:cNvPr id="6" name="Oval 5"/>
            <p:cNvSpPr/>
            <p:nvPr/>
          </p:nvSpPr>
          <p:spPr>
            <a:xfrm>
              <a:off x="3700511" y="3979545"/>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7" name="Oval 6"/>
            <p:cNvSpPr/>
            <p:nvPr/>
          </p:nvSpPr>
          <p:spPr>
            <a:xfrm>
              <a:off x="4028171" y="4303392"/>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 name="Oval 7"/>
            <p:cNvSpPr/>
            <p:nvPr/>
          </p:nvSpPr>
          <p:spPr>
            <a:xfrm>
              <a:off x="3534521" y="4175542"/>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9" name="Oval 8"/>
            <p:cNvSpPr/>
            <p:nvPr/>
          </p:nvSpPr>
          <p:spPr>
            <a:xfrm>
              <a:off x="4060175" y="3984565"/>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0" name="Oval 9"/>
            <p:cNvSpPr/>
            <p:nvPr/>
          </p:nvSpPr>
          <p:spPr>
            <a:xfrm>
              <a:off x="4426443" y="4051339"/>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1" name="Oval 10"/>
            <p:cNvSpPr/>
            <p:nvPr/>
          </p:nvSpPr>
          <p:spPr>
            <a:xfrm>
              <a:off x="4557111" y="3979545"/>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2" name="Oval 11"/>
            <p:cNvSpPr/>
            <p:nvPr/>
          </p:nvSpPr>
          <p:spPr>
            <a:xfrm>
              <a:off x="2816591" y="5572125"/>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3" name="Oval 12"/>
            <p:cNvSpPr/>
            <p:nvPr/>
          </p:nvSpPr>
          <p:spPr>
            <a:xfrm>
              <a:off x="3487277" y="4730963"/>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4" name="Oval 13"/>
            <p:cNvSpPr/>
            <p:nvPr/>
          </p:nvSpPr>
          <p:spPr>
            <a:xfrm>
              <a:off x="3276330" y="4467152"/>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5" name="Oval 14"/>
            <p:cNvSpPr/>
            <p:nvPr/>
          </p:nvSpPr>
          <p:spPr>
            <a:xfrm>
              <a:off x="3029951" y="4805040"/>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6" name="Oval 15"/>
            <p:cNvSpPr/>
            <p:nvPr/>
          </p:nvSpPr>
          <p:spPr>
            <a:xfrm>
              <a:off x="3029951" y="5229225"/>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7" name="Oval 16"/>
            <p:cNvSpPr/>
            <p:nvPr/>
          </p:nvSpPr>
          <p:spPr>
            <a:xfrm>
              <a:off x="3714353" y="4393354"/>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8" name="Oval 17"/>
            <p:cNvSpPr/>
            <p:nvPr/>
          </p:nvSpPr>
          <p:spPr>
            <a:xfrm>
              <a:off x="3753977" y="4175542"/>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9" name="Oval 18"/>
            <p:cNvSpPr/>
            <p:nvPr/>
          </p:nvSpPr>
          <p:spPr>
            <a:xfrm>
              <a:off x="3494770" y="4505351"/>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0" name="Oval 19"/>
            <p:cNvSpPr/>
            <p:nvPr/>
          </p:nvSpPr>
          <p:spPr>
            <a:xfrm>
              <a:off x="3276329" y="4733285"/>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1" name="Oval 20"/>
            <p:cNvSpPr/>
            <p:nvPr/>
          </p:nvSpPr>
          <p:spPr>
            <a:xfrm>
              <a:off x="3233917" y="4986696"/>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2" name="Oval 21"/>
            <p:cNvSpPr/>
            <p:nvPr/>
          </p:nvSpPr>
          <p:spPr>
            <a:xfrm>
              <a:off x="3029951" y="5017132"/>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3" name="Oval 22"/>
            <p:cNvSpPr/>
            <p:nvPr/>
          </p:nvSpPr>
          <p:spPr>
            <a:xfrm>
              <a:off x="2842850" y="5104062"/>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4" name="Oval 23"/>
            <p:cNvSpPr/>
            <p:nvPr/>
          </p:nvSpPr>
          <p:spPr>
            <a:xfrm>
              <a:off x="2744836" y="5300980"/>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5" name="Oval 24"/>
            <p:cNvSpPr/>
            <p:nvPr/>
          </p:nvSpPr>
          <p:spPr>
            <a:xfrm>
              <a:off x="2622821" y="5549737"/>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6" name="Oval 25"/>
            <p:cNvSpPr/>
            <p:nvPr/>
          </p:nvSpPr>
          <p:spPr>
            <a:xfrm>
              <a:off x="2816591" y="5377926"/>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7" name="Oval 26"/>
            <p:cNvSpPr/>
            <p:nvPr/>
          </p:nvSpPr>
          <p:spPr>
            <a:xfrm>
              <a:off x="2958196" y="5360461"/>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8" name="Oval 27"/>
            <p:cNvSpPr/>
            <p:nvPr/>
          </p:nvSpPr>
          <p:spPr>
            <a:xfrm>
              <a:off x="2658698" y="5733934"/>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9" name="Oval 28"/>
            <p:cNvSpPr/>
            <p:nvPr/>
          </p:nvSpPr>
          <p:spPr>
            <a:xfrm>
              <a:off x="2775474" y="5915494"/>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0" name="Oval 29"/>
            <p:cNvSpPr/>
            <p:nvPr/>
          </p:nvSpPr>
          <p:spPr>
            <a:xfrm>
              <a:off x="2502804" y="5838128"/>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1" name="Oval 30"/>
            <p:cNvSpPr/>
            <p:nvPr/>
          </p:nvSpPr>
          <p:spPr>
            <a:xfrm>
              <a:off x="2565034" y="6028675"/>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2" name="Oval 31"/>
            <p:cNvSpPr/>
            <p:nvPr/>
          </p:nvSpPr>
          <p:spPr>
            <a:xfrm>
              <a:off x="2566461" y="6287538"/>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3" name="Oval 32"/>
            <p:cNvSpPr/>
            <p:nvPr/>
          </p:nvSpPr>
          <p:spPr>
            <a:xfrm>
              <a:off x="2368027" y="6287537"/>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4" name="Oval 33"/>
            <p:cNvSpPr/>
            <p:nvPr/>
          </p:nvSpPr>
          <p:spPr>
            <a:xfrm>
              <a:off x="2463688" y="6154574"/>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5" name="Oval 34"/>
            <p:cNvSpPr/>
            <p:nvPr/>
          </p:nvSpPr>
          <p:spPr>
            <a:xfrm>
              <a:off x="2888345" y="5766324"/>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6" name="Oval 35"/>
            <p:cNvSpPr/>
            <p:nvPr/>
          </p:nvSpPr>
          <p:spPr>
            <a:xfrm>
              <a:off x="3263185" y="5470362"/>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7" name="Oval 36"/>
            <p:cNvSpPr/>
            <p:nvPr/>
          </p:nvSpPr>
          <p:spPr>
            <a:xfrm>
              <a:off x="3052746" y="5621492"/>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8" name="Oval 37"/>
            <p:cNvSpPr/>
            <p:nvPr/>
          </p:nvSpPr>
          <p:spPr>
            <a:xfrm>
              <a:off x="3111104" y="5313143"/>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9" name="Oval 38"/>
            <p:cNvSpPr/>
            <p:nvPr/>
          </p:nvSpPr>
          <p:spPr>
            <a:xfrm>
              <a:off x="3274137" y="5228529"/>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0" name="Oval 39"/>
            <p:cNvSpPr/>
            <p:nvPr/>
          </p:nvSpPr>
          <p:spPr>
            <a:xfrm>
              <a:off x="3432096" y="5286384"/>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1" name="Oval 40"/>
            <p:cNvSpPr/>
            <p:nvPr/>
          </p:nvSpPr>
          <p:spPr>
            <a:xfrm>
              <a:off x="3052745" y="5488996"/>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2" name="Oval 41"/>
            <p:cNvSpPr/>
            <p:nvPr/>
          </p:nvSpPr>
          <p:spPr>
            <a:xfrm>
              <a:off x="3587227" y="5097661"/>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3" name="Oval 42"/>
            <p:cNvSpPr/>
            <p:nvPr/>
          </p:nvSpPr>
          <p:spPr>
            <a:xfrm>
              <a:off x="3612466" y="5342048"/>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4" name="Oval 43"/>
            <p:cNvSpPr/>
            <p:nvPr/>
          </p:nvSpPr>
          <p:spPr>
            <a:xfrm>
              <a:off x="3854314" y="5053009"/>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5" name="Oval 44"/>
            <p:cNvSpPr/>
            <p:nvPr/>
          </p:nvSpPr>
          <p:spPr>
            <a:xfrm>
              <a:off x="3829388" y="5324583"/>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6" name="Oval 45"/>
            <p:cNvSpPr/>
            <p:nvPr/>
          </p:nvSpPr>
          <p:spPr>
            <a:xfrm>
              <a:off x="3793510" y="5201329"/>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7" name="Oval 46"/>
            <p:cNvSpPr/>
            <p:nvPr/>
          </p:nvSpPr>
          <p:spPr>
            <a:xfrm>
              <a:off x="4110237" y="5051620"/>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8" name="Oval 47"/>
            <p:cNvSpPr/>
            <p:nvPr/>
          </p:nvSpPr>
          <p:spPr>
            <a:xfrm>
              <a:off x="4280458" y="5165451"/>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49" name="Oval 48"/>
            <p:cNvSpPr/>
            <p:nvPr/>
          </p:nvSpPr>
          <p:spPr>
            <a:xfrm>
              <a:off x="4028171" y="5226870"/>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0" name="Oval 49"/>
            <p:cNvSpPr/>
            <p:nvPr/>
          </p:nvSpPr>
          <p:spPr>
            <a:xfrm>
              <a:off x="4113828" y="5332833"/>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1" name="Oval 50"/>
            <p:cNvSpPr/>
            <p:nvPr/>
          </p:nvSpPr>
          <p:spPr>
            <a:xfrm>
              <a:off x="4207749" y="5474215"/>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2" name="Oval 51"/>
            <p:cNvSpPr/>
            <p:nvPr/>
          </p:nvSpPr>
          <p:spPr>
            <a:xfrm>
              <a:off x="4281885" y="5620582"/>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3" name="Oval 52"/>
            <p:cNvSpPr/>
            <p:nvPr/>
          </p:nvSpPr>
          <p:spPr>
            <a:xfrm>
              <a:off x="4279504" y="5781336"/>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4" name="Oval 53"/>
            <p:cNvSpPr/>
            <p:nvPr/>
          </p:nvSpPr>
          <p:spPr>
            <a:xfrm>
              <a:off x="4242672" y="5906212"/>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5" name="Oval 54"/>
            <p:cNvSpPr/>
            <p:nvPr/>
          </p:nvSpPr>
          <p:spPr>
            <a:xfrm>
              <a:off x="2775221" y="5702137"/>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6" name="Oval 55"/>
            <p:cNvSpPr/>
            <p:nvPr/>
          </p:nvSpPr>
          <p:spPr>
            <a:xfrm>
              <a:off x="4161087" y="6032878"/>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7" name="Oval 56"/>
            <p:cNvSpPr/>
            <p:nvPr/>
          </p:nvSpPr>
          <p:spPr>
            <a:xfrm>
              <a:off x="4042073" y="6118696"/>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8" name="Oval 57"/>
            <p:cNvSpPr/>
            <p:nvPr/>
          </p:nvSpPr>
          <p:spPr>
            <a:xfrm>
              <a:off x="4060175" y="5982741"/>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9" name="Oval 58"/>
            <p:cNvSpPr/>
            <p:nvPr/>
          </p:nvSpPr>
          <p:spPr>
            <a:xfrm>
              <a:off x="3987783" y="5878886"/>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0" name="Oval 59"/>
            <p:cNvSpPr/>
            <p:nvPr/>
          </p:nvSpPr>
          <p:spPr>
            <a:xfrm>
              <a:off x="3848560" y="5844478"/>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1" name="Oval 60"/>
            <p:cNvSpPr/>
            <p:nvPr/>
          </p:nvSpPr>
          <p:spPr>
            <a:xfrm>
              <a:off x="3682108" y="5882158"/>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2" name="Oval 61"/>
            <p:cNvSpPr/>
            <p:nvPr/>
          </p:nvSpPr>
          <p:spPr>
            <a:xfrm>
              <a:off x="3891996" y="6041376"/>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3" name="Oval 62"/>
            <p:cNvSpPr/>
            <p:nvPr/>
          </p:nvSpPr>
          <p:spPr>
            <a:xfrm>
              <a:off x="3672985" y="6025080"/>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4" name="Oval 63"/>
            <p:cNvSpPr/>
            <p:nvPr/>
          </p:nvSpPr>
          <p:spPr>
            <a:xfrm>
              <a:off x="3577970" y="5978463"/>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5" name="Oval 64"/>
            <p:cNvSpPr/>
            <p:nvPr/>
          </p:nvSpPr>
          <p:spPr>
            <a:xfrm>
              <a:off x="3530454" y="6093240"/>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6" name="Oval 65"/>
            <p:cNvSpPr/>
            <p:nvPr/>
          </p:nvSpPr>
          <p:spPr>
            <a:xfrm>
              <a:off x="3582005" y="6228290"/>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7" name="Oval 66"/>
            <p:cNvSpPr/>
            <p:nvPr/>
          </p:nvSpPr>
          <p:spPr>
            <a:xfrm>
              <a:off x="3776805" y="6154574"/>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8" name="Oval 67"/>
            <p:cNvSpPr/>
            <p:nvPr/>
          </p:nvSpPr>
          <p:spPr>
            <a:xfrm>
              <a:off x="3658982" y="6307036"/>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69" name="Oval 68"/>
            <p:cNvSpPr/>
            <p:nvPr/>
          </p:nvSpPr>
          <p:spPr>
            <a:xfrm>
              <a:off x="3793510" y="6350902"/>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70" name="Oval 69"/>
            <p:cNvSpPr/>
            <p:nvPr/>
          </p:nvSpPr>
          <p:spPr>
            <a:xfrm>
              <a:off x="3942553" y="6215590"/>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71" name="Oval 70"/>
            <p:cNvSpPr/>
            <p:nvPr/>
          </p:nvSpPr>
          <p:spPr>
            <a:xfrm>
              <a:off x="3942552" y="6342913"/>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72" name="Oval 71"/>
            <p:cNvSpPr/>
            <p:nvPr/>
          </p:nvSpPr>
          <p:spPr>
            <a:xfrm>
              <a:off x="4096320" y="6319576"/>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73" name="Oval 72"/>
            <p:cNvSpPr/>
            <p:nvPr/>
          </p:nvSpPr>
          <p:spPr>
            <a:xfrm>
              <a:off x="4242671" y="6260910"/>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74" name="Oval 73"/>
            <p:cNvSpPr/>
            <p:nvPr/>
          </p:nvSpPr>
          <p:spPr>
            <a:xfrm>
              <a:off x="4171871" y="6151159"/>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75" name="Oval 74"/>
            <p:cNvSpPr/>
            <p:nvPr/>
          </p:nvSpPr>
          <p:spPr>
            <a:xfrm>
              <a:off x="4365384" y="6090777"/>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76" name="Oval 75"/>
            <p:cNvSpPr/>
            <p:nvPr/>
          </p:nvSpPr>
          <p:spPr>
            <a:xfrm>
              <a:off x="4365383" y="5937521"/>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77" name="Oval 76"/>
            <p:cNvSpPr/>
            <p:nvPr/>
          </p:nvSpPr>
          <p:spPr>
            <a:xfrm>
              <a:off x="4551469" y="5788958"/>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78" name="Oval 77"/>
            <p:cNvSpPr/>
            <p:nvPr/>
          </p:nvSpPr>
          <p:spPr>
            <a:xfrm>
              <a:off x="4409045" y="5802383"/>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79" name="Oval 78"/>
            <p:cNvSpPr/>
            <p:nvPr/>
          </p:nvSpPr>
          <p:spPr>
            <a:xfrm>
              <a:off x="4557584" y="5610868"/>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0" name="Oval 79"/>
            <p:cNvSpPr/>
            <p:nvPr/>
          </p:nvSpPr>
          <p:spPr>
            <a:xfrm>
              <a:off x="4407137" y="5488995"/>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1" name="Oval 80"/>
            <p:cNvSpPr/>
            <p:nvPr/>
          </p:nvSpPr>
          <p:spPr>
            <a:xfrm>
              <a:off x="4407137" y="5286383"/>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2" name="Oval 81"/>
            <p:cNvSpPr/>
            <p:nvPr/>
          </p:nvSpPr>
          <p:spPr>
            <a:xfrm>
              <a:off x="4287477" y="5332833"/>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3" name="Oval 82"/>
            <p:cNvSpPr/>
            <p:nvPr/>
          </p:nvSpPr>
          <p:spPr>
            <a:xfrm>
              <a:off x="4384248" y="5142273"/>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4" name="Oval 83"/>
            <p:cNvSpPr/>
            <p:nvPr/>
          </p:nvSpPr>
          <p:spPr>
            <a:xfrm>
              <a:off x="4552491" y="5261078"/>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5" name="Oval 84"/>
            <p:cNvSpPr/>
            <p:nvPr/>
          </p:nvSpPr>
          <p:spPr>
            <a:xfrm>
              <a:off x="4660028" y="5432216"/>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6" name="Oval 85"/>
            <p:cNvSpPr/>
            <p:nvPr/>
          </p:nvSpPr>
          <p:spPr>
            <a:xfrm>
              <a:off x="4719908" y="5603401"/>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7" name="Oval 86"/>
            <p:cNvSpPr/>
            <p:nvPr/>
          </p:nvSpPr>
          <p:spPr>
            <a:xfrm>
              <a:off x="4688762" y="5807689"/>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8" name="Oval 87"/>
            <p:cNvSpPr/>
            <p:nvPr/>
          </p:nvSpPr>
          <p:spPr>
            <a:xfrm>
              <a:off x="4615665" y="5987249"/>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89" name="Oval 88"/>
            <p:cNvSpPr/>
            <p:nvPr/>
          </p:nvSpPr>
          <p:spPr>
            <a:xfrm>
              <a:off x="4487274" y="6115281"/>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90" name="Oval 89"/>
            <p:cNvSpPr/>
            <p:nvPr/>
          </p:nvSpPr>
          <p:spPr>
            <a:xfrm>
              <a:off x="4373404" y="6196711"/>
              <a:ext cx="71755" cy="71755"/>
            </a:xfrm>
            <a:prstGeom prst="ellipse">
              <a:avLst/>
            </a:prstGeom>
            <a:grpFill/>
            <a:ln w="19050">
              <a:solidFill>
                <a:srgbClr val="F68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cxnSp>
          <p:nvCxnSpPr>
            <p:cNvPr id="91" name="Straight Connector 90"/>
            <p:cNvCxnSpPr>
              <a:stCxn id="51" idx="4"/>
              <a:endCxn id="52" idx="1"/>
            </p:cNvCxnSpPr>
            <p:nvPr/>
          </p:nvCxnSpPr>
          <p:spPr>
            <a:xfrm>
              <a:off x="4243627" y="5545970"/>
              <a:ext cx="48766" cy="85120"/>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52" idx="4"/>
              <a:endCxn id="53" idx="0"/>
            </p:cNvCxnSpPr>
            <p:nvPr/>
          </p:nvCxnSpPr>
          <p:spPr>
            <a:xfrm flipH="1">
              <a:off x="4315382" y="5692337"/>
              <a:ext cx="2381" cy="88999"/>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53" idx="4"/>
              <a:endCxn id="54" idx="7"/>
            </p:cNvCxnSpPr>
            <p:nvPr/>
          </p:nvCxnSpPr>
          <p:spPr>
            <a:xfrm flipH="1">
              <a:off x="4303919" y="5853091"/>
              <a:ext cx="11463" cy="63629"/>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56" idx="7"/>
              <a:endCxn id="54" idx="4"/>
            </p:cNvCxnSpPr>
            <p:nvPr/>
          </p:nvCxnSpPr>
          <p:spPr>
            <a:xfrm flipV="1">
              <a:off x="4222334" y="5977967"/>
              <a:ext cx="56216" cy="65419"/>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stCxn id="56" idx="3"/>
              <a:endCxn id="57" idx="7"/>
            </p:cNvCxnSpPr>
            <p:nvPr/>
          </p:nvCxnSpPr>
          <p:spPr>
            <a:xfrm flipH="1">
              <a:off x="4103320" y="6094125"/>
              <a:ext cx="68275" cy="35079"/>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57" idx="0"/>
              <a:endCxn id="58" idx="4"/>
            </p:cNvCxnSpPr>
            <p:nvPr/>
          </p:nvCxnSpPr>
          <p:spPr>
            <a:xfrm flipV="1">
              <a:off x="4077951" y="6054496"/>
              <a:ext cx="18102" cy="64200"/>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stCxn id="58" idx="0"/>
              <a:endCxn id="59" idx="5"/>
            </p:cNvCxnSpPr>
            <p:nvPr/>
          </p:nvCxnSpPr>
          <p:spPr>
            <a:xfrm flipH="1" flipV="1">
              <a:off x="4049030" y="5940133"/>
              <a:ext cx="47023" cy="42608"/>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stCxn id="59" idx="1"/>
              <a:endCxn id="60" idx="6"/>
            </p:cNvCxnSpPr>
            <p:nvPr/>
          </p:nvCxnSpPr>
          <p:spPr>
            <a:xfrm flipH="1" flipV="1">
              <a:off x="3920315" y="5880356"/>
              <a:ext cx="77976" cy="9038"/>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60" idx="2"/>
              <a:endCxn id="61" idx="7"/>
            </p:cNvCxnSpPr>
            <p:nvPr/>
          </p:nvCxnSpPr>
          <p:spPr>
            <a:xfrm flipH="1">
              <a:off x="3743355" y="5880356"/>
              <a:ext cx="105205" cy="12310"/>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64" idx="0"/>
              <a:endCxn id="61" idx="2"/>
            </p:cNvCxnSpPr>
            <p:nvPr/>
          </p:nvCxnSpPr>
          <p:spPr>
            <a:xfrm flipV="1">
              <a:off x="3613848" y="5918036"/>
              <a:ext cx="68260" cy="60427"/>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a:stCxn id="64" idx="3"/>
              <a:endCxn id="65" idx="0"/>
            </p:cNvCxnSpPr>
            <p:nvPr/>
          </p:nvCxnSpPr>
          <p:spPr>
            <a:xfrm flipH="1">
              <a:off x="3566332" y="6039710"/>
              <a:ext cx="22146" cy="53530"/>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a:stCxn id="61" idx="6"/>
              <a:endCxn id="62" idx="1"/>
            </p:cNvCxnSpPr>
            <p:nvPr/>
          </p:nvCxnSpPr>
          <p:spPr>
            <a:xfrm>
              <a:off x="3753863" y="5918036"/>
              <a:ext cx="148641" cy="133848"/>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62" idx="0"/>
              <a:endCxn id="60" idx="4"/>
            </p:cNvCxnSpPr>
            <p:nvPr/>
          </p:nvCxnSpPr>
          <p:spPr>
            <a:xfrm flipH="1" flipV="1">
              <a:off x="3884438" y="5916233"/>
              <a:ext cx="43436" cy="125143"/>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59" idx="3"/>
              <a:endCxn id="62" idx="7"/>
            </p:cNvCxnSpPr>
            <p:nvPr/>
          </p:nvCxnSpPr>
          <p:spPr>
            <a:xfrm flipH="1">
              <a:off x="3953243" y="5940133"/>
              <a:ext cx="45048" cy="111751"/>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58" idx="3"/>
              <a:endCxn id="62" idx="7"/>
            </p:cNvCxnSpPr>
            <p:nvPr/>
          </p:nvCxnSpPr>
          <p:spPr>
            <a:xfrm flipH="1">
              <a:off x="3953243" y="6043988"/>
              <a:ext cx="117440" cy="7896"/>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57" idx="2"/>
              <a:endCxn id="62" idx="6"/>
            </p:cNvCxnSpPr>
            <p:nvPr/>
          </p:nvCxnSpPr>
          <p:spPr>
            <a:xfrm flipH="1" flipV="1">
              <a:off x="3963751" y="6077254"/>
              <a:ext cx="78322" cy="77320"/>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stCxn id="62" idx="3"/>
              <a:endCxn id="67" idx="7"/>
            </p:cNvCxnSpPr>
            <p:nvPr/>
          </p:nvCxnSpPr>
          <p:spPr>
            <a:xfrm flipH="1">
              <a:off x="3838052" y="6102623"/>
              <a:ext cx="64452" cy="62459"/>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stCxn id="70" idx="2"/>
              <a:endCxn id="67" idx="5"/>
            </p:cNvCxnSpPr>
            <p:nvPr/>
          </p:nvCxnSpPr>
          <p:spPr>
            <a:xfrm flipH="1" flipV="1">
              <a:off x="3838052" y="6215821"/>
              <a:ext cx="104501" cy="35647"/>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70" idx="7"/>
              <a:endCxn id="57" idx="3"/>
            </p:cNvCxnSpPr>
            <p:nvPr/>
          </p:nvCxnSpPr>
          <p:spPr>
            <a:xfrm flipV="1">
              <a:off x="4003800" y="6179943"/>
              <a:ext cx="48781" cy="46155"/>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69" idx="0"/>
              <a:endCxn id="67" idx="4"/>
            </p:cNvCxnSpPr>
            <p:nvPr/>
          </p:nvCxnSpPr>
          <p:spPr>
            <a:xfrm flipH="1" flipV="1">
              <a:off x="3812683" y="6226329"/>
              <a:ext cx="16705" cy="124573"/>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71" idx="2"/>
              <a:endCxn id="69" idx="6"/>
            </p:cNvCxnSpPr>
            <p:nvPr/>
          </p:nvCxnSpPr>
          <p:spPr>
            <a:xfrm flipH="1">
              <a:off x="3865265" y="6378791"/>
              <a:ext cx="77287" cy="7989"/>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72" idx="2"/>
              <a:endCxn id="71" idx="6"/>
            </p:cNvCxnSpPr>
            <p:nvPr/>
          </p:nvCxnSpPr>
          <p:spPr>
            <a:xfrm flipH="1">
              <a:off x="4014307" y="6355454"/>
              <a:ext cx="82013" cy="23337"/>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73" idx="2"/>
              <a:endCxn id="72" idx="7"/>
            </p:cNvCxnSpPr>
            <p:nvPr/>
          </p:nvCxnSpPr>
          <p:spPr>
            <a:xfrm flipH="1">
              <a:off x="4157567" y="6296788"/>
              <a:ext cx="85104" cy="33296"/>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73" idx="7"/>
              <a:endCxn id="90" idx="3"/>
            </p:cNvCxnSpPr>
            <p:nvPr/>
          </p:nvCxnSpPr>
          <p:spPr>
            <a:xfrm flipV="1">
              <a:off x="4303918" y="6257958"/>
              <a:ext cx="79994" cy="13460"/>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stCxn id="69" idx="2"/>
              <a:endCxn id="68" idx="5"/>
            </p:cNvCxnSpPr>
            <p:nvPr/>
          </p:nvCxnSpPr>
          <p:spPr>
            <a:xfrm flipH="1" flipV="1">
              <a:off x="3720229" y="6368283"/>
              <a:ext cx="73281" cy="18497"/>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stCxn id="68" idx="7"/>
              <a:endCxn id="67" idx="2"/>
            </p:cNvCxnSpPr>
            <p:nvPr/>
          </p:nvCxnSpPr>
          <p:spPr>
            <a:xfrm flipV="1">
              <a:off x="3720229" y="6190452"/>
              <a:ext cx="56576" cy="127092"/>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stCxn id="69" idx="7"/>
              <a:endCxn id="70" idx="3"/>
            </p:cNvCxnSpPr>
            <p:nvPr/>
          </p:nvCxnSpPr>
          <p:spPr>
            <a:xfrm flipV="1">
              <a:off x="3854757" y="6276837"/>
              <a:ext cx="98304" cy="84573"/>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stCxn id="71" idx="0"/>
              <a:endCxn id="70" idx="4"/>
            </p:cNvCxnSpPr>
            <p:nvPr/>
          </p:nvCxnSpPr>
          <p:spPr>
            <a:xfrm flipV="1">
              <a:off x="3978430" y="6287345"/>
              <a:ext cx="1" cy="55568"/>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a:stCxn id="63" idx="5"/>
              <a:endCxn id="67" idx="1"/>
            </p:cNvCxnSpPr>
            <p:nvPr/>
          </p:nvCxnSpPr>
          <p:spPr>
            <a:xfrm>
              <a:off x="3734232" y="6086327"/>
              <a:ext cx="53081" cy="78755"/>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a:stCxn id="62" idx="2"/>
              <a:endCxn id="63" idx="6"/>
            </p:cNvCxnSpPr>
            <p:nvPr/>
          </p:nvCxnSpPr>
          <p:spPr>
            <a:xfrm flipH="1" flipV="1">
              <a:off x="3744740" y="6060958"/>
              <a:ext cx="147256" cy="16296"/>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stCxn id="63" idx="0"/>
              <a:endCxn id="61" idx="4"/>
            </p:cNvCxnSpPr>
            <p:nvPr/>
          </p:nvCxnSpPr>
          <p:spPr>
            <a:xfrm flipV="1">
              <a:off x="3708863" y="5953913"/>
              <a:ext cx="9123" cy="71167"/>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a:stCxn id="63" idx="2"/>
              <a:endCxn id="64" idx="5"/>
            </p:cNvCxnSpPr>
            <p:nvPr/>
          </p:nvCxnSpPr>
          <p:spPr>
            <a:xfrm flipH="1" flipV="1">
              <a:off x="3639217" y="6039710"/>
              <a:ext cx="33768" cy="21248"/>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66" idx="1"/>
              <a:endCxn id="65" idx="4"/>
            </p:cNvCxnSpPr>
            <p:nvPr/>
          </p:nvCxnSpPr>
          <p:spPr>
            <a:xfrm flipH="1" flipV="1">
              <a:off x="3566332" y="6164995"/>
              <a:ext cx="26181" cy="73803"/>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stCxn id="68" idx="2"/>
              <a:endCxn id="66" idx="4"/>
            </p:cNvCxnSpPr>
            <p:nvPr/>
          </p:nvCxnSpPr>
          <p:spPr>
            <a:xfrm flipH="1" flipV="1">
              <a:off x="3617883" y="6300045"/>
              <a:ext cx="41099" cy="42869"/>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stCxn id="67" idx="2"/>
              <a:endCxn id="66" idx="7"/>
            </p:cNvCxnSpPr>
            <p:nvPr/>
          </p:nvCxnSpPr>
          <p:spPr>
            <a:xfrm flipH="1">
              <a:off x="3643252" y="6190452"/>
              <a:ext cx="133553" cy="48346"/>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stCxn id="63" idx="3"/>
              <a:endCxn id="65" idx="6"/>
            </p:cNvCxnSpPr>
            <p:nvPr/>
          </p:nvCxnSpPr>
          <p:spPr>
            <a:xfrm flipH="1">
              <a:off x="3602209" y="6086327"/>
              <a:ext cx="81284" cy="42791"/>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stCxn id="57" idx="2"/>
              <a:endCxn id="67" idx="7"/>
            </p:cNvCxnSpPr>
            <p:nvPr/>
          </p:nvCxnSpPr>
          <p:spPr>
            <a:xfrm flipH="1">
              <a:off x="3838052" y="6154574"/>
              <a:ext cx="204021" cy="10508"/>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stCxn id="70" idx="6"/>
              <a:endCxn id="74" idx="2"/>
            </p:cNvCxnSpPr>
            <p:nvPr/>
          </p:nvCxnSpPr>
          <p:spPr>
            <a:xfrm flipV="1">
              <a:off x="4014308" y="6187037"/>
              <a:ext cx="157563" cy="64431"/>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stCxn id="72" idx="0"/>
              <a:endCxn id="70" idx="6"/>
            </p:cNvCxnSpPr>
            <p:nvPr/>
          </p:nvCxnSpPr>
          <p:spPr>
            <a:xfrm flipH="1" flipV="1">
              <a:off x="4014308" y="6251468"/>
              <a:ext cx="117890" cy="68108"/>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stCxn id="72" idx="0"/>
              <a:endCxn id="74" idx="4"/>
            </p:cNvCxnSpPr>
            <p:nvPr/>
          </p:nvCxnSpPr>
          <p:spPr>
            <a:xfrm flipV="1">
              <a:off x="4132198" y="6222914"/>
              <a:ext cx="75551" cy="96662"/>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stCxn id="73" idx="1"/>
              <a:endCxn id="74" idx="4"/>
            </p:cNvCxnSpPr>
            <p:nvPr/>
          </p:nvCxnSpPr>
          <p:spPr>
            <a:xfrm flipH="1" flipV="1">
              <a:off x="4207749" y="6222914"/>
              <a:ext cx="45430" cy="48504"/>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stCxn id="74" idx="7"/>
              <a:endCxn id="75" idx="2"/>
            </p:cNvCxnSpPr>
            <p:nvPr/>
          </p:nvCxnSpPr>
          <p:spPr>
            <a:xfrm flipV="1">
              <a:off x="4233118" y="6126655"/>
              <a:ext cx="132266" cy="35012"/>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74" idx="0"/>
              <a:endCxn id="56" idx="4"/>
            </p:cNvCxnSpPr>
            <p:nvPr/>
          </p:nvCxnSpPr>
          <p:spPr>
            <a:xfrm flipH="1" flipV="1">
              <a:off x="4196965" y="6104633"/>
              <a:ext cx="10784" cy="46526"/>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stCxn id="74" idx="2"/>
              <a:endCxn id="57" idx="6"/>
            </p:cNvCxnSpPr>
            <p:nvPr/>
          </p:nvCxnSpPr>
          <p:spPr>
            <a:xfrm flipH="1" flipV="1">
              <a:off x="4113828" y="6154574"/>
              <a:ext cx="58043" cy="32463"/>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stCxn id="52" idx="5"/>
              <a:endCxn id="78" idx="1"/>
            </p:cNvCxnSpPr>
            <p:nvPr/>
          </p:nvCxnSpPr>
          <p:spPr>
            <a:xfrm>
              <a:off x="4343132" y="5681829"/>
              <a:ext cx="76421" cy="131062"/>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stCxn id="53" idx="6"/>
              <a:endCxn id="78" idx="2"/>
            </p:cNvCxnSpPr>
            <p:nvPr/>
          </p:nvCxnSpPr>
          <p:spPr>
            <a:xfrm>
              <a:off x="4351259" y="5817214"/>
              <a:ext cx="57786" cy="21047"/>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a:stCxn id="76" idx="0"/>
              <a:endCxn id="53" idx="5"/>
            </p:cNvCxnSpPr>
            <p:nvPr/>
          </p:nvCxnSpPr>
          <p:spPr>
            <a:xfrm flipH="1" flipV="1">
              <a:off x="4340751" y="5842583"/>
              <a:ext cx="60510" cy="94938"/>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78" idx="4"/>
              <a:endCxn id="76" idx="7"/>
            </p:cNvCxnSpPr>
            <p:nvPr/>
          </p:nvCxnSpPr>
          <p:spPr>
            <a:xfrm flipH="1">
              <a:off x="4426630" y="5874138"/>
              <a:ext cx="18293" cy="73891"/>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54" idx="5"/>
              <a:endCxn id="76" idx="2"/>
            </p:cNvCxnSpPr>
            <p:nvPr/>
          </p:nvCxnSpPr>
          <p:spPr>
            <a:xfrm>
              <a:off x="4303919" y="5967459"/>
              <a:ext cx="61464" cy="5940"/>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56" idx="6"/>
              <a:endCxn id="75" idx="0"/>
            </p:cNvCxnSpPr>
            <p:nvPr/>
          </p:nvCxnSpPr>
          <p:spPr>
            <a:xfrm>
              <a:off x="4232842" y="6068756"/>
              <a:ext cx="168420" cy="22021"/>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a:stCxn id="54" idx="4"/>
              <a:endCxn id="75" idx="0"/>
            </p:cNvCxnSpPr>
            <p:nvPr/>
          </p:nvCxnSpPr>
          <p:spPr>
            <a:xfrm>
              <a:off x="4278550" y="5977967"/>
              <a:ext cx="122712" cy="112810"/>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a:stCxn id="76" idx="4"/>
              <a:endCxn id="75" idx="0"/>
            </p:cNvCxnSpPr>
            <p:nvPr/>
          </p:nvCxnSpPr>
          <p:spPr>
            <a:xfrm>
              <a:off x="4401261" y="6009276"/>
              <a:ext cx="1" cy="81501"/>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a:stCxn id="75" idx="6"/>
              <a:endCxn id="89" idx="2"/>
            </p:cNvCxnSpPr>
            <p:nvPr/>
          </p:nvCxnSpPr>
          <p:spPr>
            <a:xfrm>
              <a:off x="4437139" y="6126655"/>
              <a:ext cx="50135" cy="24504"/>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a:stCxn id="75" idx="4"/>
              <a:endCxn id="73" idx="0"/>
            </p:cNvCxnSpPr>
            <p:nvPr/>
          </p:nvCxnSpPr>
          <p:spPr>
            <a:xfrm flipH="1">
              <a:off x="4278549" y="6162532"/>
              <a:ext cx="122713" cy="98378"/>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a:stCxn id="75" idx="4"/>
              <a:endCxn id="90" idx="0"/>
            </p:cNvCxnSpPr>
            <p:nvPr/>
          </p:nvCxnSpPr>
          <p:spPr>
            <a:xfrm>
              <a:off x="4401262" y="6162532"/>
              <a:ext cx="8020" cy="34179"/>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a:stCxn id="89" idx="3"/>
              <a:endCxn id="90" idx="7"/>
            </p:cNvCxnSpPr>
            <p:nvPr/>
          </p:nvCxnSpPr>
          <p:spPr>
            <a:xfrm flipH="1">
              <a:off x="4434651" y="6176528"/>
              <a:ext cx="63131" cy="30691"/>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a:stCxn id="89" idx="7"/>
              <a:endCxn id="88" idx="3"/>
            </p:cNvCxnSpPr>
            <p:nvPr/>
          </p:nvCxnSpPr>
          <p:spPr>
            <a:xfrm flipV="1">
              <a:off x="4548521" y="6048496"/>
              <a:ext cx="77652" cy="77293"/>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stCxn id="88" idx="7"/>
              <a:endCxn id="87" idx="4"/>
            </p:cNvCxnSpPr>
            <p:nvPr/>
          </p:nvCxnSpPr>
          <p:spPr>
            <a:xfrm flipV="1">
              <a:off x="4676912" y="5879444"/>
              <a:ext cx="47728" cy="118313"/>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a:stCxn id="89" idx="0"/>
              <a:endCxn id="76" idx="5"/>
            </p:cNvCxnSpPr>
            <p:nvPr/>
          </p:nvCxnSpPr>
          <p:spPr>
            <a:xfrm flipH="1" flipV="1">
              <a:off x="4426630" y="5998768"/>
              <a:ext cx="96522" cy="116513"/>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stCxn id="76" idx="5"/>
              <a:endCxn id="88" idx="2"/>
            </p:cNvCxnSpPr>
            <p:nvPr/>
          </p:nvCxnSpPr>
          <p:spPr>
            <a:xfrm>
              <a:off x="4426630" y="5998768"/>
              <a:ext cx="189035" cy="24359"/>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a:stCxn id="76" idx="6"/>
              <a:endCxn id="77" idx="3"/>
            </p:cNvCxnSpPr>
            <p:nvPr/>
          </p:nvCxnSpPr>
          <p:spPr>
            <a:xfrm flipV="1">
              <a:off x="4437138" y="5850205"/>
              <a:ext cx="124839" cy="123194"/>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a:stCxn id="77" idx="4"/>
              <a:endCxn id="88" idx="1"/>
            </p:cNvCxnSpPr>
            <p:nvPr/>
          </p:nvCxnSpPr>
          <p:spPr>
            <a:xfrm>
              <a:off x="4587347" y="5860713"/>
              <a:ext cx="38826" cy="137044"/>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a:stCxn id="77" idx="6"/>
              <a:endCxn id="87" idx="2"/>
            </p:cNvCxnSpPr>
            <p:nvPr/>
          </p:nvCxnSpPr>
          <p:spPr>
            <a:xfrm>
              <a:off x="4623224" y="5824836"/>
              <a:ext cx="65538" cy="18731"/>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a:stCxn id="78" idx="6"/>
              <a:endCxn id="77" idx="2"/>
            </p:cNvCxnSpPr>
            <p:nvPr/>
          </p:nvCxnSpPr>
          <p:spPr>
            <a:xfrm flipV="1">
              <a:off x="4480800" y="5824836"/>
              <a:ext cx="70669" cy="13425"/>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a:stCxn id="52" idx="6"/>
              <a:endCxn id="77" idx="1"/>
            </p:cNvCxnSpPr>
            <p:nvPr/>
          </p:nvCxnSpPr>
          <p:spPr>
            <a:xfrm>
              <a:off x="4353640" y="5656460"/>
              <a:ext cx="208337" cy="143006"/>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a:stCxn id="79" idx="4"/>
              <a:endCxn id="77" idx="0"/>
            </p:cNvCxnSpPr>
            <p:nvPr/>
          </p:nvCxnSpPr>
          <p:spPr>
            <a:xfrm flipH="1">
              <a:off x="4587347" y="5682623"/>
              <a:ext cx="6115" cy="106335"/>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a:stCxn id="79" idx="2"/>
              <a:endCxn id="52" idx="6"/>
            </p:cNvCxnSpPr>
            <p:nvPr/>
          </p:nvCxnSpPr>
          <p:spPr>
            <a:xfrm flipH="1">
              <a:off x="4353640" y="5646746"/>
              <a:ext cx="203944" cy="9714"/>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a:stCxn id="79" idx="5"/>
              <a:endCxn id="87" idx="1"/>
            </p:cNvCxnSpPr>
            <p:nvPr/>
          </p:nvCxnSpPr>
          <p:spPr>
            <a:xfrm>
              <a:off x="4618831" y="5672115"/>
              <a:ext cx="80439" cy="146082"/>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86" idx="4"/>
              <a:endCxn id="87" idx="7"/>
            </p:cNvCxnSpPr>
            <p:nvPr/>
          </p:nvCxnSpPr>
          <p:spPr>
            <a:xfrm flipH="1">
              <a:off x="4750009" y="5675156"/>
              <a:ext cx="5777" cy="143041"/>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85" idx="5"/>
              <a:endCxn id="86" idx="0"/>
            </p:cNvCxnSpPr>
            <p:nvPr/>
          </p:nvCxnSpPr>
          <p:spPr>
            <a:xfrm>
              <a:off x="4721275" y="5493463"/>
              <a:ext cx="34511" cy="109938"/>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a:stCxn id="86" idx="2"/>
              <a:endCxn id="79" idx="6"/>
            </p:cNvCxnSpPr>
            <p:nvPr/>
          </p:nvCxnSpPr>
          <p:spPr>
            <a:xfrm flipH="1">
              <a:off x="4629339" y="5639279"/>
              <a:ext cx="90569" cy="7467"/>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a:stCxn id="85" idx="3"/>
              <a:endCxn id="79" idx="7"/>
            </p:cNvCxnSpPr>
            <p:nvPr/>
          </p:nvCxnSpPr>
          <p:spPr>
            <a:xfrm flipH="1">
              <a:off x="4618831" y="5493463"/>
              <a:ext cx="51705" cy="127913"/>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a:stCxn id="80" idx="5"/>
              <a:endCxn id="79" idx="1"/>
            </p:cNvCxnSpPr>
            <p:nvPr/>
          </p:nvCxnSpPr>
          <p:spPr>
            <a:xfrm>
              <a:off x="4468384" y="5550242"/>
              <a:ext cx="99708" cy="71134"/>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stCxn id="80" idx="3"/>
              <a:endCxn id="52" idx="7"/>
            </p:cNvCxnSpPr>
            <p:nvPr/>
          </p:nvCxnSpPr>
          <p:spPr>
            <a:xfrm flipH="1">
              <a:off x="4343132" y="5550242"/>
              <a:ext cx="74513" cy="80848"/>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a:stCxn id="80" idx="6"/>
              <a:endCxn id="85" idx="2"/>
            </p:cNvCxnSpPr>
            <p:nvPr/>
          </p:nvCxnSpPr>
          <p:spPr>
            <a:xfrm flipV="1">
              <a:off x="4478892" y="5468094"/>
              <a:ext cx="181136" cy="56779"/>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a:stCxn id="84" idx="5"/>
              <a:endCxn id="85" idx="0"/>
            </p:cNvCxnSpPr>
            <p:nvPr/>
          </p:nvCxnSpPr>
          <p:spPr>
            <a:xfrm>
              <a:off x="4613738" y="5322325"/>
              <a:ext cx="82168" cy="109891"/>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a:stCxn id="83" idx="5"/>
              <a:endCxn id="84" idx="1"/>
            </p:cNvCxnSpPr>
            <p:nvPr/>
          </p:nvCxnSpPr>
          <p:spPr>
            <a:xfrm>
              <a:off x="4445495" y="5203520"/>
              <a:ext cx="117504" cy="68066"/>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a:stCxn id="81" idx="6"/>
              <a:endCxn id="85" idx="1"/>
            </p:cNvCxnSpPr>
            <p:nvPr/>
          </p:nvCxnSpPr>
          <p:spPr>
            <a:xfrm>
              <a:off x="4478892" y="5322261"/>
              <a:ext cx="191644" cy="120463"/>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a:stCxn id="81" idx="4"/>
              <a:endCxn id="80" idx="0"/>
            </p:cNvCxnSpPr>
            <p:nvPr/>
          </p:nvCxnSpPr>
          <p:spPr>
            <a:xfrm>
              <a:off x="4443015" y="5358138"/>
              <a:ext cx="0" cy="130857"/>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a:stCxn id="51" idx="6"/>
              <a:endCxn id="80" idx="2"/>
            </p:cNvCxnSpPr>
            <p:nvPr/>
          </p:nvCxnSpPr>
          <p:spPr>
            <a:xfrm>
              <a:off x="4279504" y="5510093"/>
              <a:ext cx="127633" cy="14780"/>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a:stCxn id="82" idx="5"/>
              <a:endCxn id="80" idx="1"/>
            </p:cNvCxnSpPr>
            <p:nvPr/>
          </p:nvCxnSpPr>
          <p:spPr>
            <a:xfrm>
              <a:off x="4348724" y="5394080"/>
              <a:ext cx="68921" cy="105423"/>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a:stCxn id="82" idx="3"/>
              <a:endCxn id="51" idx="0"/>
            </p:cNvCxnSpPr>
            <p:nvPr/>
          </p:nvCxnSpPr>
          <p:spPr>
            <a:xfrm flipH="1">
              <a:off x="4243627" y="5394080"/>
              <a:ext cx="54358" cy="80135"/>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a:stCxn id="82" idx="7"/>
              <a:endCxn id="81" idx="2"/>
            </p:cNvCxnSpPr>
            <p:nvPr/>
          </p:nvCxnSpPr>
          <p:spPr>
            <a:xfrm flipV="1">
              <a:off x="4348724" y="5322261"/>
              <a:ext cx="58413" cy="21080"/>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a:stCxn id="81" idx="6"/>
              <a:endCxn id="84" idx="2"/>
            </p:cNvCxnSpPr>
            <p:nvPr/>
          </p:nvCxnSpPr>
          <p:spPr>
            <a:xfrm flipV="1">
              <a:off x="4478892" y="5296956"/>
              <a:ext cx="73599" cy="25305"/>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a:stCxn id="81" idx="0"/>
              <a:endCxn id="83" idx="4"/>
            </p:cNvCxnSpPr>
            <p:nvPr/>
          </p:nvCxnSpPr>
          <p:spPr>
            <a:xfrm flipH="1" flipV="1">
              <a:off x="4420126" y="5214028"/>
              <a:ext cx="22889" cy="72355"/>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a:stCxn id="82" idx="1"/>
              <a:endCxn id="48" idx="3"/>
            </p:cNvCxnSpPr>
            <p:nvPr/>
          </p:nvCxnSpPr>
          <p:spPr>
            <a:xfrm flipH="1" flipV="1">
              <a:off x="4290966" y="5226698"/>
              <a:ext cx="7019" cy="116643"/>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a:stCxn id="48" idx="5"/>
              <a:endCxn id="81" idx="1"/>
            </p:cNvCxnSpPr>
            <p:nvPr/>
          </p:nvCxnSpPr>
          <p:spPr>
            <a:xfrm>
              <a:off x="4341705" y="5226698"/>
              <a:ext cx="75940" cy="70193"/>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a:stCxn id="48" idx="7"/>
              <a:endCxn id="83" idx="2"/>
            </p:cNvCxnSpPr>
            <p:nvPr/>
          </p:nvCxnSpPr>
          <p:spPr>
            <a:xfrm>
              <a:off x="4341705" y="5175959"/>
              <a:ext cx="42543" cy="2192"/>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a:stCxn id="47" idx="6"/>
              <a:endCxn id="83" idx="1"/>
            </p:cNvCxnSpPr>
            <p:nvPr/>
          </p:nvCxnSpPr>
          <p:spPr>
            <a:xfrm>
              <a:off x="4181992" y="5087498"/>
              <a:ext cx="212764" cy="65283"/>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a:stCxn id="47" idx="4"/>
              <a:endCxn id="48" idx="2"/>
            </p:cNvCxnSpPr>
            <p:nvPr/>
          </p:nvCxnSpPr>
          <p:spPr>
            <a:xfrm>
              <a:off x="4146115" y="5123375"/>
              <a:ext cx="134343" cy="77954"/>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a:stCxn id="47" idx="4"/>
              <a:endCxn id="49" idx="7"/>
            </p:cNvCxnSpPr>
            <p:nvPr/>
          </p:nvCxnSpPr>
          <p:spPr>
            <a:xfrm flipH="1">
              <a:off x="4089418" y="5123375"/>
              <a:ext cx="56697" cy="114003"/>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a:stCxn id="49" idx="6"/>
              <a:endCxn id="48" idx="3"/>
            </p:cNvCxnSpPr>
            <p:nvPr/>
          </p:nvCxnSpPr>
          <p:spPr>
            <a:xfrm flipV="1">
              <a:off x="4099926" y="5226698"/>
              <a:ext cx="191040" cy="36050"/>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a:stCxn id="49" idx="5"/>
              <a:endCxn id="50" idx="1"/>
            </p:cNvCxnSpPr>
            <p:nvPr/>
          </p:nvCxnSpPr>
          <p:spPr>
            <a:xfrm>
              <a:off x="4089418" y="5288117"/>
              <a:ext cx="34918" cy="55224"/>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a:stCxn id="50" idx="7"/>
              <a:endCxn id="48" idx="3"/>
            </p:cNvCxnSpPr>
            <p:nvPr/>
          </p:nvCxnSpPr>
          <p:spPr>
            <a:xfrm flipV="1">
              <a:off x="4175075" y="5226698"/>
              <a:ext cx="115891" cy="116643"/>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a:stCxn id="50" idx="6"/>
              <a:endCxn id="82" idx="2"/>
            </p:cNvCxnSpPr>
            <p:nvPr/>
          </p:nvCxnSpPr>
          <p:spPr>
            <a:xfrm>
              <a:off x="4185583" y="5368711"/>
              <a:ext cx="101894" cy="0"/>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a:stCxn id="50" idx="4"/>
              <a:endCxn id="51" idx="1"/>
            </p:cNvCxnSpPr>
            <p:nvPr/>
          </p:nvCxnSpPr>
          <p:spPr>
            <a:xfrm>
              <a:off x="4149706" y="5404588"/>
              <a:ext cx="68551" cy="80135"/>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a:stCxn id="50" idx="2"/>
              <a:endCxn id="45" idx="6"/>
            </p:cNvCxnSpPr>
            <p:nvPr/>
          </p:nvCxnSpPr>
          <p:spPr>
            <a:xfrm flipH="1" flipV="1">
              <a:off x="3901143" y="5360461"/>
              <a:ext cx="212685" cy="8250"/>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a:stCxn id="45" idx="6"/>
              <a:endCxn id="49" idx="2"/>
            </p:cNvCxnSpPr>
            <p:nvPr/>
          </p:nvCxnSpPr>
          <p:spPr>
            <a:xfrm flipV="1">
              <a:off x="3901143" y="5262748"/>
              <a:ext cx="127028" cy="97713"/>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a:stCxn id="44" idx="5"/>
              <a:endCxn id="49" idx="1"/>
            </p:cNvCxnSpPr>
            <p:nvPr/>
          </p:nvCxnSpPr>
          <p:spPr>
            <a:xfrm>
              <a:off x="3915561" y="5114256"/>
              <a:ext cx="123118" cy="123122"/>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a:stCxn id="44" idx="6"/>
              <a:endCxn id="47" idx="2"/>
            </p:cNvCxnSpPr>
            <p:nvPr/>
          </p:nvCxnSpPr>
          <p:spPr>
            <a:xfrm flipV="1">
              <a:off x="3926069" y="5087498"/>
              <a:ext cx="184168" cy="1389"/>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a:stCxn id="44" idx="2"/>
              <a:endCxn id="42" idx="7"/>
            </p:cNvCxnSpPr>
            <p:nvPr/>
          </p:nvCxnSpPr>
          <p:spPr>
            <a:xfrm flipH="1">
              <a:off x="3648474" y="5088887"/>
              <a:ext cx="205840" cy="19282"/>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a:stCxn id="46" idx="2"/>
              <a:endCxn id="42" idx="5"/>
            </p:cNvCxnSpPr>
            <p:nvPr/>
          </p:nvCxnSpPr>
          <p:spPr>
            <a:xfrm flipH="1" flipV="1">
              <a:off x="3648474" y="5158908"/>
              <a:ext cx="145036" cy="78299"/>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a:stCxn id="46" idx="0"/>
              <a:endCxn id="44" idx="3"/>
            </p:cNvCxnSpPr>
            <p:nvPr/>
          </p:nvCxnSpPr>
          <p:spPr>
            <a:xfrm flipV="1">
              <a:off x="3829388" y="5114256"/>
              <a:ext cx="35434" cy="87073"/>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a:stCxn id="49" idx="2"/>
              <a:endCxn id="46" idx="6"/>
            </p:cNvCxnSpPr>
            <p:nvPr/>
          </p:nvCxnSpPr>
          <p:spPr>
            <a:xfrm flipH="1" flipV="1">
              <a:off x="3865265" y="5237207"/>
              <a:ext cx="162906" cy="25541"/>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a:stCxn id="45" idx="1"/>
              <a:endCxn id="46" idx="3"/>
            </p:cNvCxnSpPr>
            <p:nvPr/>
          </p:nvCxnSpPr>
          <p:spPr>
            <a:xfrm flipH="1" flipV="1">
              <a:off x="3804018" y="5262576"/>
              <a:ext cx="35878" cy="72515"/>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a:stCxn id="45" idx="2"/>
              <a:endCxn id="43" idx="6"/>
            </p:cNvCxnSpPr>
            <p:nvPr/>
          </p:nvCxnSpPr>
          <p:spPr>
            <a:xfrm flipH="1">
              <a:off x="3684221" y="5360461"/>
              <a:ext cx="145167" cy="17465"/>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a:stCxn id="46" idx="2"/>
              <a:endCxn id="43" idx="7"/>
            </p:cNvCxnSpPr>
            <p:nvPr/>
          </p:nvCxnSpPr>
          <p:spPr>
            <a:xfrm flipH="1">
              <a:off x="3673713" y="5237207"/>
              <a:ext cx="119797" cy="115349"/>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a:stCxn id="40" idx="5"/>
              <a:endCxn id="43" idx="2"/>
            </p:cNvCxnSpPr>
            <p:nvPr/>
          </p:nvCxnSpPr>
          <p:spPr>
            <a:xfrm>
              <a:off x="3493343" y="5347631"/>
              <a:ext cx="119123" cy="30295"/>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a:stCxn id="43" idx="2"/>
              <a:endCxn id="36" idx="7"/>
            </p:cNvCxnSpPr>
            <p:nvPr/>
          </p:nvCxnSpPr>
          <p:spPr>
            <a:xfrm flipH="1">
              <a:off x="3324432" y="5377926"/>
              <a:ext cx="288034" cy="102944"/>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a:stCxn id="40" idx="3"/>
              <a:endCxn id="36" idx="7"/>
            </p:cNvCxnSpPr>
            <p:nvPr/>
          </p:nvCxnSpPr>
          <p:spPr>
            <a:xfrm flipH="1">
              <a:off x="3324432" y="5347631"/>
              <a:ext cx="118172" cy="133239"/>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a:stCxn id="43" idx="0"/>
              <a:endCxn id="42" idx="4"/>
            </p:cNvCxnSpPr>
            <p:nvPr/>
          </p:nvCxnSpPr>
          <p:spPr>
            <a:xfrm flipH="1" flipV="1">
              <a:off x="3623105" y="5169416"/>
              <a:ext cx="25239" cy="172632"/>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a:stCxn id="42" idx="3"/>
              <a:endCxn id="40" idx="7"/>
            </p:cNvCxnSpPr>
            <p:nvPr/>
          </p:nvCxnSpPr>
          <p:spPr>
            <a:xfrm flipH="1">
              <a:off x="3493343" y="5158908"/>
              <a:ext cx="104392" cy="137984"/>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a:stCxn id="42" idx="2"/>
              <a:endCxn id="39" idx="7"/>
            </p:cNvCxnSpPr>
            <p:nvPr/>
          </p:nvCxnSpPr>
          <p:spPr>
            <a:xfrm flipH="1">
              <a:off x="3335384" y="5133539"/>
              <a:ext cx="251843" cy="105498"/>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a:stCxn id="39" idx="6"/>
              <a:endCxn id="40" idx="2"/>
            </p:cNvCxnSpPr>
            <p:nvPr/>
          </p:nvCxnSpPr>
          <p:spPr>
            <a:xfrm>
              <a:off x="3345892" y="5264407"/>
              <a:ext cx="86204" cy="57855"/>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a:stCxn id="39" idx="2"/>
              <a:endCxn id="38" idx="7"/>
            </p:cNvCxnSpPr>
            <p:nvPr/>
          </p:nvCxnSpPr>
          <p:spPr>
            <a:xfrm flipH="1">
              <a:off x="3172351" y="5264407"/>
              <a:ext cx="101786" cy="59244"/>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a:stCxn id="38" idx="3"/>
              <a:endCxn id="12" idx="7"/>
            </p:cNvCxnSpPr>
            <p:nvPr/>
          </p:nvCxnSpPr>
          <p:spPr>
            <a:xfrm flipH="1">
              <a:off x="2877838" y="5374390"/>
              <a:ext cx="243774" cy="208243"/>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a:stCxn id="36" idx="0"/>
              <a:endCxn id="39" idx="4"/>
            </p:cNvCxnSpPr>
            <p:nvPr/>
          </p:nvCxnSpPr>
          <p:spPr>
            <a:xfrm flipV="1">
              <a:off x="3299063" y="5300284"/>
              <a:ext cx="10952" cy="170078"/>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a:stCxn id="38" idx="5"/>
              <a:endCxn id="36" idx="1"/>
            </p:cNvCxnSpPr>
            <p:nvPr/>
          </p:nvCxnSpPr>
          <p:spPr>
            <a:xfrm>
              <a:off x="3172351" y="5374390"/>
              <a:ext cx="101342" cy="106480"/>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a:stCxn id="41" idx="6"/>
              <a:endCxn id="36" idx="2"/>
            </p:cNvCxnSpPr>
            <p:nvPr/>
          </p:nvCxnSpPr>
          <p:spPr>
            <a:xfrm flipV="1">
              <a:off x="3124500" y="5506240"/>
              <a:ext cx="138685" cy="18634"/>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a:stCxn id="38" idx="3"/>
              <a:endCxn id="41" idx="0"/>
            </p:cNvCxnSpPr>
            <p:nvPr/>
          </p:nvCxnSpPr>
          <p:spPr>
            <a:xfrm flipH="1">
              <a:off x="3088623" y="5374390"/>
              <a:ext cx="32989" cy="114606"/>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a:stCxn id="12" idx="7"/>
              <a:endCxn id="41" idx="2"/>
            </p:cNvCxnSpPr>
            <p:nvPr/>
          </p:nvCxnSpPr>
          <p:spPr>
            <a:xfrm flipV="1">
              <a:off x="2877838" y="5524874"/>
              <a:ext cx="174907" cy="57759"/>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a:stCxn id="36" idx="3"/>
              <a:endCxn id="37" idx="7"/>
            </p:cNvCxnSpPr>
            <p:nvPr/>
          </p:nvCxnSpPr>
          <p:spPr>
            <a:xfrm flipH="1">
              <a:off x="3113993" y="5531609"/>
              <a:ext cx="159700" cy="100391"/>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a:stCxn id="41" idx="4"/>
              <a:endCxn id="37" idx="0"/>
            </p:cNvCxnSpPr>
            <p:nvPr/>
          </p:nvCxnSpPr>
          <p:spPr>
            <a:xfrm>
              <a:off x="3088623" y="5560751"/>
              <a:ext cx="1" cy="60741"/>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a:stCxn id="12" idx="6"/>
              <a:endCxn id="37" idx="2"/>
            </p:cNvCxnSpPr>
            <p:nvPr/>
          </p:nvCxnSpPr>
          <p:spPr>
            <a:xfrm>
              <a:off x="2888346" y="5608003"/>
              <a:ext cx="164400" cy="49367"/>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a:stCxn id="37" idx="3"/>
              <a:endCxn id="35" idx="7"/>
            </p:cNvCxnSpPr>
            <p:nvPr/>
          </p:nvCxnSpPr>
          <p:spPr>
            <a:xfrm flipH="1">
              <a:off x="2949592" y="5682739"/>
              <a:ext cx="113662" cy="94093"/>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a:stCxn id="55" idx="7"/>
              <a:endCxn id="37" idx="2"/>
            </p:cNvCxnSpPr>
            <p:nvPr/>
          </p:nvCxnSpPr>
          <p:spPr>
            <a:xfrm flipV="1">
              <a:off x="2836468" y="5657370"/>
              <a:ext cx="216278" cy="55275"/>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a:stCxn id="12" idx="3"/>
              <a:endCxn id="55" idx="0"/>
            </p:cNvCxnSpPr>
            <p:nvPr/>
          </p:nvCxnSpPr>
          <p:spPr>
            <a:xfrm flipH="1">
              <a:off x="2811099" y="5633372"/>
              <a:ext cx="16000" cy="68765"/>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a:stCxn id="35" idx="3"/>
              <a:endCxn id="29" idx="7"/>
            </p:cNvCxnSpPr>
            <p:nvPr/>
          </p:nvCxnSpPr>
          <p:spPr>
            <a:xfrm flipH="1">
              <a:off x="2836721" y="5827571"/>
              <a:ext cx="62132" cy="98431"/>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a:stCxn id="32" idx="0"/>
              <a:endCxn id="29" idx="3"/>
            </p:cNvCxnSpPr>
            <p:nvPr/>
          </p:nvCxnSpPr>
          <p:spPr>
            <a:xfrm flipV="1">
              <a:off x="2602339" y="5976741"/>
              <a:ext cx="183643" cy="310797"/>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a:stCxn id="32" idx="2"/>
              <a:endCxn id="33" idx="6"/>
            </p:cNvCxnSpPr>
            <p:nvPr/>
          </p:nvCxnSpPr>
          <p:spPr>
            <a:xfrm flipH="1" flipV="1">
              <a:off x="2439782" y="6323415"/>
              <a:ext cx="126679" cy="1"/>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a:stCxn id="30" idx="3"/>
              <a:endCxn id="33" idx="0"/>
            </p:cNvCxnSpPr>
            <p:nvPr/>
          </p:nvCxnSpPr>
          <p:spPr>
            <a:xfrm flipH="1">
              <a:off x="2403905" y="5899375"/>
              <a:ext cx="109407" cy="388162"/>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a:stCxn id="25" idx="3"/>
              <a:endCxn id="30" idx="0"/>
            </p:cNvCxnSpPr>
            <p:nvPr/>
          </p:nvCxnSpPr>
          <p:spPr>
            <a:xfrm flipH="1">
              <a:off x="2538682" y="5610984"/>
              <a:ext cx="94647" cy="227144"/>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a:stCxn id="24" idx="3"/>
              <a:endCxn id="25" idx="0"/>
            </p:cNvCxnSpPr>
            <p:nvPr/>
          </p:nvCxnSpPr>
          <p:spPr>
            <a:xfrm flipH="1">
              <a:off x="2658699" y="5362227"/>
              <a:ext cx="96645" cy="187510"/>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a:stCxn id="23" idx="3"/>
              <a:endCxn id="24" idx="0"/>
            </p:cNvCxnSpPr>
            <p:nvPr/>
          </p:nvCxnSpPr>
          <p:spPr>
            <a:xfrm flipH="1">
              <a:off x="2780714" y="5165309"/>
              <a:ext cx="72644" cy="135671"/>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a:stCxn id="15" idx="3"/>
              <a:endCxn id="23" idx="7"/>
            </p:cNvCxnSpPr>
            <p:nvPr/>
          </p:nvCxnSpPr>
          <p:spPr>
            <a:xfrm flipH="1">
              <a:off x="2904097" y="4866287"/>
              <a:ext cx="136362" cy="248283"/>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a:stCxn id="14" idx="3"/>
              <a:endCxn id="15" idx="7"/>
            </p:cNvCxnSpPr>
            <p:nvPr/>
          </p:nvCxnSpPr>
          <p:spPr>
            <a:xfrm flipH="1">
              <a:off x="3091198" y="4528399"/>
              <a:ext cx="195640" cy="287149"/>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a:stCxn id="8" idx="3"/>
              <a:endCxn id="14" idx="7"/>
            </p:cNvCxnSpPr>
            <p:nvPr/>
          </p:nvCxnSpPr>
          <p:spPr>
            <a:xfrm flipH="1">
              <a:off x="3337577" y="4236789"/>
              <a:ext cx="207452" cy="240871"/>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a:stCxn id="6" idx="3"/>
              <a:endCxn id="8" idx="7"/>
            </p:cNvCxnSpPr>
            <p:nvPr/>
          </p:nvCxnSpPr>
          <p:spPr>
            <a:xfrm flipH="1">
              <a:off x="3595768" y="4040792"/>
              <a:ext cx="115251" cy="145258"/>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a:stCxn id="9" idx="2"/>
              <a:endCxn id="6" idx="6"/>
            </p:cNvCxnSpPr>
            <p:nvPr/>
          </p:nvCxnSpPr>
          <p:spPr>
            <a:xfrm flipH="1" flipV="1">
              <a:off x="3772266" y="4015423"/>
              <a:ext cx="287909" cy="5020"/>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a:stCxn id="11" idx="2"/>
              <a:endCxn id="9" idx="6"/>
            </p:cNvCxnSpPr>
            <p:nvPr/>
          </p:nvCxnSpPr>
          <p:spPr>
            <a:xfrm flipH="1">
              <a:off x="4131930" y="4015423"/>
              <a:ext cx="425181" cy="5020"/>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a:stCxn id="10" idx="3"/>
              <a:endCxn id="7" idx="6"/>
            </p:cNvCxnSpPr>
            <p:nvPr/>
          </p:nvCxnSpPr>
          <p:spPr>
            <a:xfrm flipH="1">
              <a:off x="4099926" y="4112586"/>
              <a:ext cx="337025" cy="226684"/>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a:stCxn id="11" idx="3"/>
              <a:endCxn id="10" idx="6"/>
            </p:cNvCxnSpPr>
            <p:nvPr/>
          </p:nvCxnSpPr>
          <p:spPr>
            <a:xfrm flipH="1">
              <a:off x="4498198" y="4040792"/>
              <a:ext cx="69421" cy="46425"/>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a:stCxn id="7" idx="3"/>
              <a:endCxn id="13" idx="7"/>
            </p:cNvCxnSpPr>
            <p:nvPr/>
          </p:nvCxnSpPr>
          <p:spPr>
            <a:xfrm flipH="1">
              <a:off x="3548524" y="4364639"/>
              <a:ext cx="490155" cy="376832"/>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a:stCxn id="13" idx="3"/>
              <a:endCxn id="21" idx="7"/>
            </p:cNvCxnSpPr>
            <p:nvPr/>
          </p:nvCxnSpPr>
          <p:spPr>
            <a:xfrm flipH="1">
              <a:off x="3295164" y="4792210"/>
              <a:ext cx="202621" cy="204994"/>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a:stCxn id="16" idx="7"/>
              <a:endCxn id="21" idx="3"/>
            </p:cNvCxnSpPr>
            <p:nvPr/>
          </p:nvCxnSpPr>
          <p:spPr>
            <a:xfrm flipV="1">
              <a:off x="3091198" y="5047943"/>
              <a:ext cx="153227" cy="191790"/>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a:stCxn id="16" idx="3"/>
              <a:endCxn id="27" idx="0"/>
            </p:cNvCxnSpPr>
            <p:nvPr/>
          </p:nvCxnSpPr>
          <p:spPr>
            <a:xfrm flipH="1">
              <a:off x="2994074" y="5290472"/>
              <a:ext cx="46385" cy="69989"/>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a:stCxn id="27" idx="3"/>
              <a:endCxn id="12" idx="7"/>
            </p:cNvCxnSpPr>
            <p:nvPr/>
          </p:nvCxnSpPr>
          <p:spPr>
            <a:xfrm flipH="1">
              <a:off x="2877838" y="5421708"/>
              <a:ext cx="90866" cy="160925"/>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a:stCxn id="10" idx="2"/>
              <a:endCxn id="9" idx="6"/>
            </p:cNvCxnSpPr>
            <p:nvPr/>
          </p:nvCxnSpPr>
          <p:spPr>
            <a:xfrm flipH="1" flipV="1">
              <a:off x="4131930" y="4020443"/>
              <a:ext cx="294513" cy="66774"/>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a:stCxn id="9" idx="4"/>
              <a:endCxn id="7" idx="0"/>
            </p:cNvCxnSpPr>
            <p:nvPr/>
          </p:nvCxnSpPr>
          <p:spPr>
            <a:xfrm flipH="1">
              <a:off x="4064049" y="4056320"/>
              <a:ext cx="32004" cy="247072"/>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a:stCxn id="18" idx="5"/>
              <a:endCxn id="7" idx="2"/>
            </p:cNvCxnSpPr>
            <p:nvPr/>
          </p:nvCxnSpPr>
          <p:spPr>
            <a:xfrm>
              <a:off x="3815224" y="4236789"/>
              <a:ext cx="212947" cy="102481"/>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a:stCxn id="7" idx="2"/>
              <a:endCxn id="17" idx="6"/>
            </p:cNvCxnSpPr>
            <p:nvPr/>
          </p:nvCxnSpPr>
          <p:spPr>
            <a:xfrm flipH="1">
              <a:off x="3786108" y="4339270"/>
              <a:ext cx="242063" cy="89962"/>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a:stCxn id="17" idx="3"/>
              <a:endCxn id="13" idx="7"/>
            </p:cNvCxnSpPr>
            <p:nvPr/>
          </p:nvCxnSpPr>
          <p:spPr>
            <a:xfrm flipH="1">
              <a:off x="3548524" y="4454601"/>
              <a:ext cx="176337" cy="286870"/>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a:stCxn id="18" idx="3"/>
              <a:endCxn id="17" idx="0"/>
            </p:cNvCxnSpPr>
            <p:nvPr/>
          </p:nvCxnSpPr>
          <p:spPr>
            <a:xfrm flipH="1">
              <a:off x="3750231" y="4236789"/>
              <a:ext cx="14254" cy="156565"/>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a:stCxn id="9" idx="2"/>
              <a:endCxn id="18" idx="7"/>
            </p:cNvCxnSpPr>
            <p:nvPr/>
          </p:nvCxnSpPr>
          <p:spPr>
            <a:xfrm flipH="1">
              <a:off x="3815224" y="4020443"/>
              <a:ext cx="244951" cy="165607"/>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a:stCxn id="18" idx="1"/>
              <a:endCxn id="6" idx="4"/>
            </p:cNvCxnSpPr>
            <p:nvPr/>
          </p:nvCxnSpPr>
          <p:spPr>
            <a:xfrm flipH="1" flipV="1">
              <a:off x="3736389" y="4051300"/>
              <a:ext cx="28096" cy="134750"/>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a:stCxn id="18" idx="2"/>
              <a:endCxn id="8" idx="6"/>
            </p:cNvCxnSpPr>
            <p:nvPr/>
          </p:nvCxnSpPr>
          <p:spPr>
            <a:xfrm flipH="1">
              <a:off x="3606276" y="4211420"/>
              <a:ext cx="147701" cy="0"/>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a:stCxn id="17" idx="1"/>
              <a:endCxn id="8" idx="5"/>
            </p:cNvCxnSpPr>
            <p:nvPr/>
          </p:nvCxnSpPr>
          <p:spPr>
            <a:xfrm flipH="1" flipV="1">
              <a:off x="3595768" y="4236789"/>
              <a:ext cx="129093" cy="167073"/>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a:stCxn id="17" idx="2"/>
              <a:endCxn id="19" idx="7"/>
            </p:cNvCxnSpPr>
            <p:nvPr/>
          </p:nvCxnSpPr>
          <p:spPr>
            <a:xfrm flipH="1">
              <a:off x="3556017" y="4429232"/>
              <a:ext cx="158336" cy="86627"/>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a:stCxn id="19" idx="0"/>
              <a:endCxn id="8" idx="3"/>
            </p:cNvCxnSpPr>
            <p:nvPr/>
          </p:nvCxnSpPr>
          <p:spPr>
            <a:xfrm flipV="1">
              <a:off x="3530648" y="4236789"/>
              <a:ext cx="14381" cy="268562"/>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a:stCxn id="19" idx="2"/>
              <a:endCxn id="14" idx="6"/>
            </p:cNvCxnSpPr>
            <p:nvPr/>
          </p:nvCxnSpPr>
          <p:spPr>
            <a:xfrm flipH="1" flipV="1">
              <a:off x="3348085" y="4503030"/>
              <a:ext cx="146685" cy="38199"/>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a:stCxn id="13" idx="0"/>
              <a:endCxn id="19" idx="4"/>
            </p:cNvCxnSpPr>
            <p:nvPr/>
          </p:nvCxnSpPr>
          <p:spPr>
            <a:xfrm flipV="1">
              <a:off x="3523155" y="4577106"/>
              <a:ext cx="7493" cy="153857"/>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a:stCxn id="13" idx="1"/>
              <a:endCxn id="14" idx="5"/>
            </p:cNvCxnSpPr>
            <p:nvPr/>
          </p:nvCxnSpPr>
          <p:spPr>
            <a:xfrm flipH="1" flipV="1">
              <a:off x="3337577" y="4528399"/>
              <a:ext cx="160208" cy="213072"/>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a:stCxn id="13" idx="2"/>
              <a:endCxn id="20" idx="6"/>
            </p:cNvCxnSpPr>
            <p:nvPr/>
          </p:nvCxnSpPr>
          <p:spPr>
            <a:xfrm flipH="1">
              <a:off x="3348084" y="4766841"/>
              <a:ext cx="139193" cy="2322"/>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a:stCxn id="14" idx="4"/>
              <a:endCxn id="20" idx="0"/>
            </p:cNvCxnSpPr>
            <p:nvPr/>
          </p:nvCxnSpPr>
          <p:spPr>
            <a:xfrm flipH="1">
              <a:off x="3312207" y="4538907"/>
              <a:ext cx="1" cy="194378"/>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a:stCxn id="21" idx="0"/>
              <a:endCxn id="20" idx="4"/>
            </p:cNvCxnSpPr>
            <p:nvPr/>
          </p:nvCxnSpPr>
          <p:spPr>
            <a:xfrm flipV="1">
              <a:off x="3269795" y="4805040"/>
              <a:ext cx="42412" cy="181656"/>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a:stCxn id="20" idx="2"/>
              <a:endCxn id="15" idx="6"/>
            </p:cNvCxnSpPr>
            <p:nvPr/>
          </p:nvCxnSpPr>
          <p:spPr>
            <a:xfrm flipH="1">
              <a:off x="3101706" y="4769163"/>
              <a:ext cx="174623" cy="71755"/>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a:stCxn id="21" idx="1"/>
              <a:endCxn id="15" idx="5"/>
            </p:cNvCxnSpPr>
            <p:nvPr/>
          </p:nvCxnSpPr>
          <p:spPr>
            <a:xfrm flipH="1" flipV="1">
              <a:off x="3091198" y="4866287"/>
              <a:ext cx="153227" cy="130917"/>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a:stCxn id="21" idx="2"/>
              <a:endCxn id="22" idx="6"/>
            </p:cNvCxnSpPr>
            <p:nvPr/>
          </p:nvCxnSpPr>
          <p:spPr>
            <a:xfrm flipH="1">
              <a:off x="3101706" y="5022574"/>
              <a:ext cx="132211" cy="30436"/>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a:stCxn id="15" idx="4"/>
              <a:endCxn id="22" idx="0"/>
            </p:cNvCxnSpPr>
            <p:nvPr/>
          </p:nvCxnSpPr>
          <p:spPr>
            <a:xfrm>
              <a:off x="3065829" y="4876795"/>
              <a:ext cx="0" cy="140337"/>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a:stCxn id="22" idx="3"/>
              <a:endCxn id="23" idx="6"/>
            </p:cNvCxnSpPr>
            <p:nvPr/>
          </p:nvCxnSpPr>
          <p:spPr>
            <a:xfrm flipH="1">
              <a:off x="2914605" y="5078379"/>
              <a:ext cx="125854" cy="61561"/>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a:stCxn id="16" idx="0"/>
              <a:endCxn id="22" idx="4"/>
            </p:cNvCxnSpPr>
            <p:nvPr/>
          </p:nvCxnSpPr>
          <p:spPr>
            <a:xfrm flipV="1">
              <a:off x="3065829" y="5088887"/>
              <a:ext cx="0" cy="140338"/>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a:stCxn id="16" idx="2"/>
              <a:endCxn id="24" idx="7"/>
            </p:cNvCxnSpPr>
            <p:nvPr/>
          </p:nvCxnSpPr>
          <p:spPr>
            <a:xfrm flipH="1">
              <a:off x="2806083" y="5265103"/>
              <a:ext cx="223868" cy="46385"/>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a:stCxn id="16" idx="2"/>
              <a:endCxn id="23" idx="5"/>
            </p:cNvCxnSpPr>
            <p:nvPr/>
          </p:nvCxnSpPr>
          <p:spPr>
            <a:xfrm flipH="1" flipV="1">
              <a:off x="2904097" y="5165309"/>
              <a:ext cx="125854" cy="99794"/>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a:stCxn id="16" idx="2"/>
              <a:endCxn id="26" idx="7"/>
            </p:cNvCxnSpPr>
            <p:nvPr/>
          </p:nvCxnSpPr>
          <p:spPr>
            <a:xfrm flipH="1">
              <a:off x="2877838" y="5265103"/>
              <a:ext cx="152113" cy="123331"/>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a:stCxn id="26" idx="1"/>
              <a:endCxn id="24" idx="5"/>
            </p:cNvCxnSpPr>
            <p:nvPr/>
          </p:nvCxnSpPr>
          <p:spPr>
            <a:xfrm flipH="1" flipV="1">
              <a:off x="2806083" y="5362227"/>
              <a:ext cx="21016" cy="26207"/>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a:stCxn id="26" idx="3"/>
              <a:endCxn id="25" idx="7"/>
            </p:cNvCxnSpPr>
            <p:nvPr/>
          </p:nvCxnSpPr>
          <p:spPr>
            <a:xfrm flipH="1">
              <a:off x="2684068" y="5439173"/>
              <a:ext cx="143031" cy="121072"/>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a:stCxn id="27" idx="2"/>
              <a:endCxn id="26" idx="6"/>
            </p:cNvCxnSpPr>
            <p:nvPr/>
          </p:nvCxnSpPr>
          <p:spPr>
            <a:xfrm flipH="1">
              <a:off x="2888346" y="5396339"/>
              <a:ext cx="69850" cy="17465"/>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a:stCxn id="26" idx="4"/>
              <a:endCxn id="12" idx="0"/>
            </p:cNvCxnSpPr>
            <p:nvPr/>
          </p:nvCxnSpPr>
          <p:spPr>
            <a:xfrm>
              <a:off x="2852469" y="5449681"/>
              <a:ext cx="0" cy="122444"/>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a:stCxn id="34" idx="3"/>
              <a:endCxn id="33" idx="7"/>
            </p:cNvCxnSpPr>
            <p:nvPr/>
          </p:nvCxnSpPr>
          <p:spPr>
            <a:xfrm flipH="1">
              <a:off x="2429274" y="6215821"/>
              <a:ext cx="44922" cy="82224"/>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a:stCxn id="32" idx="1"/>
              <a:endCxn id="34" idx="5"/>
            </p:cNvCxnSpPr>
            <p:nvPr/>
          </p:nvCxnSpPr>
          <p:spPr>
            <a:xfrm flipH="1" flipV="1">
              <a:off x="2524935" y="6215821"/>
              <a:ext cx="52034" cy="82225"/>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a:stCxn id="31" idx="3"/>
              <a:endCxn id="34" idx="7"/>
            </p:cNvCxnSpPr>
            <p:nvPr/>
          </p:nvCxnSpPr>
          <p:spPr>
            <a:xfrm flipH="1">
              <a:off x="2524935" y="6089922"/>
              <a:ext cx="50607" cy="75160"/>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a:stCxn id="31" idx="4"/>
              <a:endCxn id="32" idx="0"/>
            </p:cNvCxnSpPr>
            <p:nvPr/>
          </p:nvCxnSpPr>
          <p:spPr>
            <a:xfrm>
              <a:off x="2600912" y="6100430"/>
              <a:ext cx="1427" cy="187108"/>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a:stCxn id="29" idx="3"/>
              <a:endCxn id="31" idx="7"/>
            </p:cNvCxnSpPr>
            <p:nvPr/>
          </p:nvCxnSpPr>
          <p:spPr>
            <a:xfrm flipH="1">
              <a:off x="2626281" y="5976741"/>
              <a:ext cx="159701" cy="62442"/>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a:stCxn id="30" idx="4"/>
              <a:endCxn id="31" idx="0"/>
            </p:cNvCxnSpPr>
            <p:nvPr/>
          </p:nvCxnSpPr>
          <p:spPr>
            <a:xfrm>
              <a:off x="2538682" y="5909883"/>
              <a:ext cx="62230" cy="118792"/>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a:stCxn id="30" idx="3"/>
              <a:endCxn id="34" idx="0"/>
            </p:cNvCxnSpPr>
            <p:nvPr/>
          </p:nvCxnSpPr>
          <p:spPr>
            <a:xfrm flipH="1">
              <a:off x="2499566" y="5899375"/>
              <a:ext cx="13746" cy="255199"/>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a:stCxn id="28" idx="3"/>
              <a:endCxn id="30" idx="7"/>
            </p:cNvCxnSpPr>
            <p:nvPr/>
          </p:nvCxnSpPr>
          <p:spPr>
            <a:xfrm flipH="1">
              <a:off x="2564051" y="5795181"/>
              <a:ext cx="105155" cy="53455"/>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a:stCxn id="28" idx="1"/>
              <a:endCxn id="25" idx="4"/>
            </p:cNvCxnSpPr>
            <p:nvPr/>
          </p:nvCxnSpPr>
          <p:spPr>
            <a:xfrm flipH="1" flipV="1">
              <a:off x="2658699" y="5621492"/>
              <a:ext cx="10507" cy="122950"/>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a:stCxn id="12" idx="2"/>
              <a:endCxn id="25" idx="6"/>
            </p:cNvCxnSpPr>
            <p:nvPr/>
          </p:nvCxnSpPr>
          <p:spPr>
            <a:xfrm flipH="1" flipV="1">
              <a:off x="2694576" y="5585615"/>
              <a:ext cx="122015" cy="22388"/>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a:stCxn id="12" idx="2"/>
              <a:endCxn id="28" idx="7"/>
            </p:cNvCxnSpPr>
            <p:nvPr/>
          </p:nvCxnSpPr>
          <p:spPr>
            <a:xfrm flipH="1">
              <a:off x="2719945" y="5608003"/>
              <a:ext cx="96646" cy="136439"/>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a:stCxn id="55" idx="2"/>
              <a:endCxn id="28" idx="6"/>
            </p:cNvCxnSpPr>
            <p:nvPr/>
          </p:nvCxnSpPr>
          <p:spPr>
            <a:xfrm flipH="1">
              <a:off x="2730453" y="5738015"/>
              <a:ext cx="44768" cy="31797"/>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a:stCxn id="35" idx="2"/>
              <a:endCxn id="55" idx="5"/>
            </p:cNvCxnSpPr>
            <p:nvPr/>
          </p:nvCxnSpPr>
          <p:spPr>
            <a:xfrm flipH="1" flipV="1">
              <a:off x="2836468" y="5763384"/>
              <a:ext cx="51877" cy="38818"/>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a:stCxn id="29" idx="0"/>
              <a:endCxn id="55" idx="4"/>
            </p:cNvCxnSpPr>
            <p:nvPr/>
          </p:nvCxnSpPr>
          <p:spPr>
            <a:xfrm flipH="1" flipV="1">
              <a:off x="2811099" y="5773892"/>
              <a:ext cx="253" cy="141602"/>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a:stCxn id="29" idx="2"/>
              <a:endCxn id="30" idx="6"/>
            </p:cNvCxnSpPr>
            <p:nvPr/>
          </p:nvCxnSpPr>
          <p:spPr>
            <a:xfrm flipH="1" flipV="1">
              <a:off x="2574559" y="5874006"/>
              <a:ext cx="200915" cy="77366"/>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a:stCxn id="29" idx="1"/>
              <a:endCxn id="28" idx="5"/>
            </p:cNvCxnSpPr>
            <p:nvPr/>
          </p:nvCxnSpPr>
          <p:spPr>
            <a:xfrm flipH="1" flipV="1">
              <a:off x="2719945" y="5795181"/>
              <a:ext cx="66037" cy="130821"/>
            </a:xfrm>
            <a:prstGeom prst="line">
              <a:avLst/>
            </a:prstGeom>
            <a:grpFill/>
            <a:ln w="19050">
              <a:solidFill>
                <a:srgbClr val="F68B1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23126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Freeform 126"/>
          <p:cNvSpPr/>
          <p:nvPr/>
        </p:nvSpPr>
        <p:spPr>
          <a:xfrm>
            <a:off x="5576112" y="1790477"/>
            <a:ext cx="3562096" cy="3393440"/>
          </a:xfrm>
          <a:custGeom>
            <a:avLst/>
            <a:gdLst>
              <a:gd name="connsiteX0" fmla="*/ 0 w 3474720"/>
              <a:gd name="connsiteY0" fmla="*/ 1940560 h 3576320"/>
              <a:gd name="connsiteX1" fmla="*/ 3423920 w 3474720"/>
              <a:gd name="connsiteY1" fmla="*/ 0 h 3576320"/>
              <a:gd name="connsiteX2" fmla="*/ 3474720 w 3474720"/>
              <a:gd name="connsiteY2" fmla="*/ 3576320 h 3576320"/>
              <a:gd name="connsiteX3" fmla="*/ 10160 w 3474720"/>
              <a:gd name="connsiteY3" fmla="*/ 2143760 h 3576320"/>
              <a:gd name="connsiteX4" fmla="*/ 0 w 3474720"/>
              <a:gd name="connsiteY4" fmla="*/ 1940560 h 3576320"/>
              <a:gd name="connsiteX0" fmla="*/ 0 w 3474720"/>
              <a:gd name="connsiteY0" fmla="*/ 1940560 h 3576320"/>
              <a:gd name="connsiteX1" fmla="*/ 3423920 w 3474720"/>
              <a:gd name="connsiteY1" fmla="*/ 0 h 3576320"/>
              <a:gd name="connsiteX2" fmla="*/ 3474720 w 3474720"/>
              <a:gd name="connsiteY2" fmla="*/ 3576320 h 3576320"/>
              <a:gd name="connsiteX3" fmla="*/ 10160 w 3474720"/>
              <a:gd name="connsiteY3" fmla="*/ 2143760 h 3576320"/>
              <a:gd name="connsiteX4" fmla="*/ 0 w 3474720"/>
              <a:gd name="connsiteY4" fmla="*/ 1940560 h 3576320"/>
              <a:gd name="connsiteX0" fmla="*/ 0 w 3474720"/>
              <a:gd name="connsiteY0" fmla="*/ 1940560 h 3576320"/>
              <a:gd name="connsiteX1" fmla="*/ 3423920 w 3474720"/>
              <a:gd name="connsiteY1" fmla="*/ 0 h 3576320"/>
              <a:gd name="connsiteX2" fmla="*/ 3474720 w 3474720"/>
              <a:gd name="connsiteY2" fmla="*/ 3576320 h 3576320"/>
              <a:gd name="connsiteX3" fmla="*/ 10160 w 3474720"/>
              <a:gd name="connsiteY3" fmla="*/ 2143760 h 3576320"/>
              <a:gd name="connsiteX4" fmla="*/ 0 w 3474720"/>
              <a:gd name="connsiteY4" fmla="*/ 1940560 h 3576320"/>
              <a:gd name="connsiteX0" fmla="*/ 0 w 3474720"/>
              <a:gd name="connsiteY0" fmla="*/ 1940560 h 3576320"/>
              <a:gd name="connsiteX1" fmla="*/ 3448304 w 3474720"/>
              <a:gd name="connsiteY1" fmla="*/ 0 h 3576320"/>
              <a:gd name="connsiteX2" fmla="*/ 3474720 w 3474720"/>
              <a:gd name="connsiteY2" fmla="*/ 3576320 h 3576320"/>
              <a:gd name="connsiteX3" fmla="*/ 10160 w 3474720"/>
              <a:gd name="connsiteY3" fmla="*/ 2143760 h 3576320"/>
              <a:gd name="connsiteX4" fmla="*/ 0 w 3474720"/>
              <a:gd name="connsiteY4" fmla="*/ 1940560 h 3576320"/>
              <a:gd name="connsiteX0" fmla="*/ 0 w 3474720"/>
              <a:gd name="connsiteY0" fmla="*/ 1952752 h 3588512"/>
              <a:gd name="connsiteX1" fmla="*/ 3466592 w 3474720"/>
              <a:gd name="connsiteY1" fmla="*/ 0 h 3588512"/>
              <a:gd name="connsiteX2" fmla="*/ 3474720 w 3474720"/>
              <a:gd name="connsiteY2" fmla="*/ 3588512 h 3588512"/>
              <a:gd name="connsiteX3" fmla="*/ 10160 w 3474720"/>
              <a:gd name="connsiteY3" fmla="*/ 2155952 h 3588512"/>
              <a:gd name="connsiteX4" fmla="*/ 0 w 3474720"/>
              <a:gd name="connsiteY4" fmla="*/ 1952752 h 3588512"/>
              <a:gd name="connsiteX0" fmla="*/ 0 w 3468624"/>
              <a:gd name="connsiteY0" fmla="*/ 1952752 h 3393440"/>
              <a:gd name="connsiteX1" fmla="*/ 3466592 w 3468624"/>
              <a:gd name="connsiteY1" fmla="*/ 0 h 3393440"/>
              <a:gd name="connsiteX2" fmla="*/ 3468624 w 3468624"/>
              <a:gd name="connsiteY2" fmla="*/ 3393440 h 3393440"/>
              <a:gd name="connsiteX3" fmla="*/ 10160 w 3468624"/>
              <a:gd name="connsiteY3" fmla="*/ 2155952 h 3393440"/>
              <a:gd name="connsiteX4" fmla="*/ 0 w 3468624"/>
              <a:gd name="connsiteY4" fmla="*/ 1952752 h 3393440"/>
              <a:gd name="connsiteX0" fmla="*/ 0 w 3468624"/>
              <a:gd name="connsiteY0" fmla="*/ 1952752 h 3393440"/>
              <a:gd name="connsiteX1" fmla="*/ 3466592 w 3468624"/>
              <a:gd name="connsiteY1" fmla="*/ 0 h 3393440"/>
              <a:gd name="connsiteX2" fmla="*/ 3468624 w 3468624"/>
              <a:gd name="connsiteY2" fmla="*/ 3393440 h 3393440"/>
              <a:gd name="connsiteX3" fmla="*/ 10160 w 3468624"/>
              <a:gd name="connsiteY3" fmla="*/ 2155952 h 3393440"/>
              <a:gd name="connsiteX4" fmla="*/ 0 w 3468624"/>
              <a:gd name="connsiteY4" fmla="*/ 1952752 h 3393440"/>
              <a:gd name="connsiteX0" fmla="*/ 0 w 3468624"/>
              <a:gd name="connsiteY0" fmla="*/ 1952752 h 3393440"/>
              <a:gd name="connsiteX1" fmla="*/ 3466592 w 3468624"/>
              <a:gd name="connsiteY1" fmla="*/ 0 h 3393440"/>
              <a:gd name="connsiteX2" fmla="*/ 3468624 w 3468624"/>
              <a:gd name="connsiteY2" fmla="*/ 3393440 h 3393440"/>
              <a:gd name="connsiteX3" fmla="*/ 10160 w 3468624"/>
              <a:gd name="connsiteY3" fmla="*/ 2155952 h 3393440"/>
              <a:gd name="connsiteX4" fmla="*/ 0 w 3468624"/>
              <a:gd name="connsiteY4" fmla="*/ 1952752 h 3393440"/>
              <a:gd name="connsiteX0" fmla="*/ 0 w 3468624"/>
              <a:gd name="connsiteY0" fmla="*/ 1952752 h 3393440"/>
              <a:gd name="connsiteX1" fmla="*/ 3466592 w 3468624"/>
              <a:gd name="connsiteY1" fmla="*/ 0 h 3393440"/>
              <a:gd name="connsiteX2" fmla="*/ 3468624 w 3468624"/>
              <a:gd name="connsiteY2" fmla="*/ 3393440 h 3393440"/>
              <a:gd name="connsiteX3" fmla="*/ 10160 w 3468624"/>
              <a:gd name="connsiteY3" fmla="*/ 2155952 h 3393440"/>
              <a:gd name="connsiteX4" fmla="*/ 0 w 3468624"/>
              <a:gd name="connsiteY4" fmla="*/ 1952752 h 3393440"/>
              <a:gd name="connsiteX0" fmla="*/ 0 w 3468624"/>
              <a:gd name="connsiteY0" fmla="*/ 1952752 h 3393440"/>
              <a:gd name="connsiteX1" fmla="*/ 3466592 w 3468624"/>
              <a:gd name="connsiteY1" fmla="*/ 0 h 3393440"/>
              <a:gd name="connsiteX2" fmla="*/ 3468624 w 3468624"/>
              <a:gd name="connsiteY2" fmla="*/ 3393440 h 3393440"/>
              <a:gd name="connsiteX3" fmla="*/ 10160 w 3468624"/>
              <a:gd name="connsiteY3" fmla="*/ 2155952 h 3393440"/>
              <a:gd name="connsiteX4" fmla="*/ 0 w 3468624"/>
              <a:gd name="connsiteY4" fmla="*/ 1952752 h 3393440"/>
              <a:gd name="connsiteX0" fmla="*/ 14224 w 3458464"/>
              <a:gd name="connsiteY0" fmla="*/ 1952752 h 3393440"/>
              <a:gd name="connsiteX1" fmla="*/ 3456432 w 3458464"/>
              <a:gd name="connsiteY1" fmla="*/ 0 h 3393440"/>
              <a:gd name="connsiteX2" fmla="*/ 3458464 w 3458464"/>
              <a:gd name="connsiteY2" fmla="*/ 3393440 h 3393440"/>
              <a:gd name="connsiteX3" fmla="*/ 0 w 3458464"/>
              <a:gd name="connsiteY3" fmla="*/ 2155952 h 3393440"/>
              <a:gd name="connsiteX4" fmla="*/ 14224 w 3458464"/>
              <a:gd name="connsiteY4" fmla="*/ 1952752 h 3393440"/>
              <a:gd name="connsiteX0" fmla="*/ 0 w 3560064"/>
              <a:gd name="connsiteY0" fmla="*/ 1958848 h 3393440"/>
              <a:gd name="connsiteX1" fmla="*/ 3558032 w 3560064"/>
              <a:gd name="connsiteY1" fmla="*/ 0 h 3393440"/>
              <a:gd name="connsiteX2" fmla="*/ 3560064 w 3560064"/>
              <a:gd name="connsiteY2" fmla="*/ 3393440 h 3393440"/>
              <a:gd name="connsiteX3" fmla="*/ 101600 w 3560064"/>
              <a:gd name="connsiteY3" fmla="*/ 2155952 h 3393440"/>
              <a:gd name="connsiteX4" fmla="*/ 0 w 3560064"/>
              <a:gd name="connsiteY4" fmla="*/ 1958848 h 3393440"/>
              <a:gd name="connsiteX0" fmla="*/ 2032 w 3562096"/>
              <a:gd name="connsiteY0" fmla="*/ 1958848 h 3393440"/>
              <a:gd name="connsiteX1" fmla="*/ 3560064 w 3562096"/>
              <a:gd name="connsiteY1" fmla="*/ 0 h 3393440"/>
              <a:gd name="connsiteX2" fmla="*/ 3562096 w 3562096"/>
              <a:gd name="connsiteY2" fmla="*/ 3393440 h 3393440"/>
              <a:gd name="connsiteX3" fmla="*/ 0 w 3562096"/>
              <a:gd name="connsiteY3" fmla="*/ 2174240 h 3393440"/>
              <a:gd name="connsiteX4" fmla="*/ 2032 w 3562096"/>
              <a:gd name="connsiteY4" fmla="*/ 1958848 h 3393440"/>
              <a:gd name="connsiteX0" fmla="*/ 2032 w 3562096"/>
              <a:gd name="connsiteY0" fmla="*/ 1958848 h 3393440"/>
              <a:gd name="connsiteX1" fmla="*/ 3560064 w 3562096"/>
              <a:gd name="connsiteY1" fmla="*/ 0 h 3393440"/>
              <a:gd name="connsiteX2" fmla="*/ 3562096 w 3562096"/>
              <a:gd name="connsiteY2" fmla="*/ 3393440 h 3393440"/>
              <a:gd name="connsiteX3" fmla="*/ 0 w 3562096"/>
              <a:gd name="connsiteY3" fmla="*/ 2174240 h 3393440"/>
              <a:gd name="connsiteX4" fmla="*/ 2032 w 3562096"/>
              <a:gd name="connsiteY4" fmla="*/ 1958848 h 3393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2096" h="3393440">
                <a:moveTo>
                  <a:pt x="2032" y="1958848"/>
                </a:moveTo>
                <a:cubicBezTo>
                  <a:pt x="1277451" y="1897211"/>
                  <a:pt x="2979589" y="1360085"/>
                  <a:pt x="3560064" y="0"/>
                </a:cubicBezTo>
                <a:cubicBezTo>
                  <a:pt x="3562773" y="1196171"/>
                  <a:pt x="3559387" y="2197269"/>
                  <a:pt x="3562096" y="3393440"/>
                </a:cubicBezTo>
                <a:cubicBezTo>
                  <a:pt x="3238331" y="2202688"/>
                  <a:pt x="1410885" y="2194560"/>
                  <a:pt x="0" y="2174240"/>
                </a:cubicBezTo>
                <a:cubicBezTo>
                  <a:pt x="677" y="2102443"/>
                  <a:pt x="1355" y="2030645"/>
                  <a:pt x="2032" y="1958848"/>
                </a:cubicBezTo>
                <a:close/>
              </a:path>
            </a:pathLst>
          </a:custGeom>
          <a:gradFill>
            <a:gsLst>
              <a:gs pos="0">
                <a:schemeClr val="accent2"/>
              </a:gs>
              <a:gs pos="35000">
                <a:schemeClr val="accent2">
                  <a:lumMod val="40000"/>
                  <a:lumOff val="60000"/>
                </a:schemeClr>
              </a:gs>
              <a:gs pos="67000">
                <a:schemeClr val="accent2">
                  <a:lumMod val="60000"/>
                  <a:lumOff val="40000"/>
                </a:schemeClr>
              </a:gs>
              <a:gs pos="100000">
                <a:schemeClr val="accent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p:cNvSpPr>
            <a:spLocks noGrp="1"/>
          </p:cNvSpPr>
          <p:nvPr>
            <p:ph type="title"/>
          </p:nvPr>
        </p:nvSpPr>
        <p:spPr/>
        <p:txBody>
          <a:bodyPr/>
          <a:lstStyle/>
          <a:p>
            <a:r>
              <a:rPr lang="en-NZ" dirty="0" smtClean="0"/>
              <a:t>Building Service Models</a:t>
            </a:r>
            <a:endParaRPr lang="en-NZ" dirty="0"/>
          </a:p>
        </p:txBody>
      </p:sp>
      <p:grpSp>
        <p:nvGrpSpPr>
          <p:cNvPr id="49" name="Group 48"/>
          <p:cNvGrpSpPr/>
          <p:nvPr/>
        </p:nvGrpSpPr>
        <p:grpSpPr>
          <a:xfrm>
            <a:off x="609600" y="1253685"/>
            <a:ext cx="8203646" cy="4935752"/>
            <a:chOff x="1992444" y="1522902"/>
            <a:chExt cx="8203646" cy="4935752"/>
          </a:xfrm>
        </p:grpSpPr>
        <p:grpSp>
          <p:nvGrpSpPr>
            <p:cNvPr id="3" name="Group 2"/>
            <p:cNvGrpSpPr/>
            <p:nvPr/>
          </p:nvGrpSpPr>
          <p:grpSpPr>
            <a:xfrm>
              <a:off x="1992444" y="1522902"/>
              <a:ext cx="8203646" cy="4935752"/>
              <a:chOff x="976962" y="1880828"/>
              <a:chExt cx="8203646" cy="4935752"/>
            </a:xfrm>
          </p:grpSpPr>
          <p:sp>
            <p:nvSpPr>
              <p:cNvPr id="5" name="Oval 4"/>
              <p:cNvSpPr>
                <a:spLocks noChangeArrowheads="1"/>
              </p:cNvSpPr>
              <p:nvPr/>
            </p:nvSpPr>
            <p:spPr bwMode="auto">
              <a:xfrm>
                <a:off x="1471710" y="3076710"/>
                <a:ext cx="6779868" cy="2814470"/>
              </a:xfrm>
              <a:prstGeom prst="ellipse">
                <a:avLst/>
              </a:prstGeom>
              <a:noFill/>
              <a:ln w="19050">
                <a:solidFill>
                  <a:srgbClr val="CCCCCC"/>
                </a:solidFill>
                <a:round/>
                <a:headEnd/>
                <a:tailEnd/>
              </a:ln>
              <a:effectLst/>
            </p:spPr>
            <p:txBody>
              <a:bodyPr wrap="none" lIns="48108" tIns="48108" rIns="48108" bIns="48108" anchor="ctr" anchorCtr="1"/>
              <a:lstStyle/>
              <a:p>
                <a:pPr fontAlgn="base">
                  <a:spcBef>
                    <a:spcPct val="0"/>
                  </a:spcBef>
                  <a:spcAft>
                    <a:spcPct val="0"/>
                  </a:spcAft>
                </a:pPr>
                <a:endParaRPr lang="en-US" sz="1662" dirty="0">
                  <a:solidFill>
                    <a:srgbClr val="646464"/>
                  </a:solidFill>
                </a:endParaRPr>
              </a:p>
            </p:txBody>
          </p:sp>
          <p:sp>
            <p:nvSpPr>
              <p:cNvPr id="4" name="Rectangle 210"/>
              <p:cNvSpPr>
                <a:spLocks noChangeArrowheads="1"/>
              </p:cNvSpPr>
              <p:nvPr/>
            </p:nvSpPr>
            <p:spPr bwMode="auto">
              <a:xfrm>
                <a:off x="3728256" y="2088901"/>
                <a:ext cx="2467296" cy="711426"/>
              </a:xfrm>
              <a:prstGeom prst="rect">
                <a:avLst/>
              </a:prstGeom>
              <a:solidFill>
                <a:schemeClr val="bg1">
                  <a:lumMod val="85000"/>
                </a:schemeClr>
              </a:solidFill>
              <a:ln w="6350">
                <a:noFill/>
                <a:miter lim="800000"/>
                <a:headEnd/>
                <a:tailEnd/>
              </a:ln>
              <a:effectLst/>
            </p:spPr>
            <p:txBody>
              <a:bodyPr lIns="48108" tIns="48108" rIns="48108" bIns="48108" anchor="ctr">
                <a:spAutoFit/>
              </a:bodyPr>
              <a:lstStyle/>
              <a:p>
                <a:pPr fontAlgn="base">
                  <a:spcBef>
                    <a:spcPct val="50000"/>
                  </a:spcBef>
                  <a:spcAft>
                    <a:spcPct val="0"/>
                  </a:spcAft>
                  <a:buClr>
                    <a:srgbClr val="FFD200"/>
                  </a:buClr>
                  <a:buSzPct val="75000"/>
                </a:pPr>
                <a:r>
                  <a:rPr lang="en-US" sz="998" kern="0" dirty="0" smtClean="0"/>
                  <a:t>What are the </a:t>
                </a:r>
                <a:r>
                  <a:rPr lang="en-US" sz="998" kern="0" dirty="0"/>
                  <a:t>appropriate reporting relationships, skill mix, roles and responsibilities, and capacity required to deliver </a:t>
                </a:r>
                <a:r>
                  <a:rPr lang="en-US" sz="998" kern="0" dirty="0" smtClean="0"/>
                  <a:t>this service?</a:t>
                </a:r>
                <a:endParaRPr lang="en-US" sz="998" kern="0" dirty="0">
                  <a:solidFill>
                    <a:prstClr val="black">
                      <a:lumMod val="75000"/>
                      <a:lumOff val="25000"/>
                    </a:prstClr>
                  </a:solidFill>
                </a:endParaRPr>
              </a:p>
            </p:txBody>
          </p:sp>
          <p:sp>
            <p:nvSpPr>
              <p:cNvPr id="6" name="Rectangle 5"/>
              <p:cNvSpPr>
                <a:spLocks noChangeArrowheads="1"/>
              </p:cNvSpPr>
              <p:nvPr/>
            </p:nvSpPr>
            <p:spPr bwMode="auto">
              <a:xfrm>
                <a:off x="1395908" y="2817520"/>
                <a:ext cx="1768005" cy="404291"/>
              </a:xfrm>
              <a:prstGeom prst="rect">
                <a:avLst/>
              </a:prstGeom>
              <a:solidFill>
                <a:schemeClr val="bg1">
                  <a:lumMod val="85000"/>
                </a:schemeClr>
              </a:solidFill>
              <a:ln w="6350">
                <a:noFill/>
                <a:miter lim="800000"/>
                <a:headEnd/>
                <a:tailEnd/>
              </a:ln>
              <a:effectLst/>
            </p:spPr>
            <p:txBody>
              <a:bodyPr wrap="square" lIns="48108" tIns="48108" rIns="48108" bIns="48108" anchor="ctr">
                <a:spAutoFit/>
              </a:bodyPr>
              <a:lstStyle/>
              <a:p>
                <a:pPr fontAlgn="base">
                  <a:spcBef>
                    <a:spcPct val="50000"/>
                  </a:spcBef>
                  <a:spcAft>
                    <a:spcPct val="0"/>
                  </a:spcAft>
                  <a:buClr>
                    <a:srgbClr val="FFD200"/>
                  </a:buClr>
                  <a:buSzPct val="75000"/>
                  <a:defRPr/>
                </a:pPr>
                <a:r>
                  <a:rPr lang="en-US" sz="998" kern="0" dirty="0" smtClean="0">
                    <a:solidFill>
                      <a:prstClr val="black">
                        <a:lumMod val="75000"/>
                        <a:lumOff val="25000"/>
                      </a:prstClr>
                    </a:solidFill>
                  </a:rPr>
                  <a:t>What data </a:t>
                </a:r>
                <a:r>
                  <a:rPr lang="en-US" sz="998" kern="0" dirty="0">
                    <a:solidFill>
                      <a:prstClr val="black">
                        <a:lumMod val="75000"/>
                        <a:lumOff val="25000"/>
                      </a:prstClr>
                    </a:solidFill>
                  </a:rPr>
                  <a:t>and information </a:t>
                </a:r>
                <a:r>
                  <a:rPr lang="en-US" sz="998" kern="0" dirty="0" smtClean="0">
                    <a:solidFill>
                      <a:prstClr val="black">
                        <a:lumMod val="75000"/>
                        <a:lumOff val="25000"/>
                      </a:prstClr>
                    </a:solidFill>
                  </a:rPr>
                  <a:t>is </a:t>
                </a:r>
                <a:r>
                  <a:rPr lang="en-US" sz="998" kern="0" dirty="0" smtClean="0"/>
                  <a:t>required </a:t>
                </a:r>
                <a:r>
                  <a:rPr lang="en-US" sz="998" kern="0" dirty="0"/>
                  <a:t>to deliver </a:t>
                </a:r>
                <a:r>
                  <a:rPr lang="en-US" sz="998" kern="0" dirty="0" smtClean="0"/>
                  <a:t>this service?</a:t>
                </a:r>
                <a:endParaRPr lang="en-US" sz="998" kern="0" dirty="0"/>
              </a:p>
            </p:txBody>
          </p:sp>
          <p:sp>
            <p:nvSpPr>
              <p:cNvPr id="7" name="Rectangle 47"/>
              <p:cNvSpPr>
                <a:spLocks noChangeArrowheads="1"/>
              </p:cNvSpPr>
              <p:nvPr/>
            </p:nvSpPr>
            <p:spPr bwMode="auto">
              <a:xfrm>
                <a:off x="6857344" y="3056795"/>
                <a:ext cx="1492029" cy="557859"/>
              </a:xfrm>
              <a:prstGeom prst="rect">
                <a:avLst/>
              </a:prstGeom>
              <a:solidFill>
                <a:schemeClr val="bg1">
                  <a:lumMod val="85000"/>
                </a:schemeClr>
              </a:solidFill>
              <a:ln w="6350" algn="ctr">
                <a:noFill/>
                <a:miter lim="800000"/>
                <a:headEnd/>
                <a:tailEnd/>
              </a:ln>
              <a:effectLst/>
            </p:spPr>
            <p:txBody>
              <a:bodyPr wrap="square" lIns="48108" tIns="48108" rIns="48108" bIns="48108" anchor="ctr">
                <a:spAutoFit/>
              </a:bodyPr>
              <a:lstStyle/>
              <a:p>
                <a:pPr fontAlgn="base">
                  <a:spcBef>
                    <a:spcPct val="50000"/>
                  </a:spcBef>
                  <a:spcAft>
                    <a:spcPct val="0"/>
                  </a:spcAft>
                  <a:buClr>
                    <a:srgbClr val="FFD200"/>
                  </a:buClr>
                  <a:buSzPct val="75000"/>
                  <a:defRPr/>
                </a:pPr>
                <a:r>
                  <a:rPr lang="en-US" sz="998" kern="0" dirty="0" smtClean="0">
                    <a:solidFill>
                      <a:prstClr val="black">
                        <a:lumMod val="75000"/>
                        <a:lumOff val="25000"/>
                      </a:prstClr>
                    </a:solidFill>
                  </a:rPr>
                  <a:t>How do you structure an Organisation </a:t>
                </a:r>
                <a:r>
                  <a:rPr lang="en-US" sz="998" kern="0" dirty="0">
                    <a:solidFill>
                      <a:prstClr val="black">
                        <a:lumMod val="75000"/>
                        <a:lumOff val="25000"/>
                      </a:prstClr>
                    </a:solidFill>
                  </a:rPr>
                  <a:t>to deliver </a:t>
                </a:r>
                <a:r>
                  <a:rPr lang="en-US" sz="998" kern="0" dirty="0" smtClean="0">
                    <a:solidFill>
                      <a:prstClr val="black">
                        <a:lumMod val="75000"/>
                        <a:lumOff val="25000"/>
                      </a:prstClr>
                    </a:solidFill>
                  </a:rPr>
                  <a:t>this service?</a:t>
                </a:r>
                <a:endParaRPr lang="en-US" sz="998" kern="0" dirty="0">
                  <a:solidFill>
                    <a:prstClr val="black">
                      <a:lumMod val="75000"/>
                      <a:lumOff val="25000"/>
                    </a:prstClr>
                  </a:solidFill>
                </a:endParaRPr>
              </a:p>
            </p:txBody>
          </p:sp>
          <p:sp>
            <p:nvSpPr>
              <p:cNvPr id="8" name="Rectangle 48"/>
              <p:cNvSpPr>
                <a:spLocks noChangeArrowheads="1"/>
              </p:cNvSpPr>
              <p:nvPr/>
            </p:nvSpPr>
            <p:spPr bwMode="auto">
              <a:xfrm>
                <a:off x="1079839" y="5586118"/>
                <a:ext cx="2083937" cy="493460"/>
              </a:xfrm>
              <a:prstGeom prst="rect">
                <a:avLst/>
              </a:prstGeom>
              <a:solidFill>
                <a:schemeClr val="bg1">
                  <a:lumMod val="85000"/>
                </a:schemeClr>
              </a:solidFill>
              <a:ln w="6350" algn="ctr">
                <a:noFill/>
                <a:miter lim="800000"/>
                <a:headEnd/>
                <a:tailEnd/>
              </a:ln>
              <a:effectLst/>
            </p:spPr>
            <p:txBody>
              <a:bodyPr wrap="square" lIns="48108" tIns="48108" rIns="48108" bIns="48108" anchor="ctr">
                <a:noAutofit/>
              </a:bodyPr>
              <a:lstStyle/>
              <a:p>
                <a:pPr fontAlgn="base">
                  <a:spcBef>
                    <a:spcPct val="50000"/>
                  </a:spcBef>
                  <a:spcAft>
                    <a:spcPct val="0"/>
                  </a:spcAft>
                  <a:buClr>
                    <a:srgbClr val="FFD200"/>
                  </a:buClr>
                  <a:buSzPct val="75000"/>
                  <a:defRPr/>
                </a:pPr>
                <a:r>
                  <a:rPr lang="en-US" sz="998" kern="0" dirty="0" smtClean="0">
                    <a:solidFill>
                      <a:prstClr val="black">
                        <a:lumMod val="75000"/>
                        <a:lumOff val="25000"/>
                      </a:prstClr>
                    </a:solidFill>
                  </a:rPr>
                  <a:t>What are the clinical and operational policies support </a:t>
                </a:r>
                <a:r>
                  <a:rPr lang="en-US" sz="998" kern="0" dirty="0">
                    <a:solidFill>
                      <a:prstClr val="black">
                        <a:lumMod val="75000"/>
                        <a:lumOff val="25000"/>
                      </a:prstClr>
                    </a:solidFill>
                  </a:rPr>
                  <a:t>support governance and risk </a:t>
                </a:r>
                <a:r>
                  <a:rPr lang="en-US" sz="998" kern="0" dirty="0" smtClean="0">
                    <a:solidFill>
                      <a:prstClr val="black">
                        <a:lumMod val="75000"/>
                        <a:lumOff val="25000"/>
                      </a:prstClr>
                    </a:solidFill>
                  </a:rPr>
                  <a:t>management of this service?</a:t>
                </a:r>
                <a:endParaRPr lang="en-US" sz="998" kern="0" dirty="0">
                  <a:solidFill>
                    <a:prstClr val="black">
                      <a:lumMod val="75000"/>
                      <a:lumOff val="25000"/>
                    </a:prstClr>
                  </a:solidFill>
                </a:endParaRPr>
              </a:p>
            </p:txBody>
          </p:sp>
          <p:sp>
            <p:nvSpPr>
              <p:cNvPr id="9" name="Rectangle 49"/>
              <p:cNvSpPr>
                <a:spLocks noChangeArrowheads="1"/>
              </p:cNvSpPr>
              <p:nvPr/>
            </p:nvSpPr>
            <p:spPr bwMode="auto">
              <a:xfrm>
                <a:off x="6742223" y="5298727"/>
                <a:ext cx="2366370" cy="404291"/>
              </a:xfrm>
              <a:prstGeom prst="rect">
                <a:avLst/>
              </a:prstGeom>
              <a:solidFill>
                <a:schemeClr val="bg1">
                  <a:lumMod val="85000"/>
                </a:schemeClr>
              </a:solidFill>
              <a:ln w="6350">
                <a:noFill/>
                <a:miter lim="800000"/>
                <a:headEnd/>
                <a:tailEnd/>
              </a:ln>
              <a:effectLst/>
            </p:spPr>
            <p:txBody>
              <a:bodyPr wrap="square" lIns="48108" tIns="48108" rIns="48108" bIns="48108" anchor="ctr">
                <a:spAutoFit/>
              </a:bodyPr>
              <a:lstStyle/>
              <a:p>
                <a:pPr fontAlgn="base">
                  <a:spcBef>
                    <a:spcPct val="50000"/>
                  </a:spcBef>
                  <a:spcAft>
                    <a:spcPct val="0"/>
                  </a:spcAft>
                  <a:buClr>
                    <a:srgbClr val="FFD200"/>
                  </a:buClr>
                  <a:buSzPct val="75000"/>
                </a:pPr>
                <a:r>
                  <a:rPr lang="en-US" sz="998" kern="0" dirty="0" smtClean="0">
                    <a:solidFill>
                      <a:prstClr val="black">
                        <a:lumMod val="75000"/>
                        <a:lumOff val="25000"/>
                      </a:prstClr>
                    </a:solidFill>
                  </a:rPr>
                  <a:t>How do you measure </a:t>
                </a:r>
                <a:r>
                  <a:rPr lang="en-US" sz="998" kern="0" dirty="0">
                    <a:solidFill>
                      <a:prstClr val="black">
                        <a:lumMod val="75000"/>
                        <a:lumOff val="25000"/>
                      </a:prstClr>
                    </a:solidFill>
                  </a:rPr>
                  <a:t>the performance </a:t>
                </a:r>
                <a:r>
                  <a:rPr lang="en-US" sz="998" kern="0" dirty="0" smtClean="0">
                    <a:solidFill>
                      <a:prstClr val="black">
                        <a:lumMod val="75000"/>
                        <a:lumOff val="25000"/>
                      </a:prstClr>
                    </a:solidFill>
                  </a:rPr>
                  <a:t>and accountability of this service?</a:t>
                </a:r>
                <a:endParaRPr lang="en-US" sz="998" kern="0" dirty="0">
                  <a:solidFill>
                    <a:prstClr val="black">
                      <a:lumMod val="75000"/>
                      <a:lumOff val="25000"/>
                    </a:prstClr>
                  </a:solidFill>
                </a:endParaRPr>
              </a:p>
            </p:txBody>
          </p:sp>
          <p:sp>
            <p:nvSpPr>
              <p:cNvPr id="10" name="Rectangle 50"/>
              <p:cNvSpPr>
                <a:spLocks noChangeArrowheads="1"/>
              </p:cNvSpPr>
              <p:nvPr/>
            </p:nvSpPr>
            <p:spPr bwMode="auto">
              <a:xfrm>
                <a:off x="3437377" y="6258721"/>
                <a:ext cx="2197588" cy="557859"/>
              </a:xfrm>
              <a:prstGeom prst="rect">
                <a:avLst/>
              </a:prstGeom>
              <a:solidFill>
                <a:schemeClr val="bg1">
                  <a:lumMod val="85000"/>
                </a:schemeClr>
              </a:solidFill>
              <a:ln w="6350">
                <a:noFill/>
                <a:miter lim="800000"/>
                <a:headEnd/>
                <a:tailEnd/>
              </a:ln>
              <a:effectLst/>
            </p:spPr>
            <p:txBody>
              <a:bodyPr wrap="square" lIns="48108" tIns="48108" rIns="48108" bIns="48108" anchor="ctr">
                <a:spAutoFit/>
              </a:bodyPr>
              <a:lstStyle/>
              <a:p>
                <a:pPr fontAlgn="base">
                  <a:spcBef>
                    <a:spcPct val="50000"/>
                  </a:spcBef>
                  <a:spcAft>
                    <a:spcPct val="0"/>
                  </a:spcAft>
                  <a:buClr>
                    <a:srgbClr val="FFD200"/>
                  </a:buClr>
                  <a:buSzPct val="75000"/>
                </a:pPr>
                <a:r>
                  <a:rPr lang="en-US" sz="998" kern="0" dirty="0" smtClean="0">
                    <a:solidFill>
                      <a:prstClr val="black">
                        <a:lumMod val="75000"/>
                        <a:lumOff val="25000"/>
                      </a:prstClr>
                    </a:solidFill>
                  </a:rPr>
                  <a:t>What are the key </a:t>
                </a:r>
                <a:r>
                  <a:rPr lang="en-US" sz="998" kern="0" dirty="0">
                    <a:solidFill>
                      <a:prstClr val="black">
                        <a:lumMod val="75000"/>
                        <a:lumOff val="25000"/>
                      </a:prstClr>
                    </a:solidFill>
                  </a:rPr>
                  <a:t>operating </a:t>
                </a:r>
                <a:r>
                  <a:rPr lang="en-US" sz="998" kern="0" dirty="0" smtClean="0">
                    <a:solidFill>
                      <a:prstClr val="black">
                        <a:lumMod val="75000"/>
                        <a:lumOff val="25000"/>
                      </a:prstClr>
                    </a:solidFill>
                  </a:rPr>
                  <a:t>processes, activities and controls that </a:t>
                </a:r>
                <a:r>
                  <a:rPr lang="en-US" sz="998" kern="0" dirty="0">
                    <a:solidFill>
                      <a:prstClr val="black">
                        <a:lumMod val="75000"/>
                        <a:lumOff val="25000"/>
                      </a:prstClr>
                    </a:solidFill>
                  </a:rPr>
                  <a:t>support the </a:t>
                </a:r>
                <a:r>
                  <a:rPr lang="en-US" sz="998" kern="0" dirty="0" smtClean="0">
                    <a:solidFill>
                      <a:prstClr val="black">
                        <a:lumMod val="75000"/>
                        <a:lumOff val="25000"/>
                      </a:prstClr>
                    </a:solidFill>
                  </a:rPr>
                  <a:t>delivery of this service?</a:t>
                </a:r>
                <a:endParaRPr lang="en-US" sz="998" kern="0" dirty="0">
                  <a:solidFill>
                    <a:prstClr val="black">
                      <a:lumMod val="75000"/>
                      <a:lumOff val="25000"/>
                    </a:prstClr>
                  </a:solidFill>
                </a:endParaRPr>
              </a:p>
            </p:txBody>
          </p:sp>
          <p:sp>
            <p:nvSpPr>
              <p:cNvPr id="11" name="Line 219"/>
              <p:cNvSpPr>
                <a:spLocks noChangeShapeType="1"/>
              </p:cNvSpPr>
              <p:nvPr/>
            </p:nvSpPr>
            <p:spPr bwMode="auto">
              <a:xfrm flipH="1" flipV="1">
                <a:off x="3235492" y="3106627"/>
                <a:ext cx="518848" cy="407919"/>
              </a:xfrm>
              <a:prstGeom prst="line">
                <a:avLst/>
              </a:prstGeom>
              <a:noFill/>
              <a:ln w="12700">
                <a:solidFill>
                  <a:srgbClr val="808080"/>
                </a:solidFill>
                <a:round/>
                <a:headEnd/>
                <a:tailEnd type="oval" w="med" len="med"/>
              </a:ln>
              <a:effectLst/>
            </p:spPr>
            <p:txBody>
              <a:bodyPr lIns="96215" tIns="48108" rIns="96215" bIns="48108"/>
              <a:lstStyle/>
              <a:p>
                <a:pPr fontAlgn="base">
                  <a:spcBef>
                    <a:spcPct val="0"/>
                  </a:spcBef>
                  <a:spcAft>
                    <a:spcPct val="0"/>
                  </a:spcAft>
                  <a:defRPr/>
                </a:pPr>
                <a:endParaRPr lang="en-US" sz="1662" kern="0" dirty="0">
                  <a:solidFill>
                    <a:srgbClr val="646464"/>
                  </a:solidFill>
                </a:endParaRPr>
              </a:p>
            </p:txBody>
          </p:sp>
          <p:sp>
            <p:nvSpPr>
              <p:cNvPr id="12" name="Line 220"/>
              <p:cNvSpPr>
                <a:spLocks noChangeShapeType="1"/>
              </p:cNvSpPr>
              <p:nvPr/>
            </p:nvSpPr>
            <p:spPr bwMode="auto">
              <a:xfrm flipH="1">
                <a:off x="3347669" y="4488293"/>
                <a:ext cx="556811" cy="1614"/>
              </a:xfrm>
              <a:prstGeom prst="line">
                <a:avLst/>
              </a:prstGeom>
              <a:noFill/>
              <a:ln w="12700">
                <a:solidFill>
                  <a:srgbClr val="808080"/>
                </a:solidFill>
                <a:round/>
                <a:headEnd/>
                <a:tailEnd type="oval" w="med" len="med"/>
              </a:ln>
              <a:effectLst/>
            </p:spPr>
            <p:txBody>
              <a:bodyPr lIns="96215" tIns="48108" rIns="96215" bIns="48108"/>
              <a:lstStyle/>
              <a:p>
                <a:pPr fontAlgn="base">
                  <a:spcBef>
                    <a:spcPct val="0"/>
                  </a:spcBef>
                  <a:spcAft>
                    <a:spcPct val="0"/>
                  </a:spcAft>
                  <a:defRPr/>
                </a:pPr>
                <a:endParaRPr lang="en-US" sz="1662" kern="0" dirty="0">
                  <a:solidFill>
                    <a:srgbClr val="646464"/>
                  </a:solidFill>
                </a:endParaRPr>
              </a:p>
            </p:txBody>
          </p:sp>
          <p:sp>
            <p:nvSpPr>
              <p:cNvPr id="13" name="Line 221"/>
              <p:cNvSpPr>
                <a:spLocks noChangeShapeType="1"/>
              </p:cNvSpPr>
              <p:nvPr/>
            </p:nvSpPr>
            <p:spPr bwMode="auto">
              <a:xfrm flipH="1">
                <a:off x="3235492" y="5463509"/>
                <a:ext cx="528706" cy="387718"/>
              </a:xfrm>
              <a:prstGeom prst="line">
                <a:avLst/>
              </a:prstGeom>
              <a:noFill/>
              <a:ln w="12700">
                <a:solidFill>
                  <a:srgbClr val="808080"/>
                </a:solidFill>
                <a:round/>
                <a:headEnd/>
                <a:tailEnd type="oval" w="med" len="med"/>
              </a:ln>
              <a:effectLst/>
            </p:spPr>
            <p:txBody>
              <a:bodyPr lIns="96215" tIns="48108" rIns="96215" bIns="48108"/>
              <a:lstStyle/>
              <a:p>
                <a:pPr fontAlgn="base">
                  <a:spcBef>
                    <a:spcPct val="0"/>
                  </a:spcBef>
                  <a:spcAft>
                    <a:spcPct val="0"/>
                  </a:spcAft>
                  <a:defRPr/>
                </a:pPr>
                <a:endParaRPr lang="en-US" sz="1662" kern="0" dirty="0">
                  <a:solidFill>
                    <a:srgbClr val="646464"/>
                  </a:solidFill>
                </a:endParaRPr>
              </a:p>
            </p:txBody>
          </p:sp>
          <p:sp>
            <p:nvSpPr>
              <p:cNvPr id="14" name="Line 222"/>
              <p:cNvSpPr>
                <a:spLocks noChangeShapeType="1"/>
              </p:cNvSpPr>
              <p:nvPr/>
            </p:nvSpPr>
            <p:spPr bwMode="auto">
              <a:xfrm flipH="1">
                <a:off x="4957832" y="5758504"/>
                <a:ext cx="0" cy="211482"/>
              </a:xfrm>
              <a:prstGeom prst="line">
                <a:avLst/>
              </a:prstGeom>
              <a:noFill/>
              <a:ln w="12700">
                <a:solidFill>
                  <a:srgbClr val="808080"/>
                </a:solidFill>
                <a:round/>
                <a:headEnd/>
                <a:tailEnd type="oval" w="med" len="med"/>
              </a:ln>
              <a:effectLst/>
            </p:spPr>
            <p:txBody>
              <a:bodyPr lIns="96215" tIns="48108" rIns="96215" bIns="48108"/>
              <a:lstStyle/>
              <a:p>
                <a:pPr fontAlgn="base">
                  <a:spcBef>
                    <a:spcPct val="0"/>
                  </a:spcBef>
                  <a:spcAft>
                    <a:spcPct val="0"/>
                  </a:spcAft>
                  <a:defRPr/>
                </a:pPr>
                <a:endParaRPr lang="en-US" sz="1662" kern="0" dirty="0">
                  <a:solidFill>
                    <a:srgbClr val="646464"/>
                  </a:solidFill>
                </a:endParaRPr>
              </a:p>
            </p:txBody>
          </p:sp>
          <p:sp>
            <p:nvSpPr>
              <p:cNvPr id="15" name="Line 223"/>
              <p:cNvSpPr>
                <a:spLocks noChangeShapeType="1"/>
              </p:cNvSpPr>
              <p:nvPr/>
            </p:nvSpPr>
            <p:spPr bwMode="auto">
              <a:xfrm flipV="1">
                <a:off x="6419815" y="5463507"/>
                <a:ext cx="258925" cy="2"/>
              </a:xfrm>
              <a:prstGeom prst="line">
                <a:avLst/>
              </a:prstGeom>
              <a:noFill/>
              <a:ln w="12700">
                <a:solidFill>
                  <a:srgbClr val="808080"/>
                </a:solidFill>
                <a:round/>
                <a:headEnd/>
                <a:tailEnd type="oval" w="med" len="med"/>
              </a:ln>
              <a:effectLst/>
            </p:spPr>
            <p:txBody>
              <a:bodyPr lIns="96215" tIns="48108" rIns="96215" bIns="48108"/>
              <a:lstStyle/>
              <a:p>
                <a:pPr fontAlgn="base">
                  <a:spcBef>
                    <a:spcPct val="0"/>
                  </a:spcBef>
                  <a:spcAft>
                    <a:spcPct val="0"/>
                  </a:spcAft>
                  <a:defRPr/>
                </a:pPr>
                <a:endParaRPr lang="en-US" sz="1662" kern="0" dirty="0">
                  <a:solidFill>
                    <a:srgbClr val="646464"/>
                  </a:solidFill>
                </a:endParaRPr>
              </a:p>
            </p:txBody>
          </p:sp>
          <p:sp>
            <p:nvSpPr>
              <p:cNvPr id="16" name="Line 224"/>
              <p:cNvSpPr>
                <a:spLocks noChangeShapeType="1"/>
              </p:cNvSpPr>
              <p:nvPr/>
            </p:nvSpPr>
            <p:spPr bwMode="auto">
              <a:xfrm flipV="1">
                <a:off x="6185281" y="3485465"/>
                <a:ext cx="493460" cy="137330"/>
              </a:xfrm>
              <a:prstGeom prst="line">
                <a:avLst/>
              </a:prstGeom>
              <a:noFill/>
              <a:ln w="12700">
                <a:solidFill>
                  <a:srgbClr val="808080"/>
                </a:solidFill>
                <a:round/>
                <a:headEnd/>
                <a:tailEnd type="oval" w="med" len="med"/>
              </a:ln>
              <a:effectLst/>
            </p:spPr>
            <p:txBody>
              <a:bodyPr lIns="96215" tIns="48108" rIns="96215" bIns="48108"/>
              <a:lstStyle/>
              <a:p>
                <a:pPr fontAlgn="base">
                  <a:spcBef>
                    <a:spcPct val="0"/>
                  </a:spcBef>
                  <a:spcAft>
                    <a:spcPct val="0"/>
                  </a:spcAft>
                  <a:defRPr/>
                </a:pPr>
                <a:endParaRPr lang="en-US" sz="1662" kern="0" dirty="0">
                  <a:solidFill>
                    <a:srgbClr val="646464"/>
                  </a:solidFill>
                </a:endParaRPr>
              </a:p>
            </p:txBody>
          </p:sp>
          <p:sp>
            <p:nvSpPr>
              <p:cNvPr id="17" name="Line 225"/>
              <p:cNvSpPr>
                <a:spLocks noChangeShapeType="1"/>
              </p:cNvSpPr>
              <p:nvPr/>
            </p:nvSpPr>
            <p:spPr bwMode="auto">
              <a:xfrm flipH="1" flipV="1">
                <a:off x="4957832" y="2902250"/>
                <a:ext cx="0" cy="211482"/>
              </a:xfrm>
              <a:prstGeom prst="line">
                <a:avLst/>
              </a:prstGeom>
              <a:noFill/>
              <a:ln w="12700">
                <a:solidFill>
                  <a:srgbClr val="808080"/>
                </a:solidFill>
                <a:round/>
                <a:headEnd/>
                <a:tailEnd type="oval" w="med" len="med"/>
              </a:ln>
              <a:effectLst/>
            </p:spPr>
            <p:txBody>
              <a:bodyPr lIns="96215" tIns="48108" rIns="96215" bIns="48108"/>
              <a:lstStyle/>
              <a:p>
                <a:pPr fontAlgn="base">
                  <a:spcBef>
                    <a:spcPct val="0"/>
                  </a:spcBef>
                  <a:spcAft>
                    <a:spcPct val="0"/>
                  </a:spcAft>
                  <a:defRPr/>
                </a:pPr>
                <a:endParaRPr lang="en-US" sz="1662" kern="0" dirty="0">
                  <a:solidFill>
                    <a:srgbClr val="646464"/>
                  </a:solidFill>
                </a:endParaRPr>
              </a:p>
            </p:txBody>
          </p:sp>
          <p:sp>
            <p:nvSpPr>
              <p:cNvPr id="18" name="TextBox 17"/>
              <p:cNvSpPr txBox="1"/>
              <p:nvPr/>
            </p:nvSpPr>
            <p:spPr>
              <a:xfrm>
                <a:off x="1293824" y="2611860"/>
                <a:ext cx="549766" cy="307777"/>
              </a:xfrm>
              <a:prstGeom prst="rect">
                <a:avLst/>
              </a:prstGeom>
              <a:noFill/>
            </p:spPr>
            <p:txBody>
              <a:bodyPr wrap="none" rtlCol="0">
                <a:spAutoFit/>
              </a:bodyPr>
              <a:lstStyle/>
              <a:p>
                <a:r>
                  <a:rPr lang="en-GB" sz="1400" b="1" dirty="0" smtClean="0">
                    <a:solidFill>
                      <a:prstClr val="black"/>
                    </a:solidFill>
                  </a:rPr>
                  <a:t>Data</a:t>
                </a:r>
                <a:endParaRPr lang="en-GB" sz="1400" b="1" dirty="0">
                  <a:solidFill>
                    <a:prstClr val="black"/>
                  </a:solidFill>
                </a:endParaRPr>
              </a:p>
            </p:txBody>
          </p:sp>
          <p:sp>
            <p:nvSpPr>
              <p:cNvPr id="19" name="TextBox 18"/>
              <p:cNvSpPr txBox="1"/>
              <p:nvPr/>
            </p:nvSpPr>
            <p:spPr>
              <a:xfrm>
                <a:off x="6750813" y="2846608"/>
                <a:ext cx="1210203" cy="307777"/>
              </a:xfrm>
              <a:prstGeom prst="rect">
                <a:avLst/>
              </a:prstGeom>
              <a:noFill/>
            </p:spPr>
            <p:txBody>
              <a:bodyPr wrap="none" rtlCol="0">
                <a:spAutoFit/>
              </a:bodyPr>
              <a:lstStyle/>
              <a:p>
                <a:r>
                  <a:rPr lang="en-GB" sz="1400" b="1" dirty="0">
                    <a:solidFill>
                      <a:prstClr val="black"/>
                    </a:solidFill>
                  </a:rPr>
                  <a:t>Organisation</a:t>
                </a:r>
              </a:p>
            </p:txBody>
          </p:sp>
          <p:sp>
            <p:nvSpPr>
              <p:cNvPr id="20" name="TextBox 19"/>
              <p:cNvSpPr txBox="1"/>
              <p:nvPr/>
            </p:nvSpPr>
            <p:spPr>
              <a:xfrm>
                <a:off x="976962" y="5366556"/>
                <a:ext cx="1796902" cy="307777"/>
              </a:xfrm>
              <a:prstGeom prst="rect">
                <a:avLst/>
              </a:prstGeom>
              <a:noFill/>
            </p:spPr>
            <p:txBody>
              <a:bodyPr wrap="none" rtlCol="0">
                <a:spAutoFit/>
              </a:bodyPr>
              <a:lstStyle/>
              <a:p>
                <a:r>
                  <a:rPr lang="en-GB" sz="1400" b="1" dirty="0">
                    <a:solidFill>
                      <a:prstClr val="black"/>
                    </a:solidFill>
                  </a:rPr>
                  <a:t>Policy &amp; </a:t>
                </a:r>
                <a:r>
                  <a:rPr lang="en-GB" sz="1400" b="1" dirty="0" smtClean="0">
                    <a:solidFill>
                      <a:prstClr val="black"/>
                    </a:solidFill>
                  </a:rPr>
                  <a:t>Governance</a:t>
                </a:r>
                <a:endParaRPr lang="en-GB" sz="1400" b="1" dirty="0">
                  <a:solidFill>
                    <a:prstClr val="black"/>
                  </a:solidFill>
                </a:endParaRPr>
              </a:p>
            </p:txBody>
          </p:sp>
          <p:sp>
            <p:nvSpPr>
              <p:cNvPr id="21" name="TextBox 20"/>
              <p:cNvSpPr txBox="1"/>
              <p:nvPr/>
            </p:nvSpPr>
            <p:spPr>
              <a:xfrm>
                <a:off x="3342356" y="6051615"/>
                <a:ext cx="1580304" cy="307777"/>
              </a:xfrm>
              <a:prstGeom prst="rect">
                <a:avLst/>
              </a:prstGeom>
              <a:noFill/>
            </p:spPr>
            <p:txBody>
              <a:bodyPr wrap="none" rtlCol="0" anchor="b">
                <a:spAutoFit/>
              </a:bodyPr>
              <a:lstStyle/>
              <a:p>
                <a:r>
                  <a:rPr lang="en-GB" sz="1400" b="1" dirty="0" smtClean="0">
                    <a:solidFill>
                      <a:prstClr val="black"/>
                    </a:solidFill>
                  </a:rPr>
                  <a:t>Process &amp; Control</a:t>
                </a:r>
                <a:endParaRPr lang="en-GB" sz="1400" b="1" dirty="0">
                  <a:solidFill>
                    <a:prstClr val="black"/>
                  </a:solidFill>
                </a:endParaRPr>
              </a:p>
            </p:txBody>
          </p:sp>
          <p:sp>
            <p:nvSpPr>
              <p:cNvPr id="22" name="TextBox 21"/>
              <p:cNvSpPr txBox="1"/>
              <p:nvPr/>
            </p:nvSpPr>
            <p:spPr>
              <a:xfrm>
                <a:off x="6644464" y="5102456"/>
                <a:ext cx="2536144" cy="307777"/>
              </a:xfrm>
              <a:prstGeom prst="rect">
                <a:avLst/>
              </a:prstGeom>
              <a:noFill/>
            </p:spPr>
            <p:txBody>
              <a:bodyPr wrap="none" rtlCol="0">
                <a:spAutoFit/>
              </a:bodyPr>
              <a:lstStyle/>
              <a:p>
                <a:r>
                  <a:rPr lang="en-GB" sz="1400" b="1" dirty="0">
                    <a:solidFill>
                      <a:prstClr val="black"/>
                    </a:solidFill>
                  </a:rPr>
                  <a:t>Performance </a:t>
                </a:r>
                <a:r>
                  <a:rPr lang="en-GB" sz="1400" b="1" dirty="0" smtClean="0">
                    <a:solidFill>
                      <a:prstClr val="black"/>
                    </a:solidFill>
                  </a:rPr>
                  <a:t>&amp; Accountability</a:t>
                </a:r>
                <a:endParaRPr lang="en-GB" sz="1400" b="1" dirty="0">
                  <a:solidFill>
                    <a:prstClr val="black"/>
                  </a:solidFill>
                </a:endParaRPr>
              </a:p>
            </p:txBody>
          </p:sp>
          <p:sp>
            <p:nvSpPr>
              <p:cNvPr id="23" name="TextBox 22"/>
              <p:cNvSpPr txBox="1"/>
              <p:nvPr/>
            </p:nvSpPr>
            <p:spPr>
              <a:xfrm>
                <a:off x="3623354" y="1880828"/>
                <a:ext cx="727507" cy="307777"/>
              </a:xfrm>
              <a:prstGeom prst="rect">
                <a:avLst/>
              </a:prstGeom>
              <a:noFill/>
            </p:spPr>
            <p:txBody>
              <a:bodyPr wrap="none" rtlCol="0">
                <a:spAutoFit/>
              </a:bodyPr>
              <a:lstStyle/>
              <a:p>
                <a:r>
                  <a:rPr lang="en-GB" sz="1400" b="1" dirty="0" smtClean="0">
                    <a:solidFill>
                      <a:prstClr val="black"/>
                    </a:solidFill>
                  </a:rPr>
                  <a:t>People</a:t>
                </a:r>
                <a:endParaRPr lang="en-GB" sz="1400" b="1" dirty="0">
                  <a:solidFill>
                    <a:prstClr val="black"/>
                  </a:solidFill>
                </a:endParaRPr>
              </a:p>
            </p:txBody>
          </p:sp>
          <p:sp>
            <p:nvSpPr>
              <p:cNvPr id="24" name="AutoShape 3"/>
              <p:cNvSpPr>
                <a:spLocks noChangeAspect="1" noChangeArrowheads="1" noTextEdit="1"/>
              </p:cNvSpPr>
              <p:nvPr/>
            </p:nvSpPr>
            <p:spPr bwMode="auto">
              <a:xfrm>
                <a:off x="3725863" y="3166678"/>
                <a:ext cx="2471737"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32"/>
              <p:cNvSpPr>
                <a:spLocks/>
              </p:cNvSpPr>
              <p:nvPr/>
            </p:nvSpPr>
            <p:spPr bwMode="auto">
              <a:xfrm>
                <a:off x="3730625" y="4847841"/>
                <a:ext cx="720725" cy="346075"/>
              </a:xfrm>
              <a:custGeom>
                <a:avLst/>
                <a:gdLst>
                  <a:gd name="T0" fmla="*/ 411 w 454"/>
                  <a:gd name="T1" fmla="*/ 218 h 218"/>
                  <a:gd name="T2" fmla="*/ 348 w 454"/>
                  <a:gd name="T3" fmla="*/ 213 h 218"/>
                  <a:gd name="T4" fmla="*/ 280 w 454"/>
                  <a:gd name="T5" fmla="*/ 206 h 218"/>
                  <a:gd name="T6" fmla="*/ 205 w 454"/>
                  <a:gd name="T7" fmla="*/ 198 h 218"/>
                  <a:gd name="T8" fmla="*/ 130 w 454"/>
                  <a:gd name="T9" fmla="*/ 183 h 218"/>
                  <a:gd name="T10" fmla="*/ 70 w 454"/>
                  <a:gd name="T11" fmla="*/ 166 h 218"/>
                  <a:gd name="T12" fmla="*/ 41 w 454"/>
                  <a:gd name="T13" fmla="*/ 151 h 218"/>
                  <a:gd name="T14" fmla="*/ 15 w 454"/>
                  <a:gd name="T15" fmla="*/ 138 h 218"/>
                  <a:gd name="T16" fmla="*/ 2 w 454"/>
                  <a:gd name="T17" fmla="*/ 124 h 218"/>
                  <a:gd name="T18" fmla="*/ 0 w 454"/>
                  <a:gd name="T19" fmla="*/ 109 h 218"/>
                  <a:gd name="T20" fmla="*/ 6 w 454"/>
                  <a:gd name="T21" fmla="*/ 101 h 218"/>
                  <a:gd name="T22" fmla="*/ 21 w 454"/>
                  <a:gd name="T23" fmla="*/ 87 h 218"/>
                  <a:gd name="T24" fmla="*/ 39 w 454"/>
                  <a:gd name="T25" fmla="*/ 75 h 218"/>
                  <a:gd name="T26" fmla="*/ 72 w 454"/>
                  <a:gd name="T27" fmla="*/ 61 h 218"/>
                  <a:gd name="T28" fmla="*/ 117 w 454"/>
                  <a:gd name="T29" fmla="*/ 50 h 218"/>
                  <a:gd name="T30" fmla="*/ 172 w 454"/>
                  <a:gd name="T31" fmla="*/ 37 h 218"/>
                  <a:gd name="T32" fmla="*/ 232 w 454"/>
                  <a:gd name="T33" fmla="*/ 27 h 218"/>
                  <a:gd name="T34" fmla="*/ 292 w 454"/>
                  <a:gd name="T35" fmla="*/ 19 h 218"/>
                  <a:gd name="T36" fmla="*/ 348 w 454"/>
                  <a:gd name="T37" fmla="*/ 10 h 218"/>
                  <a:gd name="T38" fmla="*/ 403 w 454"/>
                  <a:gd name="T39" fmla="*/ 4 h 218"/>
                  <a:gd name="T40" fmla="*/ 454 w 454"/>
                  <a:gd name="T41" fmla="*/ 0 h 218"/>
                  <a:gd name="T42" fmla="*/ 411 w 454"/>
                  <a:gd name="T43" fmla="*/ 21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4" h="218">
                    <a:moveTo>
                      <a:pt x="411" y="218"/>
                    </a:moveTo>
                    <a:lnTo>
                      <a:pt x="348" y="213"/>
                    </a:lnTo>
                    <a:lnTo>
                      <a:pt x="280" y="206"/>
                    </a:lnTo>
                    <a:lnTo>
                      <a:pt x="205" y="198"/>
                    </a:lnTo>
                    <a:lnTo>
                      <a:pt x="130" y="183"/>
                    </a:lnTo>
                    <a:lnTo>
                      <a:pt x="70" y="166"/>
                    </a:lnTo>
                    <a:lnTo>
                      <a:pt x="41" y="151"/>
                    </a:lnTo>
                    <a:lnTo>
                      <a:pt x="15" y="138"/>
                    </a:lnTo>
                    <a:lnTo>
                      <a:pt x="2" y="124"/>
                    </a:lnTo>
                    <a:lnTo>
                      <a:pt x="0" y="109"/>
                    </a:lnTo>
                    <a:lnTo>
                      <a:pt x="6" y="101"/>
                    </a:lnTo>
                    <a:lnTo>
                      <a:pt x="21" y="87"/>
                    </a:lnTo>
                    <a:lnTo>
                      <a:pt x="39" y="75"/>
                    </a:lnTo>
                    <a:lnTo>
                      <a:pt x="72" y="61"/>
                    </a:lnTo>
                    <a:lnTo>
                      <a:pt x="117" y="50"/>
                    </a:lnTo>
                    <a:lnTo>
                      <a:pt x="172" y="37"/>
                    </a:lnTo>
                    <a:lnTo>
                      <a:pt x="232" y="27"/>
                    </a:lnTo>
                    <a:lnTo>
                      <a:pt x="292" y="19"/>
                    </a:lnTo>
                    <a:lnTo>
                      <a:pt x="348" y="10"/>
                    </a:lnTo>
                    <a:lnTo>
                      <a:pt x="403" y="4"/>
                    </a:lnTo>
                    <a:lnTo>
                      <a:pt x="454" y="0"/>
                    </a:lnTo>
                    <a:lnTo>
                      <a:pt x="411" y="218"/>
                    </a:lnTo>
                    <a:close/>
                  </a:path>
                </a:pathLst>
              </a:custGeom>
              <a:gradFill flip="none" rotWithShape="1">
                <a:gsLst>
                  <a:gs pos="67000">
                    <a:schemeClr val="bg1">
                      <a:lumMod val="65000"/>
                    </a:schemeClr>
                  </a:gs>
                  <a:gs pos="0">
                    <a:schemeClr val="bg1">
                      <a:lumMod val="85000"/>
                    </a:schemeClr>
                  </a:gs>
                </a:gsLst>
                <a:lin ang="0" scaled="1"/>
                <a:tileRect/>
              </a:gradFill>
              <a:ln w="3175" cap="rnd">
                <a:solidFill>
                  <a:srgbClr val="B2B2B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39"/>
              <p:cNvSpPr>
                <a:spLocks/>
              </p:cNvSpPr>
              <p:nvPr/>
            </p:nvSpPr>
            <p:spPr bwMode="auto">
              <a:xfrm>
                <a:off x="4373585" y="4849431"/>
                <a:ext cx="100013" cy="830263"/>
              </a:xfrm>
              <a:custGeom>
                <a:avLst/>
                <a:gdLst>
                  <a:gd name="T0" fmla="*/ 49 w 63"/>
                  <a:gd name="T1" fmla="*/ 0 h 523"/>
                  <a:gd name="T2" fmla="*/ 53 w 63"/>
                  <a:gd name="T3" fmla="*/ 42 h 523"/>
                  <a:gd name="T4" fmla="*/ 55 w 63"/>
                  <a:gd name="T5" fmla="*/ 78 h 523"/>
                  <a:gd name="T6" fmla="*/ 58 w 63"/>
                  <a:gd name="T7" fmla="*/ 175 h 523"/>
                  <a:gd name="T8" fmla="*/ 60 w 63"/>
                  <a:gd name="T9" fmla="*/ 219 h 523"/>
                  <a:gd name="T10" fmla="*/ 63 w 63"/>
                  <a:gd name="T11" fmla="*/ 264 h 523"/>
                  <a:gd name="T12" fmla="*/ 46 w 63"/>
                  <a:gd name="T13" fmla="*/ 523 h 523"/>
                  <a:gd name="T14" fmla="*/ 25 w 63"/>
                  <a:gd name="T15" fmla="*/ 463 h 523"/>
                  <a:gd name="T16" fmla="*/ 14 w 63"/>
                  <a:gd name="T17" fmla="*/ 433 h 523"/>
                  <a:gd name="T18" fmla="*/ 6 w 63"/>
                  <a:gd name="T19" fmla="*/ 400 h 523"/>
                  <a:gd name="T20" fmla="*/ 2 w 63"/>
                  <a:gd name="T21" fmla="*/ 364 h 523"/>
                  <a:gd name="T22" fmla="*/ 0 w 63"/>
                  <a:gd name="T23" fmla="*/ 321 h 523"/>
                  <a:gd name="T24" fmla="*/ 0 w 63"/>
                  <a:gd name="T25" fmla="*/ 279 h 523"/>
                  <a:gd name="T26" fmla="*/ 4 w 63"/>
                  <a:gd name="T27" fmla="*/ 237 h 523"/>
                  <a:gd name="T28" fmla="*/ 6 w 63"/>
                  <a:gd name="T29" fmla="*/ 219 h 523"/>
                  <a:gd name="T30" fmla="*/ 49 w 63"/>
                  <a:gd name="T31"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523">
                    <a:moveTo>
                      <a:pt x="49" y="0"/>
                    </a:moveTo>
                    <a:lnTo>
                      <a:pt x="53" y="42"/>
                    </a:lnTo>
                    <a:lnTo>
                      <a:pt x="55" y="78"/>
                    </a:lnTo>
                    <a:lnTo>
                      <a:pt x="58" y="175"/>
                    </a:lnTo>
                    <a:lnTo>
                      <a:pt x="60" y="219"/>
                    </a:lnTo>
                    <a:lnTo>
                      <a:pt x="63" y="264"/>
                    </a:lnTo>
                    <a:lnTo>
                      <a:pt x="46" y="523"/>
                    </a:lnTo>
                    <a:lnTo>
                      <a:pt x="25" y="463"/>
                    </a:lnTo>
                    <a:lnTo>
                      <a:pt x="14" y="433"/>
                    </a:lnTo>
                    <a:lnTo>
                      <a:pt x="6" y="400"/>
                    </a:lnTo>
                    <a:lnTo>
                      <a:pt x="2" y="364"/>
                    </a:lnTo>
                    <a:lnTo>
                      <a:pt x="0" y="321"/>
                    </a:lnTo>
                    <a:lnTo>
                      <a:pt x="0" y="279"/>
                    </a:lnTo>
                    <a:lnTo>
                      <a:pt x="4" y="237"/>
                    </a:lnTo>
                    <a:lnTo>
                      <a:pt x="6" y="219"/>
                    </a:lnTo>
                    <a:lnTo>
                      <a:pt x="49" y="0"/>
                    </a:lnTo>
                    <a:close/>
                  </a:path>
                </a:pathLst>
              </a:custGeom>
              <a:solidFill>
                <a:schemeClr val="bg1">
                  <a:lumMod val="50000"/>
                </a:schemeClr>
              </a:solidFill>
              <a:ln w="3175" cap="rnd">
                <a:solidFill>
                  <a:srgbClr val="B2B2B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68"/>
              <p:cNvSpPr>
                <a:spLocks/>
              </p:cNvSpPr>
              <p:nvPr/>
            </p:nvSpPr>
            <p:spPr bwMode="auto">
              <a:xfrm>
                <a:off x="5453063" y="4854191"/>
                <a:ext cx="720725" cy="346075"/>
              </a:xfrm>
              <a:custGeom>
                <a:avLst/>
                <a:gdLst>
                  <a:gd name="T0" fmla="*/ 43 w 454"/>
                  <a:gd name="T1" fmla="*/ 218 h 218"/>
                  <a:gd name="T2" fmla="*/ 107 w 454"/>
                  <a:gd name="T3" fmla="*/ 213 h 218"/>
                  <a:gd name="T4" fmla="*/ 175 w 454"/>
                  <a:gd name="T5" fmla="*/ 207 h 218"/>
                  <a:gd name="T6" fmla="*/ 249 w 454"/>
                  <a:gd name="T7" fmla="*/ 198 h 218"/>
                  <a:gd name="T8" fmla="*/ 325 w 454"/>
                  <a:gd name="T9" fmla="*/ 183 h 218"/>
                  <a:gd name="T10" fmla="*/ 384 w 454"/>
                  <a:gd name="T11" fmla="*/ 166 h 218"/>
                  <a:gd name="T12" fmla="*/ 413 w 454"/>
                  <a:gd name="T13" fmla="*/ 151 h 218"/>
                  <a:gd name="T14" fmla="*/ 439 w 454"/>
                  <a:gd name="T15" fmla="*/ 138 h 218"/>
                  <a:gd name="T16" fmla="*/ 452 w 454"/>
                  <a:gd name="T17" fmla="*/ 125 h 218"/>
                  <a:gd name="T18" fmla="*/ 454 w 454"/>
                  <a:gd name="T19" fmla="*/ 109 h 218"/>
                  <a:gd name="T20" fmla="*/ 448 w 454"/>
                  <a:gd name="T21" fmla="*/ 101 h 218"/>
                  <a:gd name="T22" fmla="*/ 433 w 454"/>
                  <a:gd name="T23" fmla="*/ 88 h 218"/>
                  <a:gd name="T24" fmla="*/ 415 w 454"/>
                  <a:gd name="T25" fmla="*/ 75 h 218"/>
                  <a:gd name="T26" fmla="*/ 383 w 454"/>
                  <a:gd name="T27" fmla="*/ 62 h 218"/>
                  <a:gd name="T28" fmla="*/ 337 w 454"/>
                  <a:gd name="T29" fmla="*/ 51 h 218"/>
                  <a:gd name="T30" fmla="*/ 282 w 454"/>
                  <a:gd name="T31" fmla="*/ 38 h 218"/>
                  <a:gd name="T32" fmla="*/ 222 w 454"/>
                  <a:gd name="T33" fmla="*/ 28 h 218"/>
                  <a:gd name="T34" fmla="*/ 162 w 454"/>
                  <a:gd name="T35" fmla="*/ 19 h 218"/>
                  <a:gd name="T36" fmla="*/ 106 w 454"/>
                  <a:gd name="T37" fmla="*/ 10 h 218"/>
                  <a:gd name="T38" fmla="*/ 52 w 454"/>
                  <a:gd name="T39" fmla="*/ 4 h 218"/>
                  <a:gd name="T40" fmla="*/ 0 w 454"/>
                  <a:gd name="T41" fmla="*/ 0 h 218"/>
                  <a:gd name="T42" fmla="*/ 43 w 454"/>
                  <a:gd name="T43" fmla="*/ 21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4" h="218">
                    <a:moveTo>
                      <a:pt x="43" y="218"/>
                    </a:moveTo>
                    <a:lnTo>
                      <a:pt x="107" y="213"/>
                    </a:lnTo>
                    <a:lnTo>
                      <a:pt x="175" y="207"/>
                    </a:lnTo>
                    <a:lnTo>
                      <a:pt x="249" y="198"/>
                    </a:lnTo>
                    <a:lnTo>
                      <a:pt x="325" y="183"/>
                    </a:lnTo>
                    <a:lnTo>
                      <a:pt x="384" y="166"/>
                    </a:lnTo>
                    <a:lnTo>
                      <a:pt x="413" y="151"/>
                    </a:lnTo>
                    <a:lnTo>
                      <a:pt x="439" y="138"/>
                    </a:lnTo>
                    <a:lnTo>
                      <a:pt x="452" y="125"/>
                    </a:lnTo>
                    <a:lnTo>
                      <a:pt x="454" y="109"/>
                    </a:lnTo>
                    <a:lnTo>
                      <a:pt x="448" y="101"/>
                    </a:lnTo>
                    <a:lnTo>
                      <a:pt x="433" y="88"/>
                    </a:lnTo>
                    <a:lnTo>
                      <a:pt x="415" y="75"/>
                    </a:lnTo>
                    <a:lnTo>
                      <a:pt x="383" y="62"/>
                    </a:lnTo>
                    <a:lnTo>
                      <a:pt x="337" y="51"/>
                    </a:lnTo>
                    <a:lnTo>
                      <a:pt x="282" y="38"/>
                    </a:lnTo>
                    <a:lnTo>
                      <a:pt x="222" y="28"/>
                    </a:lnTo>
                    <a:lnTo>
                      <a:pt x="162" y="19"/>
                    </a:lnTo>
                    <a:lnTo>
                      <a:pt x="106" y="10"/>
                    </a:lnTo>
                    <a:lnTo>
                      <a:pt x="52" y="4"/>
                    </a:lnTo>
                    <a:lnTo>
                      <a:pt x="0" y="0"/>
                    </a:lnTo>
                    <a:lnTo>
                      <a:pt x="43" y="218"/>
                    </a:lnTo>
                    <a:close/>
                  </a:path>
                </a:pathLst>
              </a:custGeom>
              <a:gradFill flip="none" rotWithShape="1">
                <a:gsLst>
                  <a:gs pos="67000">
                    <a:schemeClr val="bg1">
                      <a:lumMod val="65000"/>
                    </a:schemeClr>
                  </a:gs>
                  <a:gs pos="0">
                    <a:schemeClr val="bg1">
                      <a:lumMod val="85000"/>
                    </a:schemeClr>
                  </a:gs>
                </a:gsLst>
                <a:lin ang="10800000" scaled="1"/>
                <a:tileRect/>
              </a:gradFill>
              <a:ln w="3175" cap="rnd">
                <a:solidFill>
                  <a:srgbClr val="B2B2B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75"/>
              <p:cNvSpPr>
                <a:spLocks/>
              </p:cNvSpPr>
              <p:nvPr/>
            </p:nvSpPr>
            <p:spPr bwMode="auto">
              <a:xfrm>
                <a:off x="5435600" y="4849428"/>
                <a:ext cx="100012" cy="830263"/>
              </a:xfrm>
              <a:custGeom>
                <a:avLst/>
                <a:gdLst>
                  <a:gd name="T0" fmla="*/ 14 w 63"/>
                  <a:gd name="T1" fmla="*/ 0 h 523"/>
                  <a:gd name="T2" fmla="*/ 11 w 63"/>
                  <a:gd name="T3" fmla="*/ 42 h 523"/>
                  <a:gd name="T4" fmla="*/ 9 w 63"/>
                  <a:gd name="T5" fmla="*/ 78 h 523"/>
                  <a:gd name="T6" fmla="*/ 5 w 63"/>
                  <a:gd name="T7" fmla="*/ 175 h 523"/>
                  <a:gd name="T8" fmla="*/ 3 w 63"/>
                  <a:gd name="T9" fmla="*/ 219 h 523"/>
                  <a:gd name="T10" fmla="*/ 0 w 63"/>
                  <a:gd name="T11" fmla="*/ 264 h 523"/>
                  <a:gd name="T12" fmla="*/ 17 w 63"/>
                  <a:gd name="T13" fmla="*/ 523 h 523"/>
                  <a:gd name="T14" fmla="*/ 39 w 63"/>
                  <a:gd name="T15" fmla="*/ 463 h 523"/>
                  <a:gd name="T16" fmla="*/ 50 w 63"/>
                  <a:gd name="T17" fmla="*/ 433 h 523"/>
                  <a:gd name="T18" fmla="*/ 57 w 63"/>
                  <a:gd name="T19" fmla="*/ 400 h 523"/>
                  <a:gd name="T20" fmla="*/ 61 w 63"/>
                  <a:gd name="T21" fmla="*/ 364 h 523"/>
                  <a:gd name="T22" fmla="*/ 63 w 63"/>
                  <a:gd name="T23" fmla="*/ 321 h 523"/>
                  <a:gd name="T24" fmla="*/ 63 w 63"/>
                  <a:gd name="T25" fmla="*/ 279 h 523"/>
                  <a:gd name="T26" fmla="*/ 59 w 63"/>
                  <a:gd name="T27" fmla="*/ 237 h 523"/>
                  <a:gd name="T28" fmla="*/ 57 w 63"/>
                  <a:gd name="T29" fmla="*/ 219 h 523"/>
                  <a:gd name="T30" fmla="*/ 14 w 63"/>
                  <a:gd name="T31"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523">
                    <a:moveTo>
                      <a:pt x="14" y="0"/>
                    </a:moveTo>
                    <a:lnTo>
                      <a:pt x="11" y="42"/>
                    </a:lnTo>
                    <a:lnTo>
                      <a:pt x="9" y="78"/>
                    </a:lnTo>
                    <a:lnTo>
                      <a:pt x="5" y="175"/>
                    </a:lnTo>
                    <a:lnTo>
                      <a:pt x="3" y="219"/>
                    </a:lnTo>
                    <a:lnTo>
                      <a:pt x="0" y="264"/>
                    </a:lnTo>
                    <a:lnTo>
                      <a:pt x="17" y="523"/>
                    </a:lnTo>
                    <a:lnTo>
                      <a:pt x="39" y="463"/>
                    </a:lnTo>
                    <a:lnTo>
                      <a:pt x="50" y="433"/>
                    </a:lnTo>
                    <a:lnTo>
                      <a:pt x="57" y="400"/>
                    </a:lnTo>
                    <a:lnTo>
                      <a:pt x="61" y="364"/>
                    </a:lnTo>
                    <a:lnTo>
                      <a:pt x="63" y="321"/>
                    </a:lnTo>
                    <a:lnTo>
                      <a:pt x="63" y="279"/>
                    </a:lnTo>
                    <a:lnTo>
                      <a:pt x="59" y="237"/>
                    </a:lnTo>
                    <a:lnTo>
                      <a:pt x="57" y="219"/>
                    </a:lnTo>
                    <a:lnTo>
                      <a:pt x="14" y="0"/>
                    </a:lnTo>
                    <a:close/>
                  </a:path>
                </a:pathLst>
              </a:custGeom>
              <a:solidFill>
                <a:schemeClr val="tx1">
                  <a:lumMod val="50000"/>
                  <a:lumOff val="50000"/>
                </a:schemeClr>
              </a:solidFill>
              <a:ln w="3175" cap="rnd">
                <a:solidFill>
                  <a:srgbClr val="B2B2B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133"/>
              <p:cNvSpPr>
                <a:spLocks/>
              </p:cNvSpPr>
              <p:nvPr/>
            </p:nvSpPr>
            <p:spPr bwMode="auto">
              <a:xfrm>
                <a:off x="4638675" y="4847841"/>
                <a:ext cx="666750" cy="368300"/>
              </a:xfrm>
              <a:custGeom>
                <a:avLst/>
                <a:gdLst>
                  <a:gd name="T0" fmla="*/ 41 w 420"/>
                  <a:gd name="T1" fmla="*/ 6 h 232"/>
                  <a:gd name="T2" fmla="*/ 0 w 420"/>
                  <a:gd name="T3" fmla="*/ 222 h 232"/>
                  <a:gd name="T4" fmla="*/ 82 w 420"/>
                  <a:gd name="T5" fmla="*/ 229 h 232"/>
                  <a:gd name="T6" fmla="*/ 193 w 420"/>
                  <a:gd name="T7" fmla="*/ 232 h 232"/>
                  <a:gd name="T8" fmla="*/ 275 w 420"/>
                  <a:gd name="T9" fmla="*/ 231 h 232"/>
                  <a:gd name="T10" fmla="*/ 348 w 420"/>
                  <a:gd name="T11" fmla="*/ 228 h 232"/>
                  <a:gd name="T12" fmla="*/ 420 w 420"/>
                  <a:gd name="T13" fmla="*/ 223 h 232"/>
                  <a:gd name="T14" fmla="*/ 377 w 420"/>
                  <a:gd name="T15" fmla="*/ 4 h 232"/>
                  <a:gd name="T16" fmla="*/ 248 w 420"/>
                  <a:gd name="T17" fmla="*/ 0 h 232"/>
                  <a:gd name="T18" fmla="*/ 166 w 420"/>
                  <a:gd name="T19" fmla="*/ 0 h 232"/>
                  <a:gd name="T20" fmla="*/ 41 w 420"/>
                  <a:gd name="T21" fmla="*/ 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0" h="232">
                    <a:moveTo>
                      <a:pt x="41" y="6"/>
                    </a:moveTo>
                    <a:lnTo>
                      <a:pt x="0" y="222"/>
                    </a:lnTo>
                    <a:lnTo>
                      <a:pt x="82" y="229"/>
                    </a:lnTo>
                    <a:lnTo>
                      <a:pt x="193" y="232"/>
                    </a:lnTo>
                    <a:lnTo>
                      <a:pt x="275" y="231"/>
                    </a:lnTo>
                    <a:lnTo>
                      <a:pt x="348" y="228"/>
                    </a:lnTo>
                    <a:lnTo>
                      <a:pt x="420" y="223"/>
                    </a:lnTo>
                    <a:lnTo>
                      <a:pt x="377" y="4"/>
                    </a:lnTo>
                    <a:lnTo>
                      <a:pt x="248" y="0"/>
                    </a:lnTo>
                    <a:lnTo>
                      <a:pt x="166" y="0"/>
                    </a:lnTo>
                    <a:lnTo>
                      <a:pt x="41" y="6"/>
                    </a:lnTo>
                    <a:close/>
                  </a:path>
                </a:pathLst>
              </a:custGeom>
              <a:gradFill flip="none" rotWithShape="1">
                <a:gsLst>
                  <a:gs pos="65000">
                    <a:schemeClr val="tx1">
                      <a:lumMod val="50000"/>
                      <a:lumOff val="50000"/>
                    </a:schemeClr>
                  </a:gs>
                  <a:gs pos="35000">
                    <a:schemeClr val="tx1">
                      <a:lumMod val="50000"/>
                      <a:lumOff val="50000"/>
                    </a:schemeClr>
                  </a:gs>
                  <a:gs pos="0">
                    <a:schemeClr val="bg1">
                      <a:lumMod val="65000"/>
                    </a:schemeClr>
                  </a:gs>
                  <a:gs pos="100000">
                    <a:schemeClr val="bg1">
                      <a:lumMod val="65000"/>
                    </a:schemeClr>
                  </a:gs>
                </a:gsLst>
                <a:lin ang="0" scaled="1"/>
                <a:tileRect/>
              </a:gradFill>
              <a:ln w="3175" cap="rnd">
                <a:solidFill>
                  <a:srgbClr val="B2B2B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136"/>
              <p:cNvSpPr>
                <a:spLocks/>
              </p:cNvSpPr>
              <p:nvPr/>
            </p:nvSpPr>
            <p:spPr bwMode="auto">
              <a:xfrm>
                <a:off x="4628964" y="3181151"/>
                <a:ext cx="692150" cy="823913"/>
              </a:xfrm>
              <a:custGeom>
                <a:avLst/>
                <a:gdLst>
                  <a:gd name="T0" fmla="*/ 380 w 436"/>
                  <a:gd name="T1" fmla="*/ 18 h 519"/>
                  <a:gd name="T2" fmla="*/ 396 w 436"/>
                  <a:gd name="T3" fmla="*/ 81 h 519"/>
                  <a:gd name="T4" fmla="*/ 406 w 436"/>
                  <a:gd name="T5" fmla="*/ 124 h 519"/>
                  <a:gd name="T6" fmla="*/ 412 w 436"/>
                  <a:gd name="T7" fmla="*/ 151 h 519"/>
                  <a:gd name="T8" fmla="*/ 423 w 436"/>
                  <a:gd name="T9" fmla="*/ 207 h 519"/>
                  <a:gd name="T10" fmla="*/ 429 w 436"/>
                  <a:gd name="T11" fmla="*/ 260 h 519"/>
                  <a:gd name="T12" fmla="*/ 436 w 436"/>
                  <a:gd name="T13" fmla="*/ 313 h 519"/>
                  <a:gd name="T14" fmla="*/ 436 w 436"/>
                  <a:gd name="T15" fmla="*/ 348 h 519"/>
                  <a:gd name="T16" fmla="*/ 433 w 436"/>
                  <a:gd name="T17" fmla="*/ 403 h 519"/>
                  <a:gd name="T18" fmla="*/ 427 w 436"/>
                  <a:gd name="T19" fmla="*/ 470 h 519"/>
                  <a:gd name="T20" fmla="*/ 423 w 436"/>
                  <a:gd name="T21" fmla="*/ 501 h 519"/>
                  <a:gd name="T22" fmla="*/ 420 w 436"/>
                  <a:gd name="T23" fmla="*/ 515 h 519"/>
                  <a:gd name="T24" fmla="*/ 215 w 436"/>
                  <a:gd name="T25" fmla="*/ 519 h 519"/>
                  <a:gd name="T26" fmla="*/ 13 w 436"/>
                  <a:gd name="T27" fmla="*/ 515 h 519"/>
                  <a:gd name="T28" fmla="*/ 9 w 436"/>
                  <a:gd name="T29" fmla="*/ 482 h 519"/>
                  <a:gd name="T30" fmla="*/ 3 w 436"/>
                  <a:gd name="T31" fmla="*/ 440 h 519"/>
                  <a:gd name="T32" fmla="*/ 0 w 436"/>
                  <a:gd name="T33" fmla="*/ 389 h 519"/>
                  <a:gd name="T34" fmla="*/ 1 w 436"/>
                  <a:gd name="T35" fmla="*/ 344 h 519"/>
                  <a:gd name="T36" fmla="*/ 0 w 436"/>
                  <a:gd name="T37" fmla="*/ 302 h 519"/>
                  <a:gd name="T38" fmla="*/ 6 w 436"/>
                  <a:gd name="T39" fmla="*/ 261 h 519"/>
                  <a:gd name="T40" fmla="*/ 14 w 436"/>
                  <a:gd name="T41" fmla="*/ 208 h 519"/>
                  <a:gd name="T42" fmla="*/ 23 w 436"/>
                  <a:gd name="T43" fmla="*/ 155 h 519"/>
                  <a:gd name="T44" fmla="*/ 36 w 436"/>
                  <a:gd name="T45" fmla="*/ 91 h 519"/>
                  <a:gd name="T46" fmla="*/ 54 w 436"/>
                  <a:gd name="T47" fmla="*/ 20 h 519"/>
                  <a:gd name="T48" fmla="*/ 101 w 436"/>
                  <a:gd name="T49" fmla="*/ 9 h 519"/>
                  <a:gd name="T50" fmla="*/ 154 w 436"/>
                  <a:gd name="T51" fmla="*/ 4 h 519"/>
                  <a:gd name="T52" fmla="*/ 197 w 436"/>
                  <a:gd name="T53" fmla="*/ 0 h 519"/>
                  <a:gd name="T54" fmla="*/ 236 w 436"/>
                  <a:gd name="T55" fmla="*/ 0 h 519"/>
                  <a:gd name="T56" fmla="*/ 277 w 436"/>
                  <a:gd name="T57" fmla="*/ 1 h 519"/>
                  <a:gd name="T58" fmla="*/ 306 w 436"/>
                  <a:gd name="T59" fmla="*/ 5 h 519"/>
                  <a:gd name="T60" fmla="*/ 340 w 436"/>
                  <a:gd name="T61" fmla="*/ 11 h 519"/>
                  <a:gd name="T62" fmla="*/ 380 w 436"/>
                  <a:gd name="T63" fmla="*/ 18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6" h="519">
                    <a:moveTo>
                      <a:pt x="380" y="18"/>
                    </a:moveTo>
                    <a:lnTo>
                      <a:pt x="396" y="81"/>
                    </a:lnTo>
                    <a:lnTo>
                      <a:pt x="406" y="124"/>
                    </a:lnTo>
                    <a:lnTo>
                      <a:pt x="412" y="151"/>
                    </a:lnTo>
                    <a:lnTo>
                      <a:pt x="423" y="207"/>
                    </a:lnTo>
                    <a:lnTo>
                      <a:pt x="429" y="260"/>
                    </a:lnTo>
                    <a:lnTo>
                      <a:pt x="436" y="313"/>
                    </a:lnTo>
                    <a:lnTo>
                      <a:pt x="436" y="348"/>
                    </a:lnTo>
                    <a:lnTo>
                      <a:pt x="433" y="403"/>
                    </a:lnTo>
                    <a:lnTo>
                      <a:pt x="427" y="470"/>
                    </a:lnTo>
                    <a:lnTo>
                      <a:pt x="423" y="501"/>
                    </a:lnTo>
                    <a:lnTo>
                      <a:pt x="420" y="515"/>
                    </a:lnTo>
                    <a:lnTo>
                      <a:pt x="215" y="519"/>
                    </a:lnTo>
                    <a:lnTo>
                      <a:pt x="13" y="515"/>
                    </a:lnTo>
                    <a:lnTo>
                      <a:pt x="9" y="482"/>
                    </a:lnTo>
                    <a:lnTo>
                      <a:pt x="3" y="440"/>
                    </a:lnTo>
                    <a:lnTo>
                      <a:pt x="0" y="389"/>
                    </a:lnTo>
                    <a:lnTo>
                      <a:pt x="1" y="344"/>
                    </a:lnTo>
                    <a:lnTo>
                      <a:pt x="0" y="302"/>
                    </a:lnTo>
                    <a:lnTo>
                      <a:pt x="6" y="261"/>
                    </a:lnTo>
                    <a:lnTo>
                      <a:pt x="14" y="208"/>
                    </a:lnTo>
                    <a:lnTo>
                      <a:pt x="23" y="155"/>
                    </a:lnTo>
                    <a:lnTo>
                      <a:pt x="36" y="91"/>
                    </a:lnTo>
                    <a:lnTo>
                      <a:pt x="54" y="20"/>
                    </a:lnTo>
                    <a:lnTo>
                      <a:pt x="101" y="9"/>
                    </a:lnTo>
                    <a:lnTo>
                      <a:pt x="154" y="4"/>
                    </a:lnTo>
                    <a:lnTo>
                      <a:pt x="197" y="0"/>
                    </a:lnTo>
                    <a:lnTo>
                      <a:pt x="236" y="0"/>
                    </a:lnTo>
                    <a:lnTo>
                      <a:pt x="277" y="1"/>
                    </a:lnTo>
                    <a:lnTo>
                      <a:pt x="306" y="5"/>
                    </a:lnTo>
                    <a:lnTo>
                      <a:pt x="340" y="11"/>
                    </a:lnTo>
                    <a:lnTo>
                      <a:pt x="380" y="18"/>
                    </a:lnTo>
                    <a:close/>
                  </a:path>
                </a:pathLst>
              </a:custGeom>
              <a:gradFill flip="none" rotWithShape="1">
                <a:gsLst>
                  <a:gs pos="50000">
                    <a:schemeClr val="accent2">
                      <a:lumMod val="60000"/>
                      <a:lumOff val="40000"/>
                    </a:schemeClr>
                  </a:gs>
                  <a:gs pos="0">
                    <a:schemeClr val="accent2"/>
                  </a:gs>
                </a:gsLst>
                <a:lin ang="16200000" scaled="1"/>
                <a:tileRect/>
              </a:gradFill>
              <a:ln w="6350">
                <a:solidFill>
                  <a:schemeClr val="accent2">
                    <a:lumMod val="75000"/>
                  </a:schemeClr>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Rectangle 140"/>
              <p:cNvSpPr>
                <a:spLocks noChangeArrowheads="1"/>
              </p:cNvSpPr>
              <p:nvPr/>
            </p:nvSpPr>
            <p:spPr bwMode="auto">
              <a:xfrm>
                <a:off x="4780274" y="3702223"/>
                <a:ext cx="389530"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646464"/>
                    </a:solidFill>
                    <a:effectLst/>
                    <a:latin typeface="+mn-lt"/>
                  </a:rPr>
                  <a:t>People</a:t>
                </a:r>
                <a:endParaRPr kumimoji="0" lang="en-US" altLang="en-US" sz="2800" b="0" i="0" u="none" strike="noStrike" cap="none" normalizeH="0" baseline="0" dirty="0" smtClean="0">
                  <a:ln>
                    <a:noFill/>
                  </a:ln>
                  <a:solidFill>
                    <a:schemeClr val="tx1"/>
                  </a:solidFill>
                  <a:effectLst/>
                  <a:latin typeface="+mn-lt"/>
                </a:endParaRPr>
              </a:p>
            </p:txBody>
          </p:sp>
          <p:sp>
            <p:nvSpPr>
              <p:cNvPr id="32" name="Freeform 205"/>
              <p:cNvSpPr>
                <a:spLocks/>
              </p:cNvSpPr>
              <p:nvPr/>
            </p:nvSpPr>
            <p:spPr bwMode="auto">
              <a:xfrm>
                <a:off x="5426075" y="3217479"/>
                <a:ext cx="109538" cy="776288"/>
              </a:xfrm>
              <a:custGeom>
                <a:avLst/>
                <a:gdLst>
                  <a:gd name="T0" fmla="*/ 54 w 69"/>
                  <a:gd name="T1" fmla="*/ 489 h 489"/>
                  <a:gd name="T2" fmla="*/ 62 w 69"/>
                  <a:gd name="T3" fmla="*/ 404 h 489"/>
                  <a:gd name="T4" fmla="*/ 66 w 69"/>
                  <a:gd name="T5" fmla="*/ 363 h 489"/>
                  <a:gd name="T6" fmla="*/ 69 w 69"/>
                  <a:gd name="T7" fmla="*/ 319 h 489"/>
                  <a:gd name="T8" fmla="*/ 67 w 69"/>
                  <a:gd name="T9" fmla="*/ 289 h 489"/>
                  <a:gd name="T10" fmla="*/ 65 w 69"/>
                  <a:gd name="T11" fmla="*/ 264 h 489"/>
                  <a:gd name="T12" fmla="*/ 60 w 69"/>
                  <a:gd name="T13" fmla="*/ 224 h 489"/>
                  <a:gd name="T14" fmla="*/ 50 w 69"/>
                  <a:gd name="T15" fmla="*/ 167 h 489"/>
                  <a:gd name="T16" fmla="*/ 40 w 69"/>
                  <a:gd name="T17" fmla="*/ 101 h 489"/>
                  <a:gd name="T18" fmla="*/ 15 w 69"/>
                  <a:gd name="T19" fmla="*/ 0 h 489"/>
                  <a:gd name="T20" fmla="*/ 19 w 69"/>
                  <a:gd name="T21" fmla="*/ 97 h 489"/>
                  <a:gd name="T22" fmla="*/ 21 w 69"/>
                  <a:gd name="T23" fmla="*/ 149 h 489"/>
                  <a:gd name="T24" fmla="*/ 21 w 69"/>
                  <a:gd name="T25" fmla="*/ 191 h 489"/>
                  <a:gd name="T26" fmla="*/ 21 w 69"/>
                  <a:gd name="T27" fmla="*/ 227 h 489"/>
                  <a:gd name="T28" fmla="*/ 18 w 69"/>
                  <a:gd name="T29" fmla="*/ 262 h 489"/>
                  <a:gd name="T30" fmla="*/ 9 w 69"/>
                  <a:gd name="T31" fmla="*/ 298 h 489"/>
                  <a:gd name="T32" fmla="*/ 0 w 69"/>
                  <a:gd name="T33" fmla="*/ 324 h 489"/>
                  <a:gd name="T34" fmla="*/ 54 w 69"/>
                  <a:gd name="T35" fmla="*/ 48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489">
                    <a:moveTo>
                      <a:pt x="54" y="489"/>
                    </a:moveTo>
                    <a:lnTo>
                      <a:pt x="62" y="404"/>
                    </a:lnTo>
                    <a:lnTo>
                      <a:pt x="66" y="363"/>
                    </a:lnTo>
                    <a:lnTo>
                      <a:pt x="69" y="319"/>
                    </a:lnTo>
                    <a:lnTo>
                      <a:pt x="67" y="289"/>
                    </a:lnTo>
                    <a:lnTo>
                      <a:pt x="65" y="264"/>
                    </a:lnTo>
                    <a:lnTo>
                      <a:pt x="60" y="224"/>
                    </a:lnTo>
                    <a:lnTo>
                      <a:pt x="50" y="167"/>
                    </a:lnTo>
                    <a:lnTo>
                      <a:pt x="40" y="101"/>
                    </a:lnTo>
                    <a:lnTo>
                      <a:pt x="15" y="0"/>
                    </a:lnTo>
                    <a:lnTo>
                      <a:pt x="19" y="97"/>
                    </a:lnTo>
                    <a:lnTo>
                      <a:pt x="21" y="149"/>
                    </a:lnTo>
                    <a:lnTo>
                      <a:pt x="21" y="191"/>
                    </a:lnTo>
                    <a:lnTo>
                      <a:pt x="21" y="227"/>
                    </a:lnTo>
                    <a:lnTo>
                      <a:pt x="18" y="262"/>
                    </a:lnTo>
                    <a:lnTo>
                      <a:pt x="9" y="298"/>
                    </a:lnTo>
                    <a:lnTo>
                      <a:pt x="0" y="324"/>
                    </a:lnTo>
                    <a:lnTo>
                      <a:pt x="54" y="489"/>
                    </a:lnTo>
                    <a:close/>
                  </a:path>
                </a:pathLst>
              </a:custGeom>
              <a:solidFill>
                <a:schemeClr val="bg1">
                  <a:lumMod val="50000"/>
                </a:schemeClr>
              </a:solidFill>
              <a:ln w="3175" cap="rnd">
                <a:solidFill>
                  <a:srgbClr val="B2B2B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3" name="Freeform 207"/>
              <p:cNvSpPr>
                <a:spLocks/>
              </p:cNvSpPr>
              <p:nvPr/>
            </p:nvSpPr>
            <p:spPr bwMode="auto">
              <a:xfrm>
                <a:off x="5449535" y="3212716"/>
                <a:ext cx="723900" cy="784225"/>
              </a:xfrm>
              <a:custGeom>
                <a:avLst/>
                <a:gdLst>
                  <a:gd name="T0" fmla="*/ 38 w 456"/>
                  <a:gd name="T1" fmla="*/ 494 h 494"/>
                  <a:gd name="T2" fmla="*/ 172 w 456"/>
                  <a:gd name="T3" fmla="*/ 484 h 494"/>
                  <a:gd name="T4" fmla="*/ 264 w 456"/>
                  <a:gd name="T5" fmla="*/ 473 h 494"/>
                  <a:gd name="T6" fmla="*/ 333 w 456"/>
                  <a:gd name="T7" fmla="*/ 461 h 494"/>
                  <a:gd name="T8" fmla="*/ 393 w 456"/>
                  <a:gd name="T9" fmla="*/ 449 h 494"/>
                  <a:gd name="T10" fmla="*/ 424 w 456"/>
                  <a:gd name="T11" fmla="*/ 437 h 494"/>
                  <a:gd name="T12" fmla="*/ 452 w 456"/>
                  <a:gd name="T13" fmla="*/ 423 h 494"/>
                  <a:gd name="T14" fmla="*/ 456 w 456"/>
                  <a:gd name="T15" fmla="*/ 407 h 494"/>
                  <a:gd name="T16" fmla="*/ 454 w 456"/>
                  <a:gd name="T17" fmla="*/ 394 h 494"/>
                  <a:gd name="T18" fmla="*/ 437 w 456"/>
                  <a:gd name="T19" fmla="*/ 345 h 494"/>
                  <a:gd name="T20" fmla="*/ 416 w 456"/>
                  <a:gd name="T21" fmla="*/ 299 h 494"/>
                  <a:gd name="T22" fmla="*/ 389 w 456"/>
                  <a:gd name="T23" fmla="*/ 256 h 494"/>
                  <a:gd name="T24" fmla="*/ 370 w 456"/>
                  <a:gd name="T25" fmla="*/ 230 h 494"/>
                  <a:gd name="T26" fmla="*/ 341 w 456"/>
                  <a:gd name="T27" fmla="*/ 193 h 494"/>
                  <a:gd name="T28" fmla="*/ 313 w 456"/>
                  <a:gd name="T29" fmla="*/ 165 h 494"/>
                  <a:gd name="T30" fmla="*/ 285 w 456"/>
                  <a:gd name="T31" fmla="*/ 139 h 494"/>
                  <a:gd name="T32" fmla="*/ 250 w 456"/>
                  <a:gd name="T33" fmla="*/ 109 h 494"/>
                  <a:gd name="T34" fmla="*/ 216 w 456"/>
                  <a:gd name="T35" fmla="*/ 88 h 494"/>
                  <a:gd name="T36" fmla="*/ 190 w 456"/>
                  <a:gd name="T37" fmla="*/ 71 h 494"/>
                  <a:gd name="T38" fmla="*/ 156 w 456"/>
                  <a:gd name="T39" fmla="*/ 53 h 494"/>
                  <a:gd name="T40" fmla="*/ 123 w 456"/>
                  <a:gd name="T41" fmla="*/ 38 h 494"/>
                  <a:gd name="T42" fmla="*/ 84 w 456"/>
                  <a:gd name="T43" fmla="*/ 23 h 494"/>
                  <a:gd name="T44" fmla="*/ 51 w 456"/>
                  <a:gd name="T45" fmla="*/ 12 h 494"/>
                  <a:gd name="T46" fmla="*/ 29 w 456"/>
                  <a:gd name="T47" fmla="*/ 5 h 494"/>
                  <a:gd name="T48" fmla="*/ 0 w 456"/>
                  <a:gd name="T49" fmla="*/ 0 h 494"/>
                  <a:gd name="T50" fmla="*/ 22 w 456"/>
                  <a:gd name="T51" fmla="*/ 98 h 494"/>
                  <a:gd name="T52" fmla="*/ 36 w 456"/>
                  <a:gd name="T53" fmla="*/ 161 h 494"/>
                  <a:gd name="T54" fmla="*/ 45 w 456"/>
                  <a:gd name="T55" fmla="*/ 220 h 494"/>
                  <a:gd name="T56" fmla="*/ 48 w 456"/>
                  <a:gd name="T57" fmla="*/ 241 h 494"/>
                  <a:gd name="T58" fmla="*/ 54 w 456"/>
                  <a:gd name="T59" fmla="*/ 285 h 494"/>
                  <a:gd name="T60" fmla="*/ 55 w 456"/>
                  <a:gd name="T61" fmla="*/ 320 h 494"/>
                  <a:gd name="T62" fmla="*/ 53 w 456"/>
                  <a:gd name="T63" fmla="*/ 353 h 494"/>
                  <a:gd name="T64" fmla="*/ 50 w 456"/>
                  <a:gd name="T65" fmla="*/ 383 h 494"/>
                  <a:gd name="T66" fmla="*/ 49 w 456"/>
                  <a:gd name="T67" fmla="*/ 417 h 494"/>
                  <a:gd name="T68" fmla="*/ 45 w 456"/>
                  <a:gd name="T69" fmla="*/ 446 h 494"/>
                  <a:gd name="T70" fmla="*/ 41 w 456"/>
                  <a:gd name="T71" fmla="*/ 468 h 494"/>
                  <a:gd name="T72" fmla="*/ 38 w 456"/>
                  <a:gd name="T73" fmla="*/ 49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6" h="494">
                    <a:moveTo>
                      <a:pt x="38" y="494"/>
                    </a:moveTo>
                    <a:lnTo>
                      <a:pt x="172" y="484"/>
                    </a:lnTo>
                    <a:lnTo>
                      <a:pt x="264" y="473"/>
                    </a:lnTo>
                    <a:lnTo>
                      <a:pt x="333" y="461"/>
                    </a:lnTo>
                    <a:lnTo>
                      <a:pt x="393" y="449"/>
                    </a:lnTo>
                    <a:lnTo>
                      <a:pt x="424" y="437"/>
                    </a:lnTo>
                    <a:lnTo>
                      <a:pt x="452" y="423"/>
                    </a:lnTo>
                    <a:lnTo>
                      <a:pt x="456" y="407"/>
                    </a:lnTo>
                    <a:lnTo>
                      <a:pt x="454" y="394"/>
                    </a:lnTo>
                    <a:lnTo>
                      <a:pt x="437" y="345"/>
                    </a:lnTo>
                    <a:lnTo>
                      <a:pt x="416" y="299"/>
                    </a:lnTo>
                    <a:lnTo>
                      <a:pt x="389" y="256"/>
                    </a:lnTo>
                    <a:lnTo>
                      <a:pt x="370" y="230"/>
                    </a:lnTo>
                    <a:lnTo>
                      <a:pt x="341" y="193"/>
                    </a:lnTo>
                    <a:lnTo>
                      <a:pt x="313" y="165"/>
                    </a:lnTo>
                    <a:lnTo>
                      <a:pt x="285" y="139"/>
                    </a:lnTo>
                    <a:lnTo>
                      <a:pt x="250" y="109"/>
                    </a:lnTo>
                    <a:lnTo>
                      <a:pt x="216" y="88"/>
                    </a:lnTo>
                    <a:lnTo>
                      <a:pt x="190" y="71"/>
                    </a:lnTo>
                    <a:lnTo>
                      <a:pt x="156" y="53"/>
                    </a:lnTo>
                    <a:lnTo>
                      <a:pt x="123" y="38"/>
                    </a:lnTo>
                    <a:lnTo>
                      <a:pt x="84" y="23"/>
                    </a:lnTo>
                    <a:lnTo>
                      <a:pt x="51" y="12"/>
                    </a:lnTo>
                    <a:lnTo>
                      <a:pt x="29" y="5"/>
                    </a:lnTo>
                    <a:lnTo>
                      <a:pt x="0" y="0"/>
                    </a:lnTo>
                    <a:lnTo>
                      <a:pt x="22" y="98"/>
                    </a:lnTo>
                    <a:lnTo>
                      <a:pt x="36" y="161"/>
                    </a:lnTo>
                    <a:lnTo>
                      <a:pt x="45" y="220"/>
                    </a:lnTo>
                    <a:lnTo>
                      <a:pt x="48" y="241"/>
                    </a:lnTo>
                    <a:lnTo>
                      <a:pt x="54" y="285"/>
                    </a:lnTo>
                    <a:lnTo>
                      <a:pt x="55" y="320"/>
                    </a:lnTo>
                    <a:lnTo>
                      <a:pt x="53" y="353"/>
                    </a:lnTo>
                    <a:lnTo>
                      <a:pt x="50" y="383"/>
                    </a:lnTo>
                    <a:lnTo>
                      <a:pt x="49" y="417"/>
                    </a:lnTo>
                    <a:lnTo>
                      <a:pt x="45" y="446"/>
                    </a:lnTo>
                    <a:lnTo>
                      <a:pt x="41" y="468"/>
                    </a:lnTo>
                    <a:lnTo>
                      <a:pt x="38" y="494"/>
                    </a:lnTo>
                    <a:close/>
                  </a:path>
                </a:pathLst>
              </a:custGeom>
              <a:gradFill flip="none" rotWithShape="1">
                <a:gsLst>
                  <a:gs pos="50000">
                    <a:schemeClr val="accent2">
                      <a:lumMod val="60000"/>
                      <a:lumOff val="40000"/>
                    </a:schemeClr>
                  </a:gs>
                  <a:gs pos="100000">
                    <a:schemeClr val="accent2"/>
                  </a:gs>
                </a:gsLst>
                <a:lin ang="5400000" scaled="1"/>
                <a:tileRect/>
              </a:gradFill>
              <a:ln w="6350">
                <a:solidFill>
                  <a:schemeClr val="accent2">
                    <a:lumMod val="75000"/>
                  </a:schemeClr>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279"/>
              <p:cNvSpPr>
                <a:spLocks/>
              </p:cNvSpPr>
              <p:nvPr/>
            </p:nvSpPr>
            <p:spPr bwMode="auto">
              <a:xfrm>
                <a:off x="4373563" y="3217478"/>
                <a:ext cx="106363" cy="776288"/>
              </a:xfrm>
              <a:custGeom>
                <a:avLst/>
                <a:gdLst>
                  <a:gd name="T0" fmla="*/ 15 w 67"/>
                  <a:gd name="T1" fmla="*/ 489 h 489"/>
                  <a:gd name="T2" fmla="*/ 7 w 67"/>
                  <a:gd name="T3" fmla="*/ 405 h 489"/>
                  <a:gd name="T4" fmla="*/ 3 w 67"/>
                  <a:gd name="T5" fmla="*/ 364 h 489"/>
                  <a:gd name="T6" fmla="*/ 0 w 67"/>
                  <a:gd name="T7" fmla="*/ 319 h 489"/>
                  <a:gd name="T8" fmla="*/ 1 w 67"/>
                  <a:gd name="T9" fmla="*/ 290 h 489"/>
                  <a:gd name="T10" fmla="*/ 3 w 67"/>
                  <a:gd name="T11" fmla="*/ 265 h 489"/>
                  <a:gd name="T12" fmla="*/ 9 w 67"/>
                  <a:gd name="T13" fmla="*/ 225 h 489"/>
                  <a:gd name="T14" fmla="*/ 18 w 67"/>
                  <a:gd name="T15" fmla="*/ 167 h 489"/>
                  <a:gd name="T16" fmla="*/ 28 w 67"/>
                  <a:gd name="T17" fmla="*/ 102 h 489"/>
                  <a:gd name="T18" fmla="*/ 52 w 67"/>
                  <a:gd name="T19" fmla="*/ 0 h 489"/>
                  <a:gd name="T20" fmla="*/ 48 w 67"/>
                  <a:gd name="T21" fmla="*/ 97 h 489"/>
                  <a:gd name="T22" fmla="*/ 46 w 67"/>
                  <a:gd name="T23" fmla="*/ 150 h 489"/>
                  <a:gd name="T24" fmla="*/ 46 w 67"/>
                  <a:gd name="T25" fmla="*/ 192 h 489"/>
                  <a:gd name="T26" fmla="*/ 47 w 67"/>
                  <a:gd name="T27" fmla="*/ 228 h 489"/>
                  <a:gd name="T28" fmla="*/ 50 w 67"/>
                  <a:gd name="T29" fmla="*/ 263 h 489"/>
                  <a:gd name="T30" fmla="*/ 59 w 67"/>
                  <a:gd name="T31" fmla="*/ 299 h 489"/>
                  <a:gd name="T32" fmla="*/ 67 w 67"/>
                  <a:gd name="T33" fmla="*/ 324 h 489"/>
                  <a:gd name="T34" fmla="*/ 15 w 67"/>
                  <a:gd name="T35" fmla="*/ 48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 h="489">
                    <a:moveTo>
                      <a:pt x="15" y="489"/>
                    </a:moveTo>
                    <a:lnTo>
                      <a:pt x="7" y="405"/>
                    </a:lnTo>
                    <a:lnTo>
                      <a:pt x="3" y="364"/>
                    </a:lnTo>
                    <a:lnTo>
                      <a:pt x="0" y="319"/>
                    </a:lnTo>
                    <a:lnTo>
                      <a:pt x="1" y="290"/>
                    </a:lnTo>
                    <a:lnTo>
                      <a:pt x="3" y="265"/>
                    </a:lnTo>
                    <a:lnTo>
                      <a:pt x="9" y="225"/>
                    </a:lnTo>
                    <a:lnTo>
                      <a:pt x="18" y="167"/>
                    </a:lnTo>
                    <a:lnTo>
                      <a:pt x="28" y="102"/>
                    </a:lnTo>
                    <a:lnTo>
                      <a:pt x="52" y="0"/>
                    </a:lnTo>
                    <a:lnTo>
                      <a:pt x="48" y="97"/>
                    </a:lnTo>
                    <a:lnTo>
                      <a:pt x="46" y="150"/>
                    </a:lnTo>
                    <a:lnTo>
                      <a:pt x="46" y="192"/>
                    </a:lnTo>
                    <a:lnTo>
                      <a:pt x="47" y="228"/>
                    </a:lnTo>
                    <a:lnTo>
                      <a:pt x="50" y="263"/>
                    </a:lnTo>
                    <a:lnTo>
                      <a:pt x="59" y="299"/>
                    </a:lnTo>
                    <a:lnTo>
                      <a:pt x="67" y="324"/>
                    </a:lnTo>
                    <a:lnTo>
                      <a:pt x="15" y="489"/>
                    </a:lnTo>
                    <a:close/>
                  </a:path>
                </a:pathLst>
              </a:custGeom>
              <a:solidFill>
                <a:schemeClr val="bg1">
                  <a:lumMod val="50000"/>
                </a:schemeClr>
              </a:solidFill>
              <a:ln w="3175" cap="rnd">
                <a:solidFill>
                  <a:srgbClr val="B2B2B2"/>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282"/>
              <p:cNvSpPr>
                <a:spLocks/>
              </p:cNvSpPr>
              <p:nvPr/>
            </p:nvSpPr>
            <p:spPr bwMode="auto">
              <a:xfrm>
                <a:off x="3960813" y="4243123"/>
                <a:ext cx="2022475" cy="539750"/>
              </a:xfrm>
              <a:custGeom>
                <a:avLst/>
                <a:gdLst>
                  <a:gd name="T0" fmla="*/ 1261 w 1274"/>
                  <a:gd name="T1" fmla="*/ 5 h 340"/>
                  <a:gd name="T2" fmla="*/ 1269 w 1274"/>
                  <a:gd name="T3" fmla="*/ 42 h 340"/>
                  <a:gd name="T4" fmla="*/ 1272 w 1274"/>
                  <a:gd name="T5" fmla="*/ 89 h 340"/>
                  <a:gd name="T6" fmla="*/ 1274 w 1274"/>
                  <a:gd name="T7" fmla="*/ 140 h 340"/>
                  <a:gd name="T8" fmla="*/ 1269 w 1274"/>
                  <a:gd name="T9" fmla="*/ 188 h 340"/>
                  <a:gd name="T10" fmla="*/ 1263 w 1274"/>
                  <a:gd name="T11" fmla="*/ 219 h 340"/>
                  <a:gd name="T12" fmla="*/ 1258 w 1274"/>
                  <a:gd name="T13" fmla="*/ 244 h 340"/>
                  <a:gd name="T14" fmla="*/ 1241 w 1274"/>
                  <a:gd name="T15" fmla="*/ 262 h 340"/>
                  <a:gd name="T16" fmla="*/ 1197 w 1274"/>
                  <a:gd name="T17" fmla="*/ 282 h 340"/>
                  <a:gd name="T18" fmla="*/ 1141 w 1274"/>
                  <a:gd name="T19" fmla="*/ 298 h 340"/>
                  <a:gd name="T20" fmla="*/ 1059 w 1274"/>
                  <a:gd name="T21" fmla="*/ 313 h 340"/>
                  <a:gd name="T22" fmla="*/ 973 w 1274"/>
                  <a:gd name="T23" fmla="*/ 324 h 340"/>
                  <a:gd name="T24" fmla="*/ 879 w 1274"/>
                  <a:gd name="T25" fmla="*/ 332 h 340"/>
                  <a:gd name="T26" fmla="*/ 731 w 1274"/>
                  <a:gd name="T27" fmla="*/ 339 h 340"/>
                  <a:gd name="T28" fmla="*/ 606 w 1274"/>
                  <a:gd name="T29" fmla="*/ 340 h 340"/>
                  <a:gd name="T30" fmla="*/ 482 w 1274"/>
                  <a:gd name="T31" fmla="*/ 337 h 340"/>
                  <a:gd name="T32" fmla="*/ 385 w 1274"/>
                  <a:gd name="T33" fmla="*/ 331 h 340"/>
                  <a:gd name="T34" fmla="*/ 282 w 1274"/>
                  <a:gd name="T35" fmla="*/ 321 h 340"/>
                  <a:gd name="T36" fmla="*/ 167 w 1274"/>
                  <a:gd name="T37" fmla="*/ 306 h 340"/>
                  <a:gd name="T38" fmla="*/ 113 w 1274"/>
                  <a:gd name="T39" fmla="*/ 293 h 340"/>
                  <a:gd name="T40" fmla="*/ 56 w 1274"/>
                  <a:gd name="T41" fmla="*/ 274 h 340"/>
                  <a:gd name="T42" fmla="*/ 36 w 1274"/>
                  <a:gd name="T43" fmla="*/ 259 h 340"/>
                  <a:gd name="T44" fmla="*/ 17 w 1274"/>
                  <a:gd name="T45" fmla="*/ 240 h 340"/>
                  <a:gd name="T46" fmla="*/ 11 w 1274"/>
                  <a:gd name="T47" fmla="*/ 214 h 340"/>
                  <a:gd name="T48" fmla="*/ 6 w 1274"/>
                  <a:gd name="T49" fmla="*/ 186 h 340"/>
                  <a:gd name="T50" fmla="*/ 3 w 1274"/>
                  <a:gd name="T51" fmla="*/ 155 h 340"/>
                  <a:gd name="T52" fmla="*/ 0 w 1274"/>
                  <a:gd name="T53" fmla="*/ 120 h 340"/>
                  <a:gd name="T54" fmla="*/ 3 w 1274"/>
                  <a:gd name="T55" fmla="*/ 81 h 340"/>
                  <a:gd name="T56" fmla="*/ 6 w 1274"/>
                  <a:gd name="T57" fmla="*/ 52 h 340"/>
                  <a:gd name="T58" fmla="*/ 11 w 1274"/>
                  <a:gd name="T59" fmla="*/ 23 h 340"/>
                  <a:gd name="T60" fmla="*/ 17 w 1274"/>
                  <a:gd name="T61" fmla="*/ 0 h 340"/>
                  <a:gd name="T62" fmla="*/ 1261 w 1274"/>
                  <a:gd name="T63" fmla="*/ 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4" h="340">
                    <a:moveTo>
                      <a:pt x="1261" y="5"/>
                    </a:moveTo>
                    <a:lnTo>
                      <a:pt x="1269" y="42"/>
                    </a:lnTo>
                    <a:lnTo>
                      <a:pt x="1272" y="89"/>
                    </a:lnTo>
                    <a:lnTo>
                      <a:pt x="1274" y="140"/>
                    </a:lnTo>
                    <a:lnTo>
                      <a:pt x="1269" y="188"/>
                    </a:lnTo>
                    <a:lnTo>
                      <a:pt x="1263" y="219"/>
                    </a:lnTo>
                    <a:lnTo>
                      <a:pt x="1258" y="244"/>
                    </a:lnTo>
                    <a:lnTo>
                      <a:pt x="1241" y="262"/>
                    </a:lnTo>
                    <a:lnTo>
                      <a:pt x="1197" y="282"/>
                    </a:lnTo>
                    <a:lnTo>
                      <a:pt x="1141" y="298"/>
                    </a:lnTo>
                    <a:lnTo>
                      <a:pt x="1059" y="313"/>
                    </a:lnTo>
                    <a:lnTo>
                      <a:pt x="973" y="324"/>
                    </a:lnTo>
                    <a:lnTo>
                      <a:pt x="879" y="332"/>
                    </a:lnTo>
                    <a:lnTo>
                      <a:pt x="731" y="339"/>
                    </a:lnTo>
                    <a:lnTo>
                      <a:pt x="606" y="340"/>
                    </a:lnTo>
                    <a:lnTo>
                      <a:pt x="482" y="337"/>
                    </a:lnTo>
                    <a:lnTo>
                      <a:pt x="385" y="331"/>
                    </a:lnTo>
                    <a:lnTo>
                      <a:pt x="282" y="321"/>
                    </a:lnTo>
                    <a:lnTo>
                      <a:pt x="167" y="306"/>
                    </a:lnTo>
                    <a:lnTo>
                      <a:pt x="113" y="293"/>
                    </a:lnTo>
                    <a:lnTo>
                      <a:pt x="56" y="274"/>
                    </a:lnTo>
                    <a:lnTo>
                      <a:pt x="36" y="259"/>
                    </a:lnTo>
                    <a:lnTo>
                      <a:pt x="17" y="240"/>
                    </a:lnTo>
                    <a:lnTo>
                      <a:pt x="11" y="214"/>
                    </a:lnTo>
                    <a:lnTo>
                      <a:pt x="6" y="186"/>
                    </a:lnTo>
                    <a:lnTo>
                      <a:pt x="3" y="155"/>
                    </a:lnTo>
                    <a:lnTo>
                      <a:pt x="0" y="120"/>
                    </a:lnTo>
                    <a:lnTo>
                      <a:pt x="3" y="81"/>
                    </a:lnTo>
                    <a:lnTo>
                      <a:pt x="6" y="52"/>
                    </a:lnTo>
                    <a:lnTo>
                      <a:pt x="11" y="23"/>
                    </a:lnTo>
                    <a:lnTo>
                      <a:pt x="17" y="0"/>
                    </a:lnTo>
                    <a:lnTo>
                      <a:pt x="1261" y="5"/>
                    </a:lnTo>
                    <a:close/>
                  </a:path>
                </a:pathLst>
              </a:custGeom>
              <a:gradFill flip="none" rotWithShape="1">
                <a:gsLst>
                  <a:gs pos="0">
                    <a:schemeClr val="accent2"/>
                  </a:gs>
                  <a:gs pos="35000">
                    <a:schemeClr val="accent2">
                      <a:lumMod val="40000"/>
                      <a:lumOff val="60000"/>
                    </a:schemeClr>
                  </a:gs>
                  <a:gs pos="67000">
                    <a:schemeClr val="accent2">
                      <a:lumMod val="60000"/>
                      <a:lumOff val="40000"/>
                    </a:schemeClr>
                  </a:gs>
                  <a:gs pos="100000">
                    <a:schemeClr val="accent2"/>
                  </a:gs>
                </a:gsLst>
                <a:lin ang="0" scaled="1"/>
                <a:tileRect/>
              </a:gradFill>
              <a:ln w="6350">
                <a:solidFill>
                  <a:schemeClr val="accent2">
                    <a:lumMod val="75000"/>
                  </a:schemeClr>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Rectangle 285"/>
              <p:cNvSpPr>
                <a:spLocks noChangeArrowheads="1"/>
              </p:cNvSpPr>
              <p:nvPr/>
            </p:nvSpPr>
            <p:spPr bwMode="auto">
              <a:xfrm>
                <a:off x="5528087" y="3707281"/>
                <a:ext cx="737382"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646464"/>
                    </a:solidFill>
                    <a:effectLst/>
                    <a:latin typeface="+mn-lt"/>
                  </a:rPr>
                  <a:t>Organisation</a:t>
                </a:r>
                <a:endParaRPr kumimoji="0" lang="en-US" altLang="en-US" sz="2800" b="0" i="0" u="none" strike="noStrike" cap="none" normalizeH="0" baseline="0" dirty="0" smtClean="0">
                  <a:ln>
                    <a:noFill/>
                  </a:ln>
                  <a:solidFill>
                    <a:schemeClr val="tx1"/>
                  </a:solidFill>
                  <a:effectLst/>
                  <a:latin typeface="+mn-lt"/>
                </a:endParaRPr>
              </a:p>
            </p:txBody>
          </p:sp>
          <p:sp>
            <p:nvSpPr>
              <p:cNvPr id="38" name="Oval 339"/>
              <p:cNvSpPr>
                <a:spLocks noChangeArrowheads="1"/>
              </p:cNvSpPr>
              <p:nvPr/>
            </p:nvSpPr>
            <p:spPr bwMode="auto">
              <a:xfrm>
                <a:off x="3986213" y="4106478"/>
                <a:ext cx="1970088" cy="273050"/>
              </a:xfrm>
              <a:prstGeom prst="ellipse">
                <a:avLst/>
              </a:prstGeom>
              <a:gradFill flip="none" rotWithShape="1">
                <a:gsLst>
                  <a:gs pos="8000">
                    <a:schemeClr val="tx1">
                      <a:lumMod val="50000"/>
                      <a:lumOff val="50000"/>
                    </a:schemeClr>
                  </a:gs>
                  <a:gs pos="100000">
                    <a:schemeClr val="accent1">
                      <a:lumMod val="30000"/>
                      <a:lumOff val="70000"/>
                    </a:schemeClr>
                  </a:gs>
                </a:gsLst>
                <a:path path="circle">
                  <a:fillToRect l="50000" t="50000" r="50000" b="50000"/>
                </a:path>
                <a:tileRect/>
              </a:gradFill>
              <a:ln w="3175" cap="rnd">
                <a:solidFill>
                  <a:srgbClr val="969696"/>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9" name="Freeform 77"/>
              <p:cNvSpPr>
                <a:spLocks/>
              </p:cNvSpPr>
              <p:nvPr/>
            </p:nvSpPr>
            <p:spPr bwMode="auto">
              <a:xfrm>
                <a:off x="4621213" y="5193916"/>
                <a:ext cx="696912" cy="525463"/>
              </a:xfrm>
              <a:custGeom>
                <a:avLst/>
                <a:gdLst>
                  <a:gd name="T0" fmla="*/ 11 w 439"/>
                  <a:gd name="T1" fmla="*/ 0 h 331"/>
                  <a:gd name="T2" fmla="*/ 4 w 439"/>
                  <a:gd name="T3" fmla="*/ 41 h 331"/>
                  <a:gd name="T4" fmla="*/ 2 w 439"/>
                  <a:gd name="T5" fmla="*/ 72 h 331"/>
                  <a:gd name="T6" fmla="*/ 0 w 439"/>
                  <a:gd name="T7" fmla="*/ 106 h 331"/>
                  <a:gd name="T8" fmla="*/ 3 w 439"/>
                  <a:gd name="T9" fmla="*/ 145 h 331"/>
                  <a:gd name="T10" fmla="*/ 6 w 439"/>
                  <a:gd name="T11" fmla="*/ 175 h 331"/>
                  <a:gd name="T12" fmla="*/ 9 w 439"/>
                  <a:gd name="T13" fmla="*/ 192 h 331"/>
                  <a:gd name="T14" fmla="*/ 15 w 439"/>
                  <a:gd name="T15" fmla="*/ 215 h 331"/>
                  <a:gd name="T16" fmla="*/ 25 w 439"/>
                  <a:gd name="T17" fmla="*/ 244 h 331"/>
                  <a:gd name="T18" fmla="*/ 48 w 439"/>
                  <a:gd name="T19" fmla="*/ 312 h 331"/>
                  <a:gd name="T20" fmla="*/ 92 w 439"/>
                  <a:gd name="T21" fmla="*/ 320 h 331"/>
                  <a:gd name="T22" fmla="*/ 140 w 439"/>
                  <a:gd name="T23" fmla="*/ 328 h 331"/>
                  <a:gd name="T24" fmla="*/ 187 w 439"/>
                  <a:gd name="T25" fmla="*/ 330 h 331"/>
                  <a:gd name="T26" fmla="*/ 230 w 439"/>
                  <a:gd name="T27" fmla="*/ 331 h 331"/>
                  <a:gd name="T28" fmla="*/ 277 w 439"/>
                  <a:gd name="T29" fmla="*/ 329 h 331"/>
                  <a:gd name="T30" fmla="*/ 318 w 439"/>
                  <a:gd name="T31" fmla="*/ 327 h 331"/>
                  <a:gd name="T32" fmla="*/ 363 w 439"/>
                  <a:gd name="T33" fmla="*/ 319 h 331"/>
                  <a:gd name="T34" fmla="*/ 395 w 439"/>
                  <a:gd name="T35" fmla="*/ 311 h 331"/>
                  <a:gd name="T36" fmla="*/ 422 w 439"/>
                  <a:gd name="T37" fmla="*/ 222 h 331"/>
                  <a:gd name="T38" fmla="*/ 430 w 439"/>
                  <a:gd name="T39" fmla="*/ 195 h 331"/>
                  <a:gd name="T40" fmla="*/ 435 w 439"/>
                  <a:gd name="T41" fmla="*/ 162 h 331"/>
                  <a:gd name="T42" fmla="*/ 439 w 439"/>
                  <a:gd name="T43" fmla="*/ 129 h 331"/>
                  <a:gd name="T44" fmla="*/ 439 w 439"/>
                  <a:gd name="T45" fmla="*/ 82 h 331"/>
                  <a:gd name="T46" fmla="*/ 437 w 439"/>
                  <a:gd name="T47" fmla="*/ 41 h 331"/>
                  <a:gd name="T48" fmla="*/ 431 w 439"/>
                  <a:gd name="T49" fmla="*/ 2 h 331"/>
                  <a:gd name="T50" fmla="*/ 359 w 439"/>
                  <a:gd name="T51" fmla="*/ 9 h 331"/>
                  <a:gd name="T52" fmla="*/ 287 w 439"/>
                  <a:gd name="T53" fmla="*/ 12 h 331"/>
                  <a:gd name="T54" fmla="*/ 210 w 439"/>
                  <a:gd name="T55" fmla="*/ 13 h 331"/>
                  <a:gd name="T56" fmla="*/ 111 w 439"/>
                  <a:gd name="T57" fmla="*/ 11 h 331"/>
                  <a:gd name="T58" fmla="*/ 11 w 439"/>
                  <a:gd name="T59"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9" h="331">
                    <a:moveTo>
                      <a:pt x="11" y="0"/>
                    </a:moveTo>
                    <a:lnTo>
                      <a:pt x="4" y="41"/>
                    </a:lnTo>
                    <a:lnTo>
                      <a:pt x="2" y="72"/>
                    </a:lnTo>
                    <a:lnTo>
                      <a:pt x="0" y="106"/>
                    </a:lnTo>
                    <a:lnTo>
                      <a:pt x="3" y="145"/>
                    </a:lnTo>
                    <a:lnTo>
                      <a:pt x="6" y="175"/>
                    </a:lnTo>
                    <a:lnTo>
                      <a:pt x="9" y="192"/>
                    </a:lnTo>
                    <a:lnTo>
                      <a:pt x="15" y="215"/>
                    </a:lnTo>
                    <a:lnTo>
                      <a:pt x="25" y="244"/>
                    </a:lnTo>
                    <a:lnTo>
                      <a:pt x="48" y="312"/>
                    </a:lnTo>
                    <a:lnTo>
                      <a:pt x="92" y="320"/>
                    </a:lnTo>
                    <a:lnTo>
                      <a:pt x="140" y="328"/>
                    </a:lnTo>
                    <a:lnTo>
                      <a:pt x="187" y="330"/>
                    </a:lnTo>
                    <a:lnTo>
                      <a:pt x="230" y="331"/>
                    </a:lnTo>
                    <a:lnTo>
                      <a:pt x="277" y="329"/>
                    </a:lnTo>
                    <a:lnTo>
                      <a:pt x="318" y="327"/>
                    </a:lnTo>
                    <a:lnTo>
                      <a:pt x="363" y="319"/>
                    </a:lnTo>
                    <a:lnTo>
                      <a:pt x="395" y="311"/>
                    </a:lnTo>
                    <a:lnTo>
                      <a:pt x="422" y="222"/>
                    </a:lnTo>
                    <a:lnTo>
                      <a:pt x="430" y="195"/>
                    </a:lnTo>
                    <a:lnTo>
                      <a:pt x="435" y="162"/>
                    </a:lnTo>
                    <a:lnTo>
                      <a:pt x="439" y="129"/>
                    </a:lnTo>
                    <a:lnTo>
                      <a:pt x="439" y="82"/>
                    </a:lnTo>
                    <a:lnTo>
                      <a:pt x="437" y="41"/>
                    </a:lnTo>
                    <a:lnTo>
                      <a:pt x="431" y="2"/>
                    </a:lnTo>
                    <a:lnTo>
                      <a:pt x="359" y="9"/>
                    </a:lnTo>
                    <a:lnTo>
                      <a:pt x="287" y="12"/>
                    </a:lnTo>
                    <a:lnTo>
                      <a:pt x="210" y="13"/>
                    </a:lnTo>
                    <a:lnTo>
                      <a:pt x="111" y="11"/>
                    </a:lnTo>
                    <a:lnTo>
                      <a:pt x="11" y="0"/>
                    </a:lnTo>
                    <a:close/>
                  </a:path>
                </a:pathLst>
              </a:custGeom>
              <a:gradFill flip="none" rotWithShape="1">
                <a:gsLst>
                  <a:gs pos="50000">
                    <a:schemeClr val="accent2">
                      <a:lumMod val="60000"/>
                      <a:lumOff val="40000"/>
                    </a:schemeClr>
                  </a:gs>
                  <a:gs pos="100000">
                    <a:schemeClr val="accent2"/>
                  </a:gs>
                </a:gsLst>
                <a:lin ang="16200000" scaled="1"/>
                <a:tileRect/>
              </a:gradFill>
              <a:ln w="6350">
                <a:solidFill>
                  <a:schemeClr val="accent2">
                    <a:lumMod val="75000"/>
                  </a:schemeClr>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0" name="Rectangle 135"/>
              <p:cNvSpPr>
                <a:spLocks noChangeArrowheads="1"/>
              </p:cNvSpPr>
              <p:nvPr/>
            </p:nvSpPr>
            <p:spPr bwMode="auto">
              <a:xfrm>
                <a:off x="4750337" y="5322403"/>
                <a:ext cx="436017"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646464"/>
                    </a:solidFill>
                    <a:effectLst/>
                    <a:latin typeface="+mn-lt"/>
                  </a:rPr>
                  <a:t>Process</a:t>
                </a:r>
                <a:endParaRPr kumimoji="0" lang="en-US" altLang="en-US" sz="2800" b="0" i="0" u="none" strike="noStrike" cap="none" normalizeH="0" baseline="0" dirty="0" smtClean="0">
                  <a:ln>
                    <a:noFill/>
                  </a:ln>
                  <a:solidFill>
                    <a:schemeClr val="tx1"/>
                  </a:solidFill>
                  <a:effectLst/>
                  <a:latin typeface="+mn-lt"/>
                </a:endParaRPr>
              </a:p>
            </p:txBody>
          </p:sp>
          <p:sp>
            <p:nvSpPr>
              <p:cNvPr id="41" name="Freeform 70"/>
              <p:cNvSpPr>
                <a:spLocks/>
              </p:cNvSpPr>
              <p:nvPr/>
            </p:nvSpPr>
            <p:spPr bwMode="auto">
              <a:xfrm>
                <a:off x="5465740" y="5050845"/>
                <a:ext cx="708025" cy="628650"/>
              </a:xfrm>
              <a:custGeom>
                <a:avLst/>
                <a:gdLst>
                  <a:gd name="T0" fmla="*/ 0 w 446"/>
                  <a:gd name="T1" fmla="*/ 396 h 396"/>
                  <a:gd name="T2" fmla="*/ 59 w 446"/>
                  <a:gd name="T3" fmla="*/ 381 h 396"/>
                  <a:gd name="T4" fmla="*/ 130 w 446"/>
                  <a:gd name="T5" fmla="*/ 352 h 396"/>
                  <a:gd name="T6" fmla="*/ 165 w 446"/>
                  <a:gd name="T7" fmla="*/ 333 h 396"/>
                  <a:gd name="T8" fmla="*/ 200 w 446"/>
                  <a:gd name="T9" fmla="*/ 314 h 396"/>
                  <a:gd name="T10" fmla="*/ 252 w 446"/>
                  <a:gd name="T11" fmla="*/ 279 h 396"/>
                  <a:gd name="T12" fmla="*/ 286 w 446"/>
                  <a:gd name="T13" fmla="*/ 250 h 396"/>
                  <a:gd name="T14" fmla="*/ 322 w 446"/>
                  <a:gd name="T15" fmla="*/ 215 h 396"/>
                  <a:gd name="T16" fmla="*/ 354 w 446"/>
                  <a:gd name="T17" fmla="*/ 181 h 396"/>
                  <a:gd name="T18" fmla="*/ 384 w 446"/>
                  <a:gd name="T19" fmla="*/ 136 h 396"/>
                  <a:gd name="T20" fmla="*/ 408 w 446"/>
                  <a:gd name="T21" fmla="*/ 95 h 396"/>
                  <a:gd name="T22" fmla="*/ 423 w 446"/>
                  <a:gd name="T23" fmla="*/ 62 h 396"/>
                  <a:gd name="T24" fmla="*/ 436 w 446"/>
                  <a:gd name="T25" fmla="*/ 32 h 396"/>
                  <a:gd name="T26" fmla="*/ 446 w 446"/>
                  <a:gd name="T27" fmla="*/ 0 h 396"/>
                  <a:gd name="T28" fmla="*/ 429 w 446"/>
                  <a:gd name="T29" fmla="*/ 10 h 396"/>
                  <a:gd name="T30" fmla="*/ 401 w 446"/>
                  <a:gd name="T31" fmla="*/ 26 h 396"/>
                  <a:gd name="T32" fmla="*/ 367 w 446"/>
                  <a:gd name="T33" fmla="*/ 41 h 396"/>
                  <a:gd name="T34" fmla="*/ 323 w 446"/>
                  <a:gd name="T35" fmla="*/ 53 h 396"/>
                  <a:gd name="T36" fmla="*/ 282 w 446"/>
                  <a:gd name="T37" fmla="*/ 62 h 396"/>
                  <a:gd name="T38" fmla="*/ 222 w 446"/>
                  <a:gd name="T39" fmla="*/ 70 h 396"/>
                  <a:gd name="T40" fmla="*/ 172 w 446"/>
                  <a:gd name="T41" fmla="*/ 77 h 396"/>
                  <a:gd name="T42" fmla="*/ 117 w 446"/>
                  <a:gd name="T43" fmla="*/ 82 h 396"/>
                  <a:gd name="T44" fmla="*/ 73 w 446"/>
                  <a:gd name="T45" fmla="*/ 86 h 396"/>
                  <a:gd name="T46" fmla="*/ 38 w 446"/>
                  <a:gd name="T47" fmla="*/ 88 h 396"/>
                  <a:gd name="T48" fmla="*/ 42 w 446"/>
                  <a:gd name="T49" fmla="*/ 128 h 396"/>
                  <a:gd name="T50" fmla="*/ 45 w 446"/>
                  <a:gd name="T51" fmla="*/ 156 h 396"/>
                  <a:gd name="T52" fmla="*/ 46 w 446"/>
                  <a:gd name="T53" fmla="*/ 197 h 396"/>
                  <a:gd name="T54" fmla="*/ 44 w 446"/>
                  <a:gd name="T55" fmla="*/ 233 h 396"/>
                  <a:gd name="T56" fmla="*/ 40 w 446"/>
                  <a:gd name="T57" fmla="*/ 263 h 396"/>
                  <a:gd name="T58" fmla="*/ 31 w 446"/>
                  <a:gd name="T59" fmla="*/ 304 h 396"/>
                  <a:gd name="T60" fmla="*/ 20 w 446"/>
                  <a:gd name="T61" fmla="*/ 337 h 396"/>
                  <a:gd name="T62" fmla="*/ 0 w 446"/>
                  <a:gd name="T63" fmla="*/ 39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6" h="396">
                    <a:moveTo>
                      <a:pt x="0" y="396"/>
                    </a:moveTo>
                    <a:lnTo>
                      <a:pt x="59" y="381"/>
                    </a:lnTo>
                    <a:lnTo>
                      <a:pt x="130" y="352"/>
                    </a:lnTo>
                    <a:lnTo>
                      <a:pt x="165" y="333"/>
                    </a:lnTo>
                    <a:lnTo>
                      <a:pt x="200" y="314"/>
                    </a:lnTo>
                    <a:lnTo>
                      <a:pt x="252" y="279"/>
                    </a:lnTo>
                    <a:lnTo>
                      <a:pt x="286" y="250"/>
                    </a:lnTo>
                    <a:lnTo>
                      <a:pt x="322" y="215"/>
                    </a:lnTo>
                    <a:lnTo>
                      <a:pt x="354" y="181"/>
                    </a:lnTo>
                    <a:lnTo>
                      <a:pt x="384" y="136"/>
                    </a:lnTo>
                    <a:lnTo>
                      <a:pt x="408" y="95"/>
                    </a:lnTo>
                    <a:lnTo>
                      <a:pt x="423" y="62"/>
                    </a:lnTo>
                    <a:lnTo>
                      <a:pt x="436" y="32"/>
                    </a:lnTo>
                    <a:lnTo>
                      <a:pt x="446" y="0"/>
                    </a:lnTo>
                    <a:lnTo>
                      <a:pt x="429" y="10"/>
                    </a:lnTo>
                    <a:lnTo>
                      <a:pt x="401" y="26"/>
                    </a:lnTo>
                    <a:lnTo>
                      <a:pt x="367" y="41"/>
                    </a:lnTo>
                    <a:lnTo>
                      <a:pt x="323" y="53"/>
                    </a:lnTo>
                    <a:lnTo>
                      <a:pt x="282" y="62"/>
                    </a:lnTo>
                    <a:lnTo>
                      <a:pt x="222" y="70"/>
                    </a:lnTo>
                    <a:lnTo>
                      <a:pt x="172" y="77"/>
                    </a:lnTo>
                    <a:lnTo>
                      <a:pt x="117" y="82"/>
                    </a:lnTo>
                    <a:lnTo>
                      <a:pt x="73" y="86"/>
                    </a:lnTo>
                    <a:lnTo>
                      <a:pt x="38" y="88"/>
                    </a:lnTo>
                    <a:lnTo>
                      <a:pt x="42" y="128"/>
                    </a:lnTo>
                    <a:lnTo>
                      <a:pt x="45" y="156"/>
                    </a:lnTo>
                    <a:lnTo>
                      <a:pt x="46" y="197"/>
                    </a:lnTo>
                    <a:lnTo>
                      <a:pt x="44" y="233"/>
                    </a:lnTo>
                    <a:lnTo>
                      <a:pt x="40" y="263"/>
                    </a:lnTo>
                    <a:lnTo>
                      <a:pt x="31" y="304"/>
                    </a:lnTo>
                    <a:lnTo>
                      <a:pt x="20" y="337"/>
                    </a:lnTo>
                    <a:lnTo>
                      <a:pt x="0" y="396"/>
                    </a:lnTo>
                    <a:close/>
                  </a:path>
                </a:pathLst>
              </a:custGeom>
              <a:gradFill flip="none" rotWithShape="1">
                <a:gsLst>
                  <a:gs pos="50000">
                    <a:schemeClr val="accent2">
                      <a:lumMod val="60000"/>
                      <a:lumOff val="40000"/>
                    </a:schemeClr>
                  </a:gs>
                  <a:gs pos="100000">
                    <a:schemeClr val="accent2"/>
                  </a:gs>
                </a:gsLst>
                <a:lin ang="16200000" scaled="1"/>
                <a:tileRect/>
              </a:gradFill>
              <a:ln w="6350">
                <a:solidFill>
                  <a:schemeClr val="accent2">
                    <a:lumMod val="75000"/>
                  </a:schemeClr>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2" name="Rectangle 73"/>
              <p:cNvSpPr>
                <a:spLocks noChangeArrowheads="1"/>
              </p:cNvSpPr>
              <p:nvPr/>
            </p:nvSpPr>
            <p:spPr bwMode="auto">
              <a:xfrm>
                <a:off x="5575755" y="5245459"/>
                <a:ext cx="846386" cy="307777"/>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646464"/>
                    </a:solidFill>
                    <a:effectLst/>
                    <a:latin typeface="+mn-lt"/>
                  </a:rPr>
                  <a:t>Performance</a:t>
                </a:r>
                <a:r>
                  <a:rPr kumimoji="0" lang="en-US" altLang="en-US" sz="1000" b="1" i="0" u="none" strike="noStrike" cap="none" normalizeH="0" dirty="0" smtClean="0">
                    <a:ln>
                      <a:noFill/>
                    </a:ln>
                    <a:solidFill>
                      <a:srgbClr val="646464"/>
                    </a:solidFill>
                    <a:effectLst/>
                    <a:latin typeface="+mn-lt"/>
                  </a:rPr>
                  <a:t> &amp;</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000" b="1" baseline="0" dirty="0" smtClean="0">
                    <a:solidFill>
                      <a:srgbClr val="646464"/>
                    </a:solidFill>
                    <a:latin typeface="+mn-lt"/>
                  </a:rPr>
                  <a:t>Accountability</a:t>
                </a:r>
                <a:endParaRPr kumimoji="0" lang="en-US" altLang="en-US" sz="2800" b="0" i="0" u="none" strike="noStrike" cap="none" normalizeH="0" baseline="0" dirty="0" smtClean="0">
                  <a:ln>
                    <a:noFill/>
                  </a:ln>
                  <a:solidFill>
                    <a:schemeClr val="tx1"/>
                  </a:solidFill>
                  <a:effectLst/>
                  <a:latin typeface="+mn-lt"/>
                </a:endParaRPr>
              </a:p>
            </p:txBody>
          </p:sp>
          <p:sp>
            <p:nvSpPr>
              <p:cNvPr id="43" name="Freeform 34"/>
              <p:cNvSpPr>
                <a:spLocks/>
              </p:cNvSpPr>
              <p:nvPr/>
            </p:nvSpPr>
            <p:spPr bwMode="auto">
              <a:xfrm>
                <a:off x="3739332" y="5052628"/>
                <a:ext cx="709612" cy="628650"/>
              </a:xfrm>
              <a:custGeom>
                <a:avLst/>
                <a:gdLst>
                  <a:gd name="T0" fmla="*/ 447 w 447"/>
                  <a:gd name="T1" fmla="*/ 396 h 396"/>
                  <a:gd name="T2" fmla="*/ 388 w 447"/>
                  <a:gd name="T3" fmla="*/ 381 h 396"/>
                  <a:gd name="T4" fmla="*/ 316 w 447"/>
                  <a:gd name="T5" fmla="*/ 352 h 396"/>
                  <a:gd name="T6" fmla="*/ 281 w 447"/>
                  <a:gd name="T7" fmla="*/ 333 h 396"/>
                  <a:gd name="T8" fmla="*/ 246 w 447"/>
                  <a:gd name="T9" fmla="*/ 314 h 396"/>
                  <a:gd name="T10" fmla="*/ 195 w 447"/>
                  <a:gd name="T11" fmla="*/ 279 h 396"/>
                  <a:gd name="T12" fmla="*/ 160 w 447"/>
                  <a:gd name="T13" fmla="*/ 250 h 396"/>
                  <a:gd name="T14" fmla="*/ 124 w 447"/>
                  <a:gd name="T15" fmla="*/ 215 h 396"/>
                  <a:gd name="T16" fmla="*/ 92 w 447"/>
                  <a:gd name="T17" fmla="*/ 181 h 396"/>
                  <a:gd name="T18" fmla="*/ 62 w 447"/>
                  <a:gd name="T19" fmla="*/ 136 h 396"/>
                  <a:gd name="T20" fmla="*/ 38 w 447"/>
                  <a:gd name="T21" fmla="*/ 95 h 396"/>
                  <a:gd name="T22" fmla="*/ 23 w 447"/>
                  <a:gd name="T23" fmla="*/ 62 h 396"/>
                  <a:gd name="T24" fmla="*/ 10 w 447"/>
                  <a:gd name="T25" fmla="*/ 32 h 396"/>
                  <a:gd name="T26" fmla="*/ 0 w 447"/>
                  <a:gd name="T27" fmla="*/ 0 h 396"/>
                  <a:gd name="T28" fmla="*/ 17 w 447"/>
                  <a:gd name="T29" fmla="*/ 10 h 396"/>
                  <a:gd name="T30" fmla="*/ 45 w 447"/>
                  <a:gd name="T31" fmla="*/ 26 h 396"/>
                  <a:gd name="T32" fmla="*/ 79 w 447"/>
                  <a:gd name="T33" fmla="*/ 41 h 396"/>
                  <a:gd name="T34" fmla="*/ 123 w 447"/>
                  <a:gd name="T35" fmla="*/ 53 h 396"/>
                  <a:gd name="T36" fmla="*/ 164 w 447"/>
                  <a:gd name="T37" fmla="*/ 62 h 396"/>
                  <a:gd name="T38" fmla="*/ 224 w 447"/>
                  <a:gd name="T39" fmla="*/ 70 h 396"/>
                  <a:gd name="T40" fmla="*/ 275 w 447"/>
                  <a:gd name="T41" fmla="*/ 77 h 396"/>
                  <a:gd name="T42" fmla="*/ 330 w 447"/>
                  <a:gd name="T43" fmla="*/ 82 h 396"/>
                  <a:gd name="T44" fmla="*/ 373 w 447"/>
                  <a:gd name="T45" fmla="*/ 86 h 396"/>
                  <a:gd name="T46" fmla="*/ 408 w 447"/>
                  <a:gd name="T47" fmla="*/ 88 h 396"/>
                  <a:gd name="T48" fmla="*/ 404 w 447"/>
                  <a:gd name="T49" fmla="*/ 128 h 396"/>
                  <a:gd name="T50" fmla="*/ 401 w 447"/>
                  <a:gd name="T51" fmla="*/ 156 h 396"/>
                  <a:gd name="T52" fmla="*/ 401 w 447"/>
                  <a:gd name="T53" fmla="*/ 197 h 396"/>
                  <a:gd name="T54" fmla="*/ 403 w 447"/>
                  <a:gd name="T55" fmla="*/ 233 h 396"/>
                  <a:gd name="T56" fmla="*/ 406 w 447"/>
                  <a:gd name="T57" fmla="*/ 263 h 396"/>
                  <a:gd name="T58" fmla="*/ 415 w 447"/>
                  <a:gd name="T59" fmla="*/ 304 h 396"/>
                  <a:gd name="T60" fmla="*/ 426 w 447"/>
                  <a:gd name="T61" fmla="*/ 337 h 396"/>
                  <a:gd name="T62" fmla="*/ 447 w 447"/>
                  <a:gd name="T63" fmla="*/ 39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7" h="396">
                    <a:moveTo>
                      <a:pt x="447" y="396"/>
                    </a:moveTo>
                    <a:lnTo>
                      <a:pt x="388" y="381"/>
                    </a:lnTo>
                    <a:lnTo>
                      <a:pt x="316" y="352"/>
                    </a:lnTo>
                    <a:lnTo>
                      <a:pt x="281" y="333"/>
                    </a:lnTo>
                    <a:lnTo>
                      <a:pt x="246" y="314"/>
                    </a:lnTo>
                    <a:lnTo>
                      <a:pt x="195" y="279"/>
                    </a:lnTo>
                    <a:lnTo>
                      <a:pt x="160" y="250"/>
                    </a:lnTo>
                    <a:lnTo>
                      <a:pt x="124" y="215"/>
                    </a:lnTo>
                    <a:lnTo>
                      <a:pt x="92" y="181"/>
                    </a:lnTo>
                    <a:lnTo>
                      <a:pt x="62" y="136"/>
                    </a:lnTo>
                    <a:lnTo>
                      <a:pt x="38" y="95"/>
                    </a:lnTo>
                    <a:lnTo>
                      <a:pt x="23" y="62"/>
                    </a:lnTo>
                    <a:lnTo>
                      <a:pt x="10" y="32"/>
                    </a:lnTo>
                    <a:lnTo>
                      <a:pt x="0" y="0"/>
                    </a:lnTo>
                    <a:lnTo>
                      <a:pt x="17" y="10"/>
                    </a:lnTo>
                    <a:lnTo>
                      <a:pt x="45" y="26"/>
                    </a:lnTo>
                    <a:lnTo>
                      <a:pt x="79" y="41"/>
                    </a:lnTo>
                    <a:lnTo>
                      <a:pt x="123" y="53"/>
                    </a:lnTo>
                    <a:lnTo>
                      <a:pt x="164" y="62"/>
                    </a:lnTo>
                    <a:lnTo>
                      <a:pt x="224" y="70"/>
                    </a:lnTo>
                    <a:lnTo>
                      <a:pt x="275" y="77"/>
                    </a:lnTo>
                    <a:lnTo>
                      <a:pt x="330" y="82"/>
                    </a:lnTo>
                    <a:lnTo>
                      <a:pt x="373" y="86"/>
                    </a:lnTo>
                    <a:lnTo>
                      <a:pt x="408" y="88"/>
                    </a:lnTo>
                    <a:lnTo>
                      <a:pt x="404" y="128"/>
                    </a:lnTo>
                    <a:lnTo>
                      <a:pt x="401" y="156"/>
                    </a:lnTo>
                    <a:lnTo>
                      <a:pt x="401" y="197"/>
                    </a:lnTo>
                    <a:lnTo>
                      <a:pt x="403" y="233"/>
                    </a:lnTo>
                    <a:lnTo>
                      <a:pt x="406" y="263"/>
                    </a:lnTo>
                    <a:lnTo>
                      <a:pt x="415" y="304"/>
                    </a:lnTo>
                    <a:lnTo>
                      <a:pt x="426" y="337"/>
                    </a:lnTo>
                    <a:lnTo>
                      <a:pt x="447" y="396"/>
                    </a:lnTo>
                    <a:close/>
                  </a:path>
                </a:pathLst>
              </a:custGeom>
              <a:gradFill flip="none" rotWithShape="1">
                <a:gsLst>
                  <a:gs pos="0">
                    <a:schemeClr val="accent2"/>
                  </a:gs>
                  <a:gs pos="50000">
                    <a:schemeClr val="accent2">
                      <a:lumMod val="60000"/>
                      <a:lumOff val="40000"/>
                    </a:schemeClr>
                  </a:gs>
                </a:gsLst>
                <a:lin ang="5400000" scaled="1"/>
                <a:tileRect/>
              </a:gradFill>
              <a:ln w="6350">
                <a:solidFill>
                  <a:schemeClr val="accent2">
                    <a:lumMod val="75000"/>
                  </a:schemeClr>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4" name="Rectangle 37"/>
              <p:cNvSpPr>
                <a:spLocks noChangeArrowheads="1"/>
              </p:cNvSpPr>
              <p:nvPr/>
            </p:nvSpPr>
            <p:spPr bwMode="auto">
              <a:xfrm>
                <a:off x="3659935" y="5245459"/>
                <a:ext cx="702115" cy="307777"/>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646464"/>
                    </a:solidFill>
                    <a:effectLst/>
                    <a:latin typeface="+mn-lt"/>
                  </a:rPr>
                  <a:t>Governance </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646464"/>
                    </a:solidFill>
                    <a:effectLst/>
                    <a:latin typeface="+mn-lt"/>
                  </a:rPr>
                  <a:t>&amp; Policy</a:t>
                </a:r>
                <a:endParaRPr kumimoji="0" lang="en-US" altLang="en-US" sz="2800" b="0" i="0" u="none" strike="noStrike" cap="none" normalizeH="0" baseline="0" dirty="0" smtClean="0">
                  <a:ln>
                    <a:noFill/>
                  </a:ln>
                  <a:solidFill>
                    <a:schemeClr val="tx1"/>
                  </a:solidFill>
                  <a:effectLst/>
                  <a:latin typeface="+mn-lt"/>
                </a:endParaRPr>
              </a:p>
            </p:txBody>
          </p:sp>
          <p:sp>
            <p:nvSpPr>
              <p:cNvPr id="45" name="Freeform 212"/>
              <p:cNvSpPr>
                <a:spLocks/>
              </p:cNvSpPr>
              <p:nvPr/>
            </p:nvSpPr>
            <p:spPr bwMode="auto">
              <a:xfrm>
                <a:off x="3739332" y="3212716"/>
                <a:ext cx="722312" cy="784225"/>
              </a:xfrm>
              <a:custGeom>
                <a:avLst/>
                <a:gdLst>
                  <a:gd name="T0" fmla="*/ 417 w 455"/>
                  <a:gd name="T1" fmla="*/ 494 h 494"/>
                  <a:gd name="T2" fmla="*/ 284 w 455"/>
                  <a:gd name="T3" fmla="*/ 485 h 494"/>
                  <a:gd name="T4" fmla="*/ 191 w 455"/>
                  <a:gd name="T5" fmla="*/ 474 h 494"/>
                  <a:gd name="T6" fmla="*/ 122 w 455"/>
                  <a:gd name="T7" fmla="*/ 462 h 494"/>
                  <a:gd name="T8" fmla="*/ 63 w 455"/>
                  <a:gd name="T9" fmla="*/ 450 h 494"/>
                  <a:gd name="T10" fmla="*/ 32 w 455"/>
                  <a:gd name="T11" fmla="*/ 438 h 494"/>
                  <a:gd name="T12" fmla="*/ 4 w 455"/>
                  <a:gd name="T13" fmla="*/ 423 h 494"/>
                  <a:gd name="T14" fmla="*/ 0 w 455"/>
                  <a:gd name="T15" fmla="*/ 408 h 494"/>
                  <a:gd name="T16" fmla="*/ 2 w 455"/>
                  <a:gd name="T17" fmla="*/ 394 h 494"/>
                  <a:gd name="T18" fmla="*/ 19 w 455"/>
                  <a:gd name="T19" fmla="*/ 346 h 494"/>
                  <a:gd name="T20" fmla="*/ 39 w 455"/>
                  <a:gd name="T21" fmla="*/ 300 h 494"/>
                  <a:gd name="T22" fmla="*/ 66 w 455"/>
                  <a:gd name="T23" fmla="*/ 257 h 494"/>
                  <a:gd name="T24" fmla="*/ 85 w 455"/>
                  <a:gd name="T25" fmla="*/ 231 h 494"/>
                  <a:gd name="T26" fmla="*/ 114 w 455"/>
                  <a:gd name="T27" fmla="*/ 194 h 494"/>
                  <a:gd name="T28" fmla="*/ 143 w 455"/>
                  <a:gd name="T29" fmla="*/ 166 h 494"/>
                  <a:gd name="T30" fmla="*/ 171 w 455"/>
                  <a:gd name="T31" fmla="*/ 140 h 494"/>
                  <a:gd name="T32" fmla="*/ 206 w 455"/>
                  <a:gd name="T33" fmla="*/ 110 h 494"/>
                  <a:gd name="T34" fmla="*/ 239 w 455"/>
                  <a:gd name="T35" fmla="*/ 88 h 494"/>
                  <a:gd name="T36" fmla="*/ 265 w 455"/>
                  <a:gd name="T37" fmla="*/ 72 h 494"/>
                  <a:gd name="T38" fmla="*/ 299 w 455"/>
                  <a:gd name="T39" fmla="*/ 54 h 494"/>
                  <a:gd name="T40" fmla="*/ 332 w 455"/>
                  <a:gd name="T41" fmla="*/ 38 h 494"/>
                  <a:gd name="T42" fmla="*/ 371 w 455"/>
                  <a:gd name="T43" fmla="*/ 24 h 494"/>
                  <a:gd name="T44" fmla="*/ 404 w 455"/>
                  <a:gd name="T45" fmla="*/ 13 h 494"/>
                  <a:gd name="T46" fmla="*/ 426 w 455"/>
                  <a:gd name="T47" fmla="*/ 6 h 494"/>
                  <a:gd name="T48" fmla="*/ 455 w 455"/>
                  <a:gd name="T49" fmla="*/ 0 h 494"/>
                  <a:gd name="T50" fmla="*/ 433 w 455"/>
                  <a:gd name="T51" fmla="*/ 98 h 494"/>
                  <a:gd name="T52" fmla="*/ 419 w 455"/>
                  <a:gd name="T53" fmla="*/ 161 h 494"/>
                  <a:gd name="T54" fmla="*/ 410 w 455"/>
                  <a:gd name="T55" fmla="*/ 221 h 494"/>
                  <a:gd name="T56" fmla="*/ 407 w 455"/>
                  <a:gd name="T57" fmla="*/ 242 h 494"/>
                  <a:gd name="T58" fmla="*/ 401 w 455"/>
                  <a:gd name="T59" fmla="*/ 285 h 494"/>
                  <a:gd name="T60" fmla="*/ 400 w 455"/>
                  <a:gd name="T61" fmla="*/ 320 h 494"/>
                  <a:gd name="T62" fmla="*/ 402 w 455"/>
                  <a:gd name="T63" fmla="*/ 354 h 494"/>
                  <a:gd name="T64" fmla="*/ 405 w 455"/>
                  <a:gd name="T65" fmla="*/ 384 h 494"/>
                  <a:gd name="T66" fmla="*/ 406 w 455"/>
                  <a:gd name="T67" fmla="*/ 417 h 494"/>
                  <a:gd name="T68" fmla="*/ 410 w 455"/>
                  <a:gd name="T69" fmla="*/ 446 h 494"/>
                  <a:gd name="T70" fmla="*/ 414 w 455"/>
                  <a:gd name="T71" fmla="*/ 469 h 494"/>
                  <a:gd name="T72" fmla="*/ 417 w 455"/>
                  <a:gd name="T73" fmla="*/ 49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5" h="494">
                    <a:moveTo>
                      <a:pt x="417" y="494"/>
                    </a:moveTo>
                    <a:lnTo>
                      <a:pt x="284" y="485"/>
                    </a:lnTo>
                    <a:lnTo>
                      <a:pt x="191" y="474"/>
                    </a:lnTo>
                    <a:lnTo>
                      <a:pt x="122" y="462"/>
                    </a:lnTo>
                    <a:lnTo>
                      <a:pt x="63" y="450"/>
                    </a:lnTo>
                    <a:lnTo>
                      <a:pt x="32" y="438"/>
                    </a:lnTo>
                    <a:lnTo>
                      <a:pt x="4" y="423"/>
                    </a:lnTo>
                    <a:lnTo>
                      <a:pt x="0" y="408"/>
                    </a:lnTo>
                    <a:lnTo>
                      <a:pt x="2" y="394"/>
                    </a:lnTo>
                    <a:lnTo>
                      <a:pt x="19" y="346"/>
                    </a:lnTo>
                    <a:lnTo>
                      <a:pt x="39" y="300"/>
                    </a:lnTo>
                    <a:lnTo>
                      <a:pt x="66" y="257"/>
                    </a:lnTo>
                    <a:lnTo>
                      <a:pt x="85" y="231"/>
                    </a:lnTo>
                    <a:lnTo>
                      <a:pt x="114" y="194"/>
                    </a:lnTo>
                    <a:lnTo>
                      <a:pt x="143" y="166"/>
                    </a:lnTo>
                    <a:lnTo>
                      <a:pt x="171" y="140"/>
                    </a:lnTo>
                    <a:lnTo>
                      <a:pt x="206" y="110"/>
                    </a:lnTo>
                    <a:lnTo>
                      <a:pt x="239" y="88"/>
                    </a:lnTo>
                    <a:lnTo>
                      <a:pt x="265" y="72"/>
                    </a:lnTo>
                    <a:lnTo>
                      <a:pt x="299" y="54"/>
                    </a:lnTo>
                    <a:lnTo>
                      <a:pt x="332" y="38"/>
                    </a:lnTo>
                    <a:lnTo>
                      <a:pt x="371" y="24"/>
                    </a:lnTo>
                    <a:lnTo>
                      <a:pt x="404" y="13"/>
                    </a:lnTo>
                    <a:lnTo>
                      <a:pt x="426" y="6"/>
                    </a:lnTo>
                    <a:lnTo>
                      <a:pt x="455" y="0"/>
                    </a:lnTo>
                    <a:lnTo>
                      <a:pt x="433" y="98"/>
                    </a:lnTo>
                    <a:lnTo>
                      <a:pt x="419" y="161"/>
                    </a:lnTo>
                    <a:lnTo>
                      <a:pt x="410" y="221"/>
                    </a:lnTo>
                    <a:lnTo>
                      <a:pt x="407" y="242"/>
                    </a:lnTo>
                    <a:lnTo>
                      <a:pt x="401" y="285"/>
                    </a:lnTo>
                    <a:lnTo>
                      <a:pt x="400" y="320"/>
                    </a:lnTo>
                    <a:lnTo>
                      <a:pt x="402" y="354"/>
                    </a:lnTo>
                    <a:lnTo>
                      <a:pt x="405" y="384"/>
                    </a:lnTo>
                    <a:lnTo>
                      <a:pt x="406" y="417"/>
                    </a:lnTo>
                    <a:lnTo>
                      <a:pt x="410" y="446"/>
                    </a:lnTo>
                    <a:lnTo>
                      <a:pt x="414" y="469"/>
                    </a:lnTo>
                    <a:lnTo>
                      <a:pt x="417" y="494"/>
                    </a:lnTo>
                    <a:close/>
                  </a:path>
                </a:pathLst>
              </a:custGeom>
              <a:gradFill flip="none" rotWithShape="1">
                <a:gsLst>
                  <a:gs pos="0">
                    <a:schemeClr val="accent2"/>
                  </a:gs>
                  <a:gs pos="50000">
                    <a:schemeClr val="accent2">
                      <a:lumMod val="60000"/>
                      <a:lumOff val="40000"/>
                    </a:schemeClr>
                  </a:gs>
                </a:gsLst>
                <a:lin ang="16200000" scaled="1"/>
                <a:tileRect/>
              </a:gradFill>
              <a:ln w="6350">
                <a:solidFill>
                  <a:schemeClr val="accent2">
                    <a:lumMod val="75000"/>
                  </a:schemeClr>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46" name="Rectangle 281"/>
              <p:cNvSpPr>
                <a:spLocks noChangeArrowheads="1"/>
              </p:cNvSpPr>
              <p:nvPr/>
            </p:nvSpPr>
            <p:spPr bwMode="auto">
              <a:xfrm>
                <a:off x="4012581" y="3702223"/>
                <a:ext cx="266098" cy="153888"/>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646464"/>
                    </a:solidFill>
                    <a:effectLst/>
                    <a:latin typeface="+mn-lt"/>
                  </a:rPr>
                  <a:t>Data</a:t>
                </a:r>
                <a:endParaRPr kumimoji="0" lang="en-US" altLang="en-US" sz="2800" b="0" i="0" u="none" strike="noStrike" cap="none" normalizeH="0" baseline="0" dirty="0" smtClean="0">
                  <a:ln>
                    <a:noFill/>
                  </a:ln>
                  <a:solidFill>
                    <a:schemeClr val="tx1"/>
                  </a:solidFill>
                  <a:effectLst/>
                  <a:latin typeface="+mn-lt"/>
                </a:endParaRPr>
              </a:p>
            </p:txBody>
          </p:sp>
          <p:sp>
            <p:nvSpPr>
              <p:cNvPr id="34" name="Rectangle 210"/>
              <p:cNvSpPr>
                <a:spLocks noChangeArrowheads="1"/>
              </p:cNvSpPr>
              <p:nvPr/>
            </p:nvSpPr>
            <p:spPr bwMode="auto">
              <a:xfrm>
                <a:off x="4661875" y="4439624"/>
                <a:ext cx="682880" cy="307777"/>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rgbClr val="646464"/>
                    </a:solidFill>
                    <a:effectLst/>
                    <a:latin typeface="+mn-lt"/>
                  </a:rPr>
                  <a:t>Technology</a:t>
                </a:r>
                <a:r>
                  <a:rPr kumimoji="0" lang="en-US" altLang="en-US" sz="1000" b="1" i="0" u="none" strike="noStrike" cap="none" normalizeH="0" dirty="0" smtClean="0">
                    <a:ln>
                      <a:noFill/>
                    </a:ln>
                    <a:solidFill>
                      <a:srgbClr val="646464"/>
                    </a:solidFill>
                    <a:effectLst/>
                    <a:latin typeface="+mn-lt"/>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dirty="0" smtClean="0">
                    <a:ln>
                      <a:noFill/>
                    </a:ln>
                    <a:solidFill>
                      <a:srgbClr val="646464"/>
                    </a:solidFill>
                    <a:effectLst/>
                    <a:latin typeface="+mn-lt"/>
                  </a:rPr>
                  <a:t>&amp; Tools</a:t>
                </a:r>
                <a:endParaRPr kumimoji="0" lang="en-US" altLang="en-US" sz="2800" b="0" i="0" u="none" strike="noStrike" cap="none" normalizeH="0" baseline="0" dirty="0" smtClean="0">
                  <a:ln>
                    <a:noFill/>
                  </a:ln>
                  <a:solidFill>
                    <a:schemeClr val="tx1"/>
                  </a:solidFill>
                  <a:effectLst/>
                  <a:latin typeface="+mn-lt"/>
                </a:endParaRPr>
              </a:p>
            </p:txBody>
          </p:sp>
        </p:grpSp>
        <p:sp>
          <p:nvSpPr>
            <p:cNvPr id="47" name="Rectangle 52"/>
            <p:cNvSpPr>
              <a:spLocks noChangeArrowheads="1"/>
            </p:cNvSpPr>
            <p:nvPr/>
          </p:nvSpPr>
          <p:spPr bwMode="auto">
            <a:xfrm>
              <a:off x="2375232" y="3955224"/>
              <a:ext cx="1811913" cy="404291"/>
            </a:xfrm>
            <a:prstGeom prst="rect">
              <a:avLst/>
            </a:prstGeom>
            <a:solidFill>
              <a:schemeClr val="bg1">
                <a:lumMod val="85000"/>
              </a:schemeClr>
            </a:solidFill>
            <a:ln w="6350">
              <a:noFill/>
              <a:miter lim="800000"/>
              <a:headEnd/>
              <a:tailEnd/>
            </a:ln>
            <a:effectLst/>
          </p:spPr>
          <p:txBody>
            <a:bodyPr wrap="square" lIns="48108" tIns="48108" rIns="48108" bIns="48108" anchor="ctr">
              <a:spAutoFit/>
            </a:bodyPr>
            <a:lstStyle/>
            <a:p>
              <a:pPr fontAlgn="base">
                <a:spcBef>
                  <a:spcPct val="50000"/>
                </a:spcBef>
                <a:spcAft>
                  <a:spcPct val="0"/>
                </a:spcAft>
                <a:buClr>
                  <a:srgbClr val="FFD200"/>
                </a:buClr>
                <a:buSzPct val="75000"/>
              </a:pPr>
              <a:r>
                <a:rPr lang="en-US" sz="998" kern="0" dirty="0" smtClean="0">
                  <a:solidFill>
                    <a:prstClr val="black">
                      <a:lumMod val="75000"/>
                      <a:lumOff val="25000"/>
                    </a:prstClr>
                  </a:solidFill>
                </a:rPr>
                <a:t>Describe </a:t>
              </a:r>
              <a:r>
                <a:rPr lang="en-US" sz="998" kern="0" dirty="0" smtClean="0">
                  <a:solidFill>
                    <a:prstClr val="black">
                      <a:lumMod val="75000"/>
                      <a:lumOff val="25000"/>
                    </a:prstClr>
                  </a:solidFill>
                </a:rPr>
                <a:t>the </a:t>
              </a:r>
              <a:r>
                <a:rPr lang="en-US" sz="998" kern="0" dirty="0">
                  <a:solidFill>
                    <a:prstClr val="black">
                      <a:lumMod val="75000"/>
                      <a:lumOff val="25000"/>
                    </a:prstClr>
                  </a:solidFill>
                </a:rPr>
                <a:t>systems and tools required to enable </a:t>
              </a:r>
              <a:r>
                <a:rPr lang="en-US" sz="998" kern="0" dirty="0" smtClean="0">
                  <a:solidFill>
                    <a:prstClr val="black">
                      <a:lumMod val="75000"/>
                      <a:lumOff val="25000"/>
                    </a:prstClr>
                  </a:solidFill>
                </a:rPr>
                <a:t>this service?</a:t>
              </a:r>
              <a:endParaRPr lang="en-US" sz="998" kern="0" dirty="0">
                <a:solidFill>
                  <a:prstClr val="black">
                    <a:lumMod val="75000"/>
                    <a:lumOff val="25000"/>
                  </a:prstClr>
                </a:solidFill>
              </a:endParaRPr>
            </a:p>
          </p:txBody>
        </p:sp>
        <p:sp>
          <p:nvSpPr>
            <p:cNvPr id="48" name="TextBox 47"/>
            <p:cNvSpPr txBox="1"/>
            <p:nvPr/>
          </p:nvSpPr>
          <p:spPr>
            <a:xfrm>
              <a:off x="2307886" y="3741238"/>
              <a:ext cx="1698542" cy="307777"/>
            </a:xfrm>
            <a:prstGeom prst="rect">
              <a:avLst/>
            </a:prstGeom>
            <a:noFill/>
          </p:spPr>
          <p:txBody>
            <a:bodyPr wrap="none" rtlCol="0">
              <a:spAutoFit/>
            </a:bodyPr>
            <a:lstStyle/>
            <a:p>
              <a:r>
                <a:rPr lang="en-GB" sz="1400" b="1" dirty="0">
                  <a:solidFill>
                    <a:prstClr val="black"/>
                  </a:solidFill>
                </a:rPr>
                <a:t>Technology </a:t>
              </a:r>
              <a:r>
                <a:rPr lang="en-GB" sz="1400" b="1" dirty="0" smtClean="0">
                  <a:solidFill>
                    <a:prstClr val="black"/>
                  </a:solidFill>
                </a:rPr>
                <a:t>&amp; Tools</a:t>
              </a:r>
              <a:endParaRPr lang="en-GB" sz="1400" b="1" dirty="0">
                <a:solidFill>
                  <a:prstClr val="black"/>
                </a:solidFill>
              </a:endParaRPr>
            </a:p>
          </p:txBody>
        </p:sp>
      </p:grpSp>
      <p:grpSp>
        <p:nvGrpSpPr>
          <p:cNvPr id="50" name="Group 49"/>
          <p:cNvGrpSpPr>
            <a:grpSpLocks noChangeAspect="1"/>
          </p:cNvGrpSpPr>
          <p:nvPr/>
        </p:nvGrpSpPr>
        <p:grpSpPr>
          <a:xfrm>
            <a:off x="9245457" y="4835121"/>
            <a:ext cx="346483" cy="360000"/>
            <a:chOff x="-2000167" y="5060841"/>
            <a:chExt cx="1692612" cy="1758642"/>
          </a:xfrm>
        </p:grpSpPr>
        <p:sp>
          <p:nvSpPr>
            <p:cNvPr id="51" name="Rounded Rectangle 50"/>
            <p:cNvSpPr/>
            <p:nvPr/>
          </p:nvSpPr>
          <p:spPr>
            <a:xfrm>
              <a:off x="-2000167" y="6410352"/>
              <a:ext cx="1692612" cy="409131"/>
            </a:xfrm>
            <a:prstGeom prst="round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52" name="Rounded Rectangle 51"/>
            <p:cNvSpPr/>
            <p:nvPr/>
          </p:nvSpPr>
          <p:spPr>
            <a:xfrm>
              <a:off x="-2000167" y="5992038"/>
              <a:ext cx="1692612" cy="409131"/>
            </a:xfrm>
            <a:prstGeom prst="round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53" name="Rounded Rectangle 52"/>
            <p:cNvSpPr/>
            <p:nvPr/>
          </p:nvSpPr>
          <p:spPr>
            <a:xfrm>
              <a:off x="-2000167" y="5579510"/>
              <a:ext cx="1692612" cy="409131"/>
            </a:xfrm>
            <a:prstGeom prst="round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54" name="Trapezoid 53"/>
            <p:cNvSpPr/>
            <p:nvPr/>
          </p:nvSpPr>
          <p:spPr>
            <a:xfrm>
              <a:off x="-1941337" y="5060841"/>
              <a:ext cx="1576257" cy="516430"/>
            </a:xfrm>
            <a:prstGeom prst="trapezoid">
              <a:avLst>
                <a:gd name="adj" fmla="val 28767"/>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55" name="Oval 54"/>
            <p:cNvSpPr/>
            <p:nvPr/>
          </p:nvSpPr>
          <p:spPr>
            <a:xfrm>
              <a:off x="-640553" y="5658545"/>
              <a:ext cx="244520" cy="244520"/>
            </a:xfrm>
            <a:prstGeom prst="ellipse">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56" name="Flowchart: Alternate Process 55"/>
            <p:cNvSpPr/>
            <p:nvPr/>
          </p:nvSpPr>
          <p:spPr>
            <a:xfrm>
              <a:off x="-1718515" y="5147347"/>
              <a:ext cx="830580" cy="45719"/>
            </a:xfrm>
            <a:prstGeom prst="flowChartAlternateProcess">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57" name="Flowchart: Alternate Process 56"/>
            <p:cNvSpPr/>
            <p:nvPr/>
          </p:nvSpPr>
          <p:spPr>
            <a:xfrm>
              <a:off x="-808091" y="5147347"/>
              <a:ext cx="216000" cy="45719"/>
            </a:xfrm>
            <a:prstGeom prst="flowChartAlternateProcess">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58" name="Flowchart: Alternate Process 57"/>
            <p:cNvSpPr/>
            <p:nvPr/>
          </p:nvSpPr>
          <p:spPr>
            <a:xfrm>
              <a:off x="-921097" y="5755292"/>
              <a:ext cx="216000" cy="45719"/>
            </a:xfrm>
            <a:prstGeom prst="flowChartAlternateProcess">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59" name="Flowchart: Alternate Process 58"/>
            <p:cNvSpPr/>
            <p:nvPr/>
          </p:nvSpPr>
          <p:spPr>
            <a:xfrm rot="5400000">
              <a:off x="-1081176" y="5760504"/>
              <a:ext cx="108000" cy="45719"/>
            </a:xfrm>
            <a:prstGeom prst="flowChartAlternateProcess">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60" name="Flowchart: Alternate Process 59"/>
            <p:cNvSpPr/>
            <p:nvPr/>
          </p:nvSpPr>
          <p:spPr>
            <a:xfrm rot="5400000">
              <a:off x="-1579829" y="5760504"/>
              <a:ext cx="108000" cy="45719"/>
            </a:xfrm>
            <a:prstGeom prst="flowChartAlternateProcess">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61" name="Flowchart: Alternate Process 60"/>
            <p:cNvSpPr/>
            <p:nvPr/>
          </p:nvSpPr>
          <p:spPr>
            <a:xfrm rot="5400000">
              <a:off x="-1912265" y="5760504"/>
              <a:ext cx="108000" cy="45719"/>
            </a:xfrm>
            <a:prstGeom prst="flowChartAlternateProcess">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62" name="Flowchart: Alternate Process 61"/>
            <p:cNvSpPr/>
            <p:nvPr/>
          </p:nvSpPr>
          <p:spPr>
            <a:xfrm rot="5400000">
              <a:off x="-1746047" y="5760504"/>
              <a:ext cx="108000" cy="45719"/>
            </a:xfrm>
            <a:prstGeom prst="flowChartAlternateProcess">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63" name="Flowchart: Alternate Process 62"/>
            <p:cNvSpPr/>
            <p:nvPr/>
          </p:nvSpPr>
          <p:spPr>
            <a:xfrm rot="5400000">
              <a:off x="-1413611" y="5760504"/>
              <a:ext cx="108000" cy="45719"/>
            </a:xfrm>
            <a:prstGeom prst="flowChartAlternateProcess">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64" name="Flowchart: Alternate Process 63"/>
            <p:cNvSpPr/>
            <p:nvPr/>
          </p:nvSpPr>
          <p:spPr>
            <a:xfrm rot="5400000">
              <a:off x="-1247393" y="5760504"/>
              <a:ext cx="108000" cy="45719"/>
            </a:xfrm>
            <a:prstGeom prst="flowChartAlternateProcess">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65" name="Oval 64"/>
            <p:cNvSpPr/>
            <p:nvPr/>
          </p:nvSpPr>
          <p:spPr>
            <a:xfrm>
              <a:off x="-640553" y="6085522"/>
              <a:ext cx="244520" cy="244520"/>
            </a:xfrm>
            <a:prstGeom prst="ellipse">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66" name="Flowchart: Alternate Process 65"/>
            <p:cNvSpPr/>
            <p:nvPr/>
          </p:nvSpPr>
          <p:spPr>
            <a:xfrm>
              <a:off x="-921097" y="6182269"/>
              <a:ext cx="216000" cy="45719"/>
            </a:xfrm>
            <a:prstGeom prst="flowChartAlternateProcess">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67" name="Flowchart: Alternate Process 66"/>
            <p:cNvSpPr/>
            <p:nvPr/>
          </p:nvSpPr>
          <p:spPr>
            <a:xfrm rot="5400000">
              <a:off x="-1081176" y="6187481"/>
              <a:ext cx="108000" cy="45719"/>
            </a:xfrm>
            <a:prstGeom prst="flowChartAlternateProcess">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68" name="Flowchart: Alternate Process 67"/>
            <p:cNvSpPr/>
            <p:nvPr/>
          </p:nvSpPr>
          <p:spPr>
            <a:xfrm rot="5400000">
              <a:off x="-1579829" y="6187481"/>
              <a:ext cx="108000" cy="45719"/>
            </a:xfrm>
            <a:prstGeom prst="flowChartAlternateProcess">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69" name="Flowchart: Alternate Process 68"/>
            <p:cNvSpPr/>
            <p:nvPr/>
          </p:nvSpPr>
          <p:spPr>
            <a:xfrm rot="5400000">
              <a:off x="-1912265" y="6187481"/>
              <a:ext cx="108000" cy="45719"/>
            </a:xfrm>
            <a:prstGeom prst="flowChartAlternateProcess">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70" name="Flowchart: Alternate Process 69"/>
            <p:cNvSpPr/>
            <p:nvPr/>
          </p:nvSpPr>
          <p:spPr>
            <a:xfrm rot="5400000">
              <a:off x="-1746047" y="6187481"/>
              <a:ext cx="108000" cy="45719"/>
            </a:xfrm>
            <a:prstGeom prst="flowChartAlternateProcess">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71" name="Flowchart: Alternate Process 70"/>
            <p:cNvSpPr/>
            <p:nvPr/>
          </p:nvSpPr>
          <p:spPr>
            <a:xfrm rot="5400000">
              <a:off x="-1413611" y="6187481"/>
              <a:ext cx="108000" cy="45719"/>
            </a:xfrm>
            <a:prstGeom prst="flowChartAlternateProcess">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72" name="Flowchart: Alternate Process 71"/>
            <p:cNvSpPr/>
            <p:nvPr/>
          </p:nvSpPr>
          <p:spPr>
            <a:xfrm rot="5400000">
              <a:off x="-1247393" y="6187481"/>
              <a:ext cx="108000" cy="45719"/>
            </a:xfrm>
            <a:prstGeom prst="flowChartAlternateProcess">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73" name="Oval 72"/>
            <p:cNvSpPr/>
            <p:nvPr/>
          </p:nvSpPr>
          <p:spPr>
            <a:xfrm>
              <a:off x="-638769" y="6503684"/>
              <a:ext cx="244520" cy="244520"/>
            </a:xfrm>
            <a:prstGeom prst="ellipse">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74" name="Flowchart: Alternate Process 73"/>
            <p:cNvSpPr/>
            <p:nvPr/>
          </p:nvSpPr>
          <p:spPr>
            <a:xfrm>
              <a:off x="-919313" y="6600431"/>
              <a:ext cx="216000" cy="45719"/>
            </a:xfrm>
            <a:prstGeom prst="flowChartAlternateProcess">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75" name="Flowchart: Alternate Process 74"/>
            <p:cNvSpPr/>
            <p:nvPr/>
          </p:nvSpPr>
          <p:spPr>
            <a:xfrm rot="5400000">
              <a:off x="-1079392" y="6605643"/>
              <a:ext cx="108000" cy="45719"/>
            </a:xfrm>
            <a:prstGeom prst="flowChartAlternateProcess">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76" name="Flowchart: Alternate Process 75"/>
            <p:cNvSpPr/>
            <p:nvPr/>
          </p:nvSpPr>
          <p:spPr>
            <a:xfrm rot="5400000">
              <a:off x="-1578045" y="6605643"/>
              <a:ext cx="108000" cy="45719"/>
            </a:xfrm>
            <a:prstGeom prst="flowChartAlternateProcess">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77" name="Flowchart: Alternate Process 76"/>
            <p:cNvSpPr/>
            <p:nvPr/>
          </p:nvSpPr>
          <p:spPr>
            <a:xfrm rot="5400000">
              <a:off x="-1910481" y="6605643"/>
              <a:ext cx="108000" cy="45719"/>
            </a:xfrm>
            <a:prstGeom prst="flowChartAlternateProcess">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78" name="Flowchart: Alternate Process 77"/>
            <p:cNvSpPr/>
            <p:nvPr/>
          </p:nvSpPr>
          <p:spPr>
            <a:xfrm rot="5400000">
              <a:off x="-1744263" y="6605643"/>
              <a:ext cx="108000" cy="45719"/>
            </a:xfrm>
            <a:prstGeom prst="flowChartAlternateProcess">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79" name="Flowchart: Alternate Process 78"/>
            <p:cNvSpPr/>
            <p:nvPr/>
          </p:nvSpPr>
          <p:spPr>
            <a:xfrm rot="5400000">
              <a:off x="-1411827" y="6605643"/>
              <a:ext cx="108000" cy="45719"/>
            </a:xfrm>
            <a:prstGeom prst="flowChartAlternateProcess">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80" name="Flowchart: Alternate Process 79"/>
            <p:cNvSpPr/>
            <p:nvPr/>
          </p:nvSpPr>
          <p:spPr>
            <a:xfrm rot="5400000">
              <a:off x="-1245609" y="6605643"/>
              <a:ext cx="108000" cy="45719"/>
            </a:xfrm>
            <a:prstGeom prst="flowChartAlternateProcess">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grpSp>
      <p:grpSp>
        <p:nvGrpSpPr>
          <p:cNvPr id="81" name="Group 80"/>
          <p:cNvGrpSpPr>
            <a:grpSpLocks noChangeAspect="1"/>
          </p:cNvGrpSpPr>
          <p:nvPr/>
        </p:nvGrpSpPr>
        <p:grpSpPr>
          <a:xfrm>
            <a:off x="9278778" y="3599699"/>
            <a:ext cx="279841" cy="360000"/>
            <a:chOff x="-137160" y="4367796"/>
            <a:chExt cx="915723" cy="1178028"/>
          </a:xfrm>
        </p:grpSpPr>
        <p:sp>
          <p:nvSpPr>
            <p:cNvPr id="82" name="Flowchart: Magnetic Disk 81"/>
            <p:cNvSpPr/>
            <p:nvPr/>
          </p:nvSpPr>
          <p:spPr>
            <a:xfrm>
              <a:off x="-137160" y="4367796"/>
              <a:ext cx="914400" cy="1178028"/>
            </a:xfrm>
            <a:prstGeom prst="flowChartMagneticDisk">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83" name="Freeform 82"/>
            <p:cNvSpPr/>
            <p:nvPr/>
          </p:nvSpPr>
          <p:spPr>
            <a:xfrm>
              <a:off x="-131470" y="4876587"/>
              <a:ext cx="906837" cy="127153"/>
            </a:xfrm>
            <a:custGeom>
              <a:avLst/>
              <a:gdLst>
                <a:gd name="connsiteX0" fmla="*/ 0 w 832485"/>
                <a:gd name="connsiteY0" fmla="*/ 85725 h 175260"/>
                <a:gd name="connsiteX1" fmla="*/ 643890 w 832485"/>
                <a:gd name="connsiteY1" fmla="*/ 175260 h 175260"/>
                <a:gd name="connsiteX2" fmla="*/ 832485 w 832485"/>
                <a:gd name="connsiteY2" fmla="*/ 0 h 175260"/>
                <a:gd name="connsiteX0" fmla="*/ 0 w 901065"/>
                <a:gd name="connsiteY0" fmla="*/ 0 h 222885"/>
                <a:gd name="connsiteX1" fmla="*/ 712470 w 901065"/>
                <a:gd name="connsiteY1" fmla="*/ 222885 h 222885"/>
                <a:gd name="connsiteX2" fmla="*/ 901065 w 901065"/>
                <a:gd name="connsiteY2" fmla="*/ 47625 h 222885"/>
                <a:gd name="connsiteX0" fmla="*/ 0 w 897255"/>
                <a:gd name="connsiteY0" fmla="*/ 3810 h 226695"/>
                <a:gd name="connsiteX1" fmla="*/ 712470 w 897255"/>
                <a:gd name="connsiteY1" fmla="*/ 226695 h 226695"/>
                <a:gd name="connsiteX2" fmla="*/ 897255 w 897255"/>
                <a:gd name="connsiteY2" fmla="*/ 0 h 226695"/>
                <a:gd name="connsiteX0" fmla="*/ 0 w 897255"/>
                <a:gd name="connsiteY0" fmla="*/ 3810 h 226697"/>
                <a:gd name="connsiteX1" fmla="*/ 712470 w 897255"/>
                <a:gd name="connsiteY1" fmla="*/ 226695 h 226697"/>
                <a:gd name="connsiteX2" fmla="*/ 897255 w 897255"/>
                <a:gd name="connsiteY2" fmla="*/ 0 h 226697"/>
                <a:gd name="connsiteX0" fmla="*/ 0 w 897255"/>
                <a:gd name="connsiteY0" fmla="*/ 3810 h 226844"/>
                <a:gd name="connsiteX1" fmla="*/ 712470 w 897255"/>
                <a:gd name="connsiteY1" fmla="*/ 226695 h 226844"/>
                <a:gd name="connsiteX2" fmla="*/ 897255 w 897255"/>
                <a:gd name="connsiteY2" fmla="*/ 0 h 226844"/>
                <a:gd name="connsiteX0" fmla="*/ 0 w 897255"/>
                <a:gd name="connsiteY0" fmla="*/ 3810 h 3810"/>
                <a:gd name="connsiteX1" fmla="*/ 897255 w 897255"/>
                <a:gd name="connsiteY1" fmla="*/ 0 h 3810"/>
                <a:gd name="connsiteX0" fmla="*/ 0 w 10000"/>
                <a:gd name="connsiteY0" fmla="*/ 10000 h 10000"/>
                <a:gd name="connsiteX1" fmla="*/ 10000 w 10000"/>
                <a:gd name="connsiteY1" fmla="*/ 0 h 10000"/>
                <a:gd name="connsiteX0" fmla="*/ 0 w 8599"/>
                <a:gd name="connsiteY0" fmla="*/ 435000 h 435000"/>
                <a:gd name="connsiteX1" fmla="*/ 8599 w 8599"/>
                <a:gd name="connsiteY1" fmla="*/ 0 h 435000"/>
                <a:gd name="connsiteX0" fmla="*/ 0 w 10000"/>
                <a:gd name="connsiteY0" fmla="*/ 10000 h 10284"/>
                <a:gd name="connsiteX1" fmla="*/ 10000 w 10000"/>
                <a:gd name="connsiteY1" fmla="*/ 0 h 10284"/>
                <a:gd name="connsiteX0" fmla="*/ 0 w 10000"/>
                <a:gd name="connsiteY0" fmla="*/ 10000 h 10639"/>
                <a:gd name="connsiteX1" fmla="*/ 10000 w 10000"/>
                <a:gd name="connsiteY1" fmla="*/ 0 h 10639"/>
                <a:gd name="connsiteX0" fmla="*/ 0 w 11531"/>
                <a:gd name="connsiteY0" fmla="*/ 690 h 4980"/>
                <a:gd name="connsiteX1" fmla="*/ 11531 w 11531"/>
                <a:gd name="connsiteY1" fmla="*/ 0 h 4980"/>
                <a:gd name="connsiteX0" fmla="*/ 0 w 10086"/>
                <a:gd name="connsiteY0" fmla="*/ 232 h 9628"/>
                <a:gd name="connsiteX1" fmla="*/ 10086 w 10086"/>
                <a:gd name="connsiteY1" fmla="*/ 0 h 9628"/>
                <a:gd name="connsiteX0" fmla="*/ 0 w 10000"/>
                <a:gd name="connsiteY0" fmla="*/ 241 h 13728"/>
                <a:gd name="connsiteX1" fmla="*/ 10000 w 10000"/>
                <a:gd name="connsiteY1" fmla="*/ 0 h 13728"/>
                <a:gd name="connsiteX0" fmla="*/ 0 w 10106"/>
                <a:gd name="connsiteY0" fmla="*/ 0 h 14011"/>
                <a:gd name="connsiteX1" fmla="*/ 10106 w 10106"/>
                <a:gd name="connsiteY1" fmla="*/ 718 h 14011"/>
                <a:gd name="connsiteX0" fmla="*/ 0 w 10106"/>
                <a:gd name="connsiteY0" fmla="*/ 481 h 13839"/>
                <a:gd name="connsiteX1" fmla="*/ 10106 w 10106"/>
                <a:gd name="connsiteY1" fmla="*/ 0 h 13839"/>
                <a:gd name="connsiteX0" fmla="*/ 0 w 10106"/>
                <a:gd name="connsiteY0" fmla="*/ 0 h 14011"/>
                <a:gd name="connsiteX1" fmla="*/ 10106 w 10106"/>
                <a:gd name="connsiteY1" fmla="*/ 718 h 14011"/>
                <a:gd name="connsiteX0" fmla="*/ 0 w 10106"/>
                <a:gd name="connsiteY0" fmla="*/ 0 h 16001"/>
                <a:gd name="connsiteX1" fmla="*/ 10106 w 10106"/>
                <a:gd name="connsiteY1" fmla="*/ 718 h 16001"/>
              </a:gdLst>
              <a:ahLst/>
              <a:cxnLst>
                <a:cxn ang="0">
                  <a:pos x="connsiteX0" y="connsiteY0"/>
                </a:cxn>
                <a:cxn ang="0">
                  <a:pos x="connsiteX1" y="connsiteY1"/>
                </a:cxn>
              </a:cxnLst>
              <a:rect l="l" t="t" r="r" b="b"/>
              <a:pathLst>
                <a:path w="10106" h="16001">
                  <a:moveTo>
                    <a:pt x="0" y="0"/>
                  </a:moveTo>
                  <a:cubicBezTo>
                    <a:pt x="1868" y="21575"/>
                    <a:pt x="7877" y="20855"/>
                    <a:pt x="10106" y="718"/>
                  </a:cubicBez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84" name="Freeform 83"/>
            <p:cNvSpPr/>
            <p:nvPr/>
          </p:nvSpPr>
          <p:spPr>
            <a:xfrm>
              <a:off x="-128274" y="5147416"/>
              <a:ext cx="906837" cy="127153"/>
            </a:xfrm>
            <a:custGeom>
              <a:avLst/>
              <a:gdLst>
                <a:gd name="connsiteX0" fmla="*/ 0 w 832485"/>
                <a:gd name="connsiteY0" fmla="*/ 85725 h 175260"/>
                <a:gd name="connsiteX1" fmla="*/ 643890 w 832485"/>
                <a:gd name="connsiteY1" fmla="*/ 175260 h 175260"/>
                <a:gd name="connsiteX2" fmla="*/ 832485 w 832485"/>
                <a:gd name="connsiteY2" fmla="*/ 0 h 175260"/>
                <a:gd name="connsiteX0" fmla="*/ 0 w 901065"/>
                <a:gd name="connsiteY0" fmla="*/ 0 h 222885"/>
                <a:gd name="connsiteX1" fmla="*/ 712470 w 901065"/>
                <a:gd name="connsiteY1" fmla="*/ 222885 h 222885"/>
                <a:gd name="connsiteX2" fmla="*/ 901065 w 901065"/>
                <a:gd name="connsiteY2" fmla="*/ 47625 h 222885"/>
                <a:gd name="connsiteX0" fmla="*/ 0 w 897255"/>
                <a:gd name="connsiteY0" fmla="*/ 3810 h 226695"/>
                <a:gd name="connsiteX1" fmla="*/ 712470 w 897255"/>
                <a:gd name="connsiteY1" fmla="*/ 226695 h 226695"/>
                <a:gd name="connsiteX2" fmla="*/ 897255 w 897255"/>
                <a:gd name="connsiteY2" fmla="*/ 0 h 226695"/>
                <a:gd name="connsiteX0" fmla="*/ 0 w 897255"/>
                <a:gd name="connsiteY0" fmla="*/ 3810 h 226697"/>
                <a:gd name="connsiteX1" fmla="*/ 712470 w 897255"/>
                <a:gd name="connsiteY1" fmla="*/ 226695 h 226697"/>
                <a:gd name="connsiteX2" fmla="*/ 897255 w 897255"/>
                <a:gd name="connsiteY2" fmla="*/ 0 h 226697"/>
                <a:gd name="connsiteX0" fmla="*/ 0 w 897255"/>
                <a:gd name="connsiteY0" fmla="*/ 3810 h 226844"/>
                <a:gd name="connsiteX1" fmla="*/ 712470 w 897255"/>
                <a:gd name="connsiteY1" fmla="*/ 226695 h 226844"/>
                <a:gd name="connsiteX2" fmla="*/ 897255 w 897255"/>
                <a:gd name="connsiteY2" fmla="*/ 0 h 226844"/>
                <a:gd name="connsiteX0" fmla="*/ 0 w 897255"/>
                <a:gd name="connsiteY0" fmla="*/ 3810 h 3810"/>
                <a:gd name="connsiteX1" fmla="*/ 897255 w 897255"/>
                <a:gd name="connsiteY1" fmla="*/ 0 h 3810"/>
                <a:gd name="connsiteX0" fmla="*/ 0 w 10000"/>
                <a:gd name="connsiteY0" fmla="*/ 10000 h 10000"/>
                <a:gd name="connsiteX1" fmla="*/ 10000 w 10000"/>
                <a:gd name="connsiteY1" fmla="*/ 0 h 10000"/>
                <a:gd name="connsiteX0" fmla="*/ 0 w 8599"/>
                <a:gd name="connsiteY0" fmla="*/ 435000 h 435000"/>
                <a:gd name="connsiteX1" fmla="*/ 8599 w 8599"/>
                <a:gd name="connsiteY1" fmla="*/ 0 h 435000"/>
                <a:gd name="connsiteX0" fmla="*/ 0 w 10000"/>
                <a:gd name="connsiteY0" fmla="*/ 10000 h 10284"/>
                <a:gd name="connsiteX1" fmla="*/ 10000 w 10000"/>
                <a:gd name="connsiteY1" fmla="*/ 0 h 10284"/>
                <a:gd name="connsiteX0" fmla="*/ 0 w 10000"/>
                <a:gd name="connsiteY0" fmla="*/ 10000 h 10639"/>
                <a:gd name="connsiteX1" fmla="*/ 10000 w 10000"/>
                <a:gd name="connsiteY1" fmla="*/ 0 h 10639"/>
                <a:gd name="connsiteX0" fmla="*/ 0 w 11531"/>
                <a:gd name="connsiteY0" fmla="*/ 690 h 4980"/>
                <a:gd name="connsiteX1" fmla="*/ 11531 w 11531"/>
                <a:gd name="connsiteY1" fmla="*/ 0 h 4980"/>
                <a:gd name="connsiteX0" fmla="*/ 0 w 10086"/>
                <a:gd name="connsiteY0" fmla="*/ 232 h 9628"/>
                <a:gd name="connsiteX1" fmla="*/ 10086 w 10086"/>
                <a:gd name="connsiteY1" fmla="*/ 0 h 9628"/>
                <a:gd name="connsiteX0" fmla="*/ 0 w 10000"/>
                <a:gd name="connsiteY0" fmla="*/ 241 h 13728"/>
                <a:gd name="connsiteX1" fmla="*/ 10000 w 10000"/>
                <a:gd name="connsiteY1" fmla="*/ 0 h 13728"/>
                <a:gd name="connsiteX0" fmla="*/ 0 w 10106"/>
                <a:gd name="connsiteY0" fmla="*/ 0 h 14011"/>
                <a:gd name="connsiteX1" fmla="*/ 10106 w 10106"/>
                <a:gd name="connsiteY1" fmla="*/ 718 h 14011"/>
                <a:gd name="connsiteX0" fmla="*/ 0 w 10106"/>
                <a:gd name="connsiteY0" fmla="*/ 481 h 13839"/>
                <a:gd name="connsiteX1" fmla="*/ 10106 w 10106"/>
                <a:gd name="connsiteY1" fmla="*/ 0 h 13839"/>
                <a:gd name="connsiteX0" fmla="*/ 0 w 10106"/>
                <a:gd name="connsiteY0" fmla="*/ 0 h 14011"/>
                <a:gd name="connsiteX1" fmla="*/ 10106 w 10106"/>
                <a:gd name="connsiteY1" fmla="*/ 718 h 14011"/>
                <a:gd name="connsiteX0" fmla="*/ 0 w 10106"/>
                <a:gd name="connsiteY0" fmla="*/ 0 h 16001"/>
                <a:gd name="connsiteX1" fmla="*/ 10106 w 10106"/>
                <a:gd name="connsiteY1" fmla="*/ 718 h 16001"/>
              </a:gdLst>
              <a:ahLst/>
              <a:cxnLst>
                <a:cxn ang="0">
                  <a:pos x="connsiteX0" y="connsiteY0"/>
                </a:cxn>
                <a:cxn ang="0">
                  <a:pos x="connsiteX1" y="connsiteY1"/>
                </a:cxn>
              </a:cxnLst>
              <a:rect l="l" t="t" r="r" b="b"/>
              <a:pathLst>
                <a:path w="10106" h="16001">
                  <a:moveTo>
                    <a:pt x="0" y="0"/>
                  </a:moveTo>
                  <a:cubicBezTo>
                    <a:pt x="1868" y="21575"/>
                    <a:pt x="7877" y="20855"/>
                    <a:pt x="10106" y="718"/>
                  </a:cubicBez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85" name="Oval 84"/>
            <p:cNvSpPr/>
            <p:nvPr/>
          </p:nvSpPr>
          <p:spPr>
            <a:xfrm>
              <a:off x="653415" y="4783455"/>
              <a:ext cx="60960" cy="60960"/>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86" name="Oval 85"/>
            <p:cNvSpPr/>
            <p:nvPr/>
          </p:nvSpPr>
          <p:spPr>
            <a:xfrm>
              <a:off x="653415" y="5044035"/>
              <a:ext cx="60960" cy="60960"/>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87" name="Oval 86"/>
            <p:cNvSpPr/>
            <p:nvPr/>
          </p:nvSpPr>
          <p:spPr>
            <a:xfrm>
              <a:off x="653415" y="5292246"/>
              <a:ext cx="60960" cy="60960"/>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kern="0">
                <a:solidFill>
                  <a:srgbClr val="FFFFFF"/>
                </a:solidFill>
                <a:latin typeface="Source Sans Pro" panose="020B0503030403020204" pitchFamily="34" charset="0"/>
                <a:ea typeface="Source Sans Pro" panose="020B0503030403020204" pitchFamily="34" charset="0"/>
                <a:sym typeface="Arial"/>
              </a:endParaRPr>
            </a:p>
          </p:txBody>
        </p:sp>
      </p:grpSp>
      <p:grpSp>
        <p:nvGrpSpPr>
          <p:cNvPr id="88" name="Group 87"/>
          <p:cNvGrpSpPr>
            <a:grpSpLocks noChangeAspect="1"/>
          </p:cNvGrpSpPr>
          <p:nvPr/>
        </p:nvGrpSpPr>
        <p:grpSpPr>
          <a:xfrm>
            <a:off x="9186585" y="4179631"/>
            <a:ext cx="464226" cy="360000"/>
            <a:chOff x="2949199" y="4837225"/>
            <a:chExt cx="536921" cy="416374"/>
          </a:xfrm>
        </p:grpSpPr>
        <p:grpSp>
          <p:nvGrpSpPr>
            <p:cNvPr id="89" name="Group 88"/>
            <p:cNvGrpSpPr/>
            <p:nvPr/>
          </p:nvGrpSpPr>
          <p:grpSpPr>
            <a:xfrm>
              <a:off x="3057564" y="4987721"/>
              <a:ext cx="428556" cy="265878"/>
              <a:chOff x="-1394564" y="4355191"/>
              <a:chExt cx="2192784" cy="1360412"/>
            </a:xfrm>
          </p:grpSpPr>
          <p:cxnSp>
            <p:nvCxnSpPr>
              <p:cNvPr id="94" name="Straight Connector 93"/>
              <p:cNvCxnSpPr/>
              <p:nvPr/>
            </p:nvCxnSpPr>
            <p:spPr>
              <a:xfrm>
                <a:off x="-998655" y="4355191"/>
                <a:ext cx="0" cy="647947"/>
              </a:xfrm>
              <a:prstGeom prst="line">
                <a:avLst/>
              </a:prstGeom>
              <a:ln w="28575"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5" name="Rounded Rectangle 94"/>
              <p:cNvSpPr/>
              <p:nvPr/>
            </p:nvSpPr>
            <p:spPr>
              <a:xfrm>
                <a:off x="-1394564" y="5007597"/>
                <a:ext cx="2192784" cy="708006"/>
              </a:xfrm>
              <a:prstGeom prst="roundRect">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96" name="Rectangle 95"/>
              <p:cNvSpPr/>
              <p:nvPr/>
            </p:nvSpPr>
            <p:spPr>
              <a:xfrm>
                <a:off x="-1269506" y="5466322"/>
                <a:ext cx="144000" cy="144000"/>
              </a:xfrm>
              <a:prstGeom prst="rect">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97" name="Rectangle 96"/>
              <p:cNvSpPr/>
              <p:nvPr/>
            </p:nvSpPr>
            <p:spPr>
              <a:xfrm>
                <a:off x="-1019987" y="5466324"/>
                <a:ext cx="143999" cy="143999"/>
              </a:xfrm>
              <a:prstGeom prst="rect">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98" name="Rectangle 97"/>
              <p:cNvSpPr/>
              <p:nvPr/>
            </p:nvSpPr>
            <p:spPr>
              <a:xfrm>
                <a:off x="-770467" y="5466324"/>
                <a:ext cx="143999" cy="143999"/>
              </a:xfrm>
              <a:prstGeom prst="rect">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99" name="Rectangle 98"/>
              <p:cNvSpPr/>
              <p:nvPr/>
            </p:nvSpPr>
            <p:spPr>
              <a:xfrm>
                <a:off x="-520947" y="5466324"/>
                <a:ext cx="143999" cy="143999"/>
              </a:xfrm>
              <a:prstGeom prst="rect">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100" name="Oval 99"/>
              <p:cNvSpPr/>
              <p:nvPr/>
            </p:nvSpPr>
            <p:spPr>
              <a:xfrm>
                <a:off x="527509" y="5091623"/>
                <a:ext cx="162121" cy="162121"/>
              </a:xfrm>
              <a:prstGeom prst="ellipse">
                <a:avLst/>
              </a:prstGeom>
              <a:solidFill>
                <a:schemeClr val="tx1">
                  <a:lumMod val="65000"/>
                  <a:lumOff val="35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kern="0">
                  <a:solidFill>
                    <a:srgbClr val="FFFFFF"/>
                  </a:solidFill>
                  <a:latin typeface="Source Sans Pro" panose="020B0503030403020204" pitchFamily="34" charset="0"/>
                  <a:ea typeface="Source Sans Pro" panose="020B0503030403020204" pitchFamily="34" charset="0"/>
                  <a:sym typeface="Arial"/>
                </a:endParaRPr>
              </a:p>
            </p:txBody>
          </p:sp>
        </p:grpSp>
        <p:grpSp>
          <p:nvGrpSpPr>
            <p:cNvPr id="90" name="Group 89"/>
            <p:cNvGrpSpPr/>
            <p:nvPr/>
          </p:nvGrpSpPr>
          <p:grpSpPr>
            <a:xfrm flipV="1">
              <a:off x="2949199" y="4837225"/>
              <a:ext cx="366678" cy="341989"/>
              <a:chOff x="11097720" y="2592386"/>
              <a:chExt cx="1044000" cy="973707"/>
            </a:xfrm>
          </p:grpSpPr>
          <p:sp>
            <p:nvSpPr>
              <p:cNvPr id="91" name="Block Arc 90"/>
              <p:cNvSpPr/>
              <p:nvPr/>
            </p:nvSpPr>
            <p:spPr>
              <a:xfrm rot="1012159" flipV="1">
                <a:off x="11358081" y="2773516"/>
                <a:ext cx="540000" cy="568053"/>
              </a:xfrm>
              <a:prstGeom prst="blockArc">
                <a:avLst>
                  <a:gd name="adj1" fmla="val 12745653"/>
                  <a:gd name="adj2" fmla="val 56575"/>
                  <a:gd name="adj3" fmla="val 10672"/>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kern="0">
                  <a:solidFill>
                    <a:srgbClr val="383939"/>
                  </a:solidFill>
                  <a:latin typeface="Source Sans Pro" panose="020B0503030403020204" pitchFamily="34" charset="0"/>
                  <a:ea typeface="Source Sans Pro" panose="020B0503030403020204" pitchFamily="34" charset="0"/>
                  <a:sym typeface="Arial"/>
                </a:endParaRPr>
              </a:p>
            </p:txBody>
          </p:sp>
          <p:sp>
            <p:nvSpPr>
              <p:cNvPr id="92" name="Block Arc 91"/>
              <p:cNvSpPr/>
              <p:nvPr/>
            </p:nvSpPr>
            <p:spPr>
              <a:xfrm rot="1012159" flipV="1">
                <a:off x="11234954" y="2668019"/>
                <a:ext cx="787899" cy="787897"/>
              </a:xfrm>
              <a:prstGeom prst="blockArc">
                <a:avLst>
                  <a:gd name="adj1" fmla="val 12745653"/>
                  <a:gd name="adj2" fmla="val 49240"/>
                  <a:gd name="adj3" fmla="val 7452"/>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kern="0">
                  <a:solidFill>
                    <a:srgbClr val="383939"/>
                  </a:solidFill>
                  <a:latin typeface="Source Sans Pro" panose="020B0503030403020204" pitchFamily="34" charset="0"/>
                  <a:ea typeface="Source Sans Pro" panose="020B0503030403020204" pitchFamily="34" charset="0"/>
                  <a:sym typeface="Arial"/>
                </a:endParaRPr>
              </a:p>
            </p:txBody>
          </p:sp>
          <p:sp>
            <p:nvSpPr>
              <p:cNvPr id="93" name="Block Arc 92"/>
              <p:cNvSpPr/>
              <p:nvPr/>
            </p:nvSpPr>
            <p:spPr>
              <a:xfrm rot="1012159" flipV="1">
                <a:off x="11097720" y="2592386"/>
                <a:ext cx="1044000" cy="973707"/>
              </a:xfrm>
              <a:prstGeom prst="blockArc">
                <a:avLst>
                  <a:gd name="adj1" fmla="val 12745653"/>
                  <a:gd name="adj2" fmla="val 85783"/>
                  <a:gd name="adj3" fmla="val 5816"/>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kern="0">
                  <a:solidFill>
                    <a:srgbClr val="383939"/>
                  </a:solidFill>
                  <a:latin typeface="Source Sans Pro" panose="020B0503030403020204" pitchFamily="34" charset="0"/>
                  <a:ea typeface="Source Sans Pro" panose="020B0503030403020204" pitchFamily="34" charset="0"/>
                  <a:sym typeface="Arial"/>
                </a:endParaRPr>
              </a:p>
            </p:txBody>
          </p:sp>
        </p:grpSp>
      </p:grpSp>
      <p:grpSp>
        <p:nvGrpSpPr>
          <p:cNvPr id="101" name="Group 100"/>
          <p:cNvGrpSpPr>
            <a:grpSpLocks noChangeAspect="1"/>
          </p:cNvGrpSpPr>
          <p:nvPr/>
        </p:nvGrpSpPr>
        <p:grpSpPr>
          <a:xfrm>
            <a:off x="9227302" y="2968903"/>
            <a:ext cx="382793" cy="360000"/>
            <a:chOff x="2319138" y="-2967320"/>
            <a:chExt cx="2256824" cy="2257374"/>
          </a:xfrm>
        </p:grpSpPr>
        <p:sp>
          <p:nvSpPr>
            <p:cNvPr id="102" name="Freeform 101"/>
            <p:cNvSpPr/>
            <p:nvPr/>
          </p:nvSpPr>
          <p:spPr>
            <a:xfrm rot="18900000" flipV="1">
              <a:off x="2319138" y="-2967320"/>
              <a:ext cx="2256824" cy="2257374"/>
            </a:xfrm>
            <a:custGeom>
              <a:avLst/>
              <a:gdLst>
                <a:gd name="connsiteX0" fmla="*/ 3572131 w 3984936"/>
                <a:gd name="connsiteY0" fmla="*/ 3205514 h 3985921"/>
                <a:gd name="connsiteX1" fmla="*/ 3309005 w 3984936"/>
                <a:gd name="connsiteY1" fmla="*/ 2766970 h 3985921"/>
                <a:gd name="connsiteX2" fmla="*/ 3337423 w 3984936"/>
                <a:gd name="connsiteY2" fmla="*/ 2718879 h 3985921"/>
                <a:gd name="connsiteX3" fmla="*/ 3451180 w 3984936"/>
                <a:gd name="connsiteY3" fmla="*/ 2438723 h 3985921"/>
                <a:gd name="connsiteX4" fmla="*/ 3453582 w 3984936"/>
                <a:gd name="connsiteY4" fmla="*/ 2428888 h 3985921"/>
                <a:gd name="connsiteX5" fmla="*/ 3984936 w 3984936"/>
                <a:gd name="connsiteY5" fmla="*/ 2296049 h 3985921"/>
                <a:gd name="connsiteX6" fmla="*/ 3984936 w 3984936"/>
                <a:gd name="connsiteY6" fmla="*/ 1728359 h 3985921"/>
                <a:gd name="connsiteX7" fmla="*/ 3461800 w 3984936"/>
                <a:gd name="connsiteY7" fmla="*/ 1597575 h 3985921"/>
                <a:gd name="connsiteX8" fmla="*/ 3451180 w 3984936"/>
                <a:gd name="connsiteY8" fmla="*/ 1554080 h 3985921"/>
                <a:gd name="connsiteX9" fmla="*/ 3337423 w 3984936"/>
                <a:gd name="connsiteY9" fmla="*/ 1273924 h 3985921"/>
                <a:gd name="connsiteX10" fmla="*/ 3304791 w 3984936"/>
                <a:gd name="connsiteY10" fmla="*/ 1218703 h 3985921"/>
                <a:gd name="connsiteX11" fmla="*/ 3550899 w 3984936"/>
                <a:gd name="connsiteY11" fmla="*/ 808524 h 3985921"/>
                <a:gd name="connsiteX12" fmla="*/ 3149481 w 3984936"/>
                <a:gd name="connsiteY12" fmla="*/ 407107 h 3985921"/>
                <a:gd name="connsiteX13" fmla="*/ 2739303 w 3984936"/>
                <a:gd name="connsiteY13" fmla="*/ 653214 h 3985921"/>
                <a:gd name="connsiteX14" fmla="*/ 2684080 w 3984936"/>
                <a:gd name="connsiteY14" fmla="*/ 620581 h 3985921"/>
                <a:gd name="connsiteX15" fmla="*/ 2403924 w 3984936"/>
                <a:gd name="connsiteY15" fmla="*/ 506824 h 3985921"/>
                <a:gd name="connsiteX16" fmla="*/ 2382991 w 3984936"/>
                <a:gd name="connsiteY16" fmla="*/ 501713 h 3985921"/>
                <a:gd name="connsiteX17" fmla="*/ 2257563 w 3984936"/>
                <a:gd name="connsiteY17" fmla="*/ 0 h 3985921"/>
                <a:gd name="connsiteX18" fmla="*/ 1689873 w 3984936"/>
                <a:gd name="connsiteY18" fmla="*/ 0 h 3985921"/>
                <a:gd name="connsiteX19" fmla="*/ 1566020 w 3984936"/>
                <a:gd name="connsiteY19" fmla="*/ 495412 h 3985921"/>
                <a:gd name="connsiteX20" fmla="*/ 1519281 w 3984936"/>
                <a:gd name="connsiteY20" fmla="*/ 506824 h 3985921"/>
                <a:gd name="connsiteX21" fmla="*/ 1342070 w 3984936"/>
                <a:gd name="connsiteY21" fmla="*/ 571257 h 3985921"/>
                <a:gd name="connsiteX22" fmla="*/ 1174316 w 3984936"/>
                <a:gd name="connsiteY22" fmla="*/ 656824 h 3985921"/>
                <a:gd name="connsiteX23" fmla="*/ 797131 w 3984936"/>
                <a:gd name="connsiteY23" fmla="*/ 430513 h 3985921"/>
                <a:gd name="connsiteX24" fmla="*/ 395713 w 3984936"/>
                <a:gd name="connsiteY24" fmla="*/ 831930 h 3985921"/>
                <a:gd name="connsiteX25" fmla="*/ 622025 w 3984936"/>
                <a:gd name="connsiteY25" fmla="*/ 1209116 h 3985921"/>
                <a:gd name="connsiteX26" fmla="*/ 536458 w 3984936"/>
                <a:gd name="connsiteY26" fmla="*/ 1376869 h 3985921"/>
                <a:gd name="connsiteX27" fmla="*/ 472025 w 3984936"/>
                <a:gd name="connsiteY27" fmla="*/ 1554080 h 3985921"/>
                <a:gd name="connsiteX28" fmla="*/ 461816 w 3984936"/>
                <a:gd name="connsiteY28" fmla="*/ 1595893 h 3985921"/>
                <a:gd name="connsiteX29" fmla="*/ 0 w 3984936"/>
                <a:gd name="connsiteY29" fmla="*/ 1711347 h 3985921"/>
                <a:gd name="connsiteX30" fmla="*/ 1 w 3984936"/>
                <a:gd name="connsiteY30" fmla="*/ 2279037 h 3985921"/>
                <a:gd name="connsiteX31" fmla="*/ 461187 w 3984936"/>
                <a:gd name="connsiteY31" fmla="*/ 2394334 h 3985921"/>
                <a:gd name="connsiteX32" fmla="*/ 472025 w 3984936"/>
                <a:gd name="connsiteY32" fmla="*/ 2438723 h 3985921"/>
                <a:gd name="connsiteX33" fmla="*/ 585782 w 3984936"/>
                <a:gd name="connsiteY33" fmla="*/ 2718879 h 3985921"/>
                <a:gd name="connsiteX34" fmla="*/ 627324 w 3984936"/>
                <a:gd name="connsiteY34" fmla="*/ 2789179 h 3985921"/>
                <a:gd name="connsiteX35" fmla="*/ 417196 w 3984936"/>
                <a:gd name="connsiteY35" fmla="*/ 3139392 h 3985921"/>
                <a:gd name="connsiteX36" fmla="*/ 818614 w 3984936"/>
                <a:gd name="connsiteY36" fmla="*/ 3540809 h 3985921"/>
                <a:gd name="connsiteX37" fmla="*/ 1168827 w 3984936"/>
                <a:gd name="connsiteY37" fmla="*/ 3330681 h 3985921"/>
                <a:gd name="connsiteX38" fmla="*/ 1239125 w 3984936"/>
                <a:gd name="connsiteY38" fmla="*/ 3372222 h 3985921"/>
                <a:gd name="connsiteX39" fmla="*/ 1519281 w 3984936"/>
                <a:gd name="connsiteY39" fmla="*/ 3485979 h 3985921"/>
                <a:gd name="connsiteX40" fmla="*/ 1584920 w 3984936"/>
                <a:gd name="connsiteY40" fmla="*/ 3502005 h 3985921"/>
                <a:gd name="connsiteX41" fmla="*/ 1705899 w 3984936"/>
                <a:gd name="connsiteY41" fmla="*/ 3985921 h 3985921"/>
                <a:gd name="connsiteX42" fmla="*/ 2273589 w 3984936"/>
                <a:gd name="connsiteY42" fmla="*/ 3985921 h 3985921"/>
                <a:gd name="connsiteX43" fmla="*/ 2398227 w 3984936"/>
                <a:gd name="connsiteY43" fmla="*/ 3487370 h 3985921"/>
                <a:gd name="connsiteX44" fmla="*/ 2403924 w 3984936"/>
                <a:gd name="connsiteY44" fmla="*/ 3485979 h 3985921"/>
                <a:gd name="connsiteX45" fmla="*/ 2684080 w 3984936"/>
                <a:gd name="connsiteY45" fmla="*/ 3372222 h 3985921"/>
                <a:gd name="connsiteX46" fmla="*/ 2732169 w 3984936"/>
                <a:gd name="connsiteY46" fmla="*/ 3343805 h 3985921"/>
                <a:gd name="connsiteX47" fmla="*/ 3170713 w 3984936"/>
                <a:gd name="connsiteY47" fmla="*/ 3606931 h 398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984936" h="3985921">
                  <a:moveTo>
                    <a:pt x="3572131" y="3205514"/>
                  </a:moveTo>
                  <a:lnTo>
                    <a:pt x="3309005" y="2766970"/>
                  </a:lnTo>
                  <a:lnTo>
                    <a:pt x="3337423" y="2718879"/>
                  </a:lnTo>
                  <a:cubicBezTo>
                    <a:pt x="3384822" y="2628684"/>
                    <a:pt x="3422741" y="2534808"/>
                    <a:pt x="3451180" y="2438723"/>
                  </a:cubicBezTo>
                  <a:lnTo>
                    <a:pt x="3453582" y="2428888"/>
                  </a:lnTo>
                  <a:lnTo>
                    <a:pt x="3984936" y="2296049"/>
                  </a:lnTo>
                  <a:lnTo>
                    <a:pt x="3984936" y="1728359"/>
                  </a:lnTo>
                  <a:lnTo>
                    <a:pt x="3461800" y="1597575"/>
                  </a:lnTo>
                  <a:lnTo>
                    <a:pt x="3451180" y="1554080"/>
                  </a:lnTo>
                  <a:cubicBezTo>
                    <a:pt x="3422741" y="1457995"/>
                    <a:pt x="3384822" y="1364119"/>
                    <a:pt x="3337423" y="1273924"/>
                  </a:cubicBezTo>
                  <a:lnTo>
                    <a:pt x="3304791" y="1218703"/>
                  </a:lnTo>
                  <a:lnTo>
                    <a:pt x="3550899" y="808524"/>
                  </a:lnTo>
                  <a:lnTo>
                    <a:pt x="3149481" y="407107"/>
                  </a:lnTo>
                  <a:lnTo>
                    <a:pt x="2739303" y="653214"/>
                  </a:lnTo>
                  <a:lnTo>
                    <a:pt x="2684080" y="620581"/>
                  </a:lnTo>
                  <a:cubicBezTo>
                    <a:pt x="2593885" y="573182"/>
                    <a:pt x="2500009" y="535263"/>
                    <a:pt x="2403924" y="506824"/>
                  </a:cubicBezTo>
                  <a:lnTo>
                    <a:pt x="2382991" y="501713"/>
                  </a:lnTo>
                  <a:lnTo>
                    <a:pt x="2257563" y="0"/>
                  </a:lnTo>
                  <a:lnTo>
                    <a:pt x="1689873" y="0"/>
                  </a:lnTo>
                  <a:lnTo>
                    <a:pt x="1566020" y="495412"/>
                  </a:lnTo>
                  <a:lnTo>
                    <a:pt x="1519281" y="506824"/>
                  </a:lnTo>
                  <a:cubicBezTo>
                    <a:pt x="1459228" y="524598"/>
                    <a:pt x="1400038" y="546076"/>
                    <a:pt x="1342070" y="571257"/>
                  </a:cubicBezTo>
                  <a:lnTo>
                    <a:pt x="1174316" y="656824"/>
                  </a:lnTo>
                  <a:lnTo>
                    <a:pt x="797131" y="430513"/>
                  </a:lnTo>
                  <a:lnTo>
                    <a:pt x="395713" y="831930"/>
                  </a:lnTo>
                  <a:lnTo>
                    <a:pt x="622025" y="1209116"/>
                  </a:lnTo>
                  <a:lnTo>
                    <a:pt x="536458" y="1376869"/>
                  </a:lnTo>
                  <a:cubicBezTo>
                    <a:pt x="511277" y="1434837"/>
                    <a:pt x="489800" y="1494027"/>
                    <a:pt x="472025" y="1554080"/>
                  </a:cubicBezTo>
                  <a:lnTo>
                    <a:pt x="461816" y="1595893"/>
                  </a:lnTo>
                  <a:lnTo>
                    <a:pt x="0" y="1711347"/>
                  </a:lnTo>
                  <a:lnTo>
                    <a:pt x="1" y="2279037"/>
                  </a:lnTo>
                  <a:lnTo>
                    <a:pt x="461187" y="2394334"/>
                  </a:lnTo>
                  <a:lnTo>
                    <a:pt x="472025" y="2438723"/>
                  </a:lnTo>
                  <a:cubicBezTo>
                    <a:pt x="500464" y="2534808"/>
                    <a:pt x="538383" y="2628684"/>
                    <a:pt x="585782" y="2718879"/>
                  </a:cubicBezTo>
                  <a:lnTo>
                    <a:pt x="627324" y="2789179"/>
                  </a:lnTo>
                  <a:lnTo>
                    <a:pt x="417196" y="3139392"/>
                  </a:lnTo>
                  <a:lnTo>
                    <a:pt x="818614" y="3540809"/>
                  </a:lnTo>
                  <a:lnTo>
                    <a:pt x="1168827" y="3330681"/>
                  </a:lnTo>
                  <a:lnTo>
                    <a:pt x="1239125" y="3372222"/>
                  </a:lnTo>
                  <a:cubicBezTo>
                    <a:pt x="1329320" y="3419621"/>
                    <a:pt x="1423196" y="3457540"/>
                    <a:pt x="1519281" y="3485979"/>
                  </a:cubicBezTo>
                  <a:lnTo>
                    <a:pt x="1584920" y="3502005"/>
                  </a:lnTo>
                  <a:lnTo>
                    <a:pt x="1705899" y="3985921"/>
                  </a:lnTo>
                  <a:lnTo>
                    <a:pt x="2273589" y="3985921"/>
                  </a:lnTo>
                  <a:lnTo>
                    <a:pt x="2398227" y="3487370"/>
                  </a:lnTo>
                  <a:lnTo>
                    <a:pt x="2403924" y="3485979"/>
                  </a:lnTo>
                  <a:cubicBezTo>
                    <a:pt x="2500009" y="3457540"/>
                    <a:pt x="2593885" y="3419621"/>
                    <a:pt x="2684080" y="3372222"/>
                  </a:cubicBezTo>
                  <a:lnTo>
                    <a:pt x="2732169" y="3343805"/>
                  </a:lnTo>
                  <a:lnTo>
                    <a:pt x="3170713" y="3606931"/>
                  </a:lnTo>
                  <a:close/>
                </a:path>
              </a:pathLst>
            </a:custGeom>
            <a:solidFill>
              <a:schemeClr val="bg1"/>
            </a:solidFill>
            <a:ln w="19050">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grpSp>
          <p:nvGrpSpPr>
            <p:cNvPr id="103" name="Group 102"/>
            <p:cNvGrpSpPr/>
            <p:nvPr/>
          </p:nvGrpSpPr>
          <p:grpSpPr>
            <a:xfrm>
              <a:off x="2565447" y="-2070890"/>
              <a:ext cx="1752340" cy="512495"/>
              <a:chOff x="2845403" y="-2022477"/>
              <a:chExt cx="1255084" cy="367066"/>
            </a:xfrm>
          </p:grpSpPr>
          <p:grpSp>
            <p:nvGrpSpPr>
              <p:cNvPr id="104" name="Group 103"/>
              <p:cNvGrpSpPr/>
              <p:nvPr/>
            </p:nvGrpSpPr>
            <p:grpSpPr>
              <a:xfrm>
                <a:off x="3462397" y="-2022477"/>
                <a:ext cx="638090" cy="367066"/>
                <a:chOff x="5070314" y="-2856266"/>
                <a:chExt cx="1589550" cy="914400"/>
              </a:xfrm>
            </p:grpSpPr>
            <p:sp>
              <p:nvSpPr>
                <p:cNvPr id="108" name="Round Same Side Corner Rectangle 107"/>
                <p:cNvSpPr/>
                <p:nvPr/>
              </p:nvSpPr>
              <p:spPr>
                <a:xfrm rot="5400000">
                  <a:off x="5404488" y="-2856266"/>
                  <a:ext cx="914400" cy="914400"/>
                </a:xfrm>
                <a:prstGeom prst="round2SameRect">
                  <a:avLst>
                    <a:gd name="adj1" fmla="val 37778"/>
                    <a:gd name="adj2" fmla="val 0"/>
                  </a:avLst>
                </a:prstGeom>
                <a:no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cxnSp>
              <p:nvCxnSpPr>
                <p:cNvPr id="109" name="Straight Connector 108"/>
                <p:cNvCxnSpPr>
                  <a:stCxn id="108" idx="3"/>
                </p:cNvCxnSpPr>
                <p:nvPr/>
              </p:nvCxnSpPr>
              <p:spPr>
                <a:xfrm>
                  <a:off x="6318888" y="-2399066"/>
                  <a:ext cx="340976"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5070314" y="-2571786"/>
                  <a:ext cx="340976"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070314" y="-2266986"/>
                  <a:ext cx="340976"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05" name="Group 104"/>
              <p:cNvGrpSpPr/>
              <p:nvPr/>
            </p:nvGrpSpPr>
            <p:grpSpPr>
              <a:xfrm flipH="1">
                <a:off x="2845403" y="-2022477"/>
                <a:ext cx="503943" cy="367066"/>
                <a:chOff x="5404488" y="-2856266"/>
                <a:chExt cx="1255376" cy="914400"/>
              </a:xfrm>
            </p:grpSpPr>
            <p:sp>
              <p:nvSpPr>
                <p:cNvPr id="106" name="Round Same Side Corner Rectangle 105"/>
                <p:cNvSpPr/>
                <p:nvPr/>
              </p:nvSpPr>
              <p:spPr>
                <a:xfrm rot="5400000">
                  <a:off x="5404488" y="-2856266"/>
                  <a:ext cx="914400" cy="914400"/>
                </a:xfrm>
                <a:prstGeom prst="round2SameRect">
                  <a:avLst>
                    <a:gd name="adj1" fmla="val 37778"/>
                    <a:gd name="adj2" fmla="val 0"/>
                  </a:avLst>
                </a:prstGeom>
                <a:noFill/>
                <a:ln w="9525">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cxnSp>
              <p:nvCxnSpPr>
                <p:cNvPr id="107" name="Straight Connector 106"/>
                <p:cNvCxnSpPr>
                  <a:stCxn id="106" idx="3"/>
                </p:cNvCxnSpPr>
                <p:nvPr/>
              </p:nvCxnSpPr>
              <p:spPr>
                <a:xfrm>
                  <a:off x="6318888" y="-2399066"/>
                  <a:ext cx="340976"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grpSp>
      <p:grpSp>
        <p:nvGrpSpPr>
          <p:cNvPr id="112" name="Group 111"/>
          <p:cNvGrpSpPr>
            <a:grpSpLocks noChangeAspect="1"/>
          </p:cNvGrpSpPr>
          <p:nvPr/>
        </p:nvGrpSpPr>
        <p:grpSpPr>
          <a:xfrm>
            <a:off x="9212788" y="2349958"/>
            <a:ext cx="411821" cy="360000"/>
            <a:chOff x="-1556426" y="1770957"/>
            <a:chExt cx="1347867" cy="1239138"/>
          </a:xfrm>
        </p:grpSpPr>
        <p:sp>
          <p:nvSpPr>
            <p:cNvPr id="113" name="Rounded Rectangle 112"/>
            <p:cNvSpPr/>
            <p:nvPr/>
          </p:nvSpPr>
          <p:spPr>
            <a:xfrm>
              <a:off x="-1556426" y="1770957"/>
              <a:ext cx="1160835" cy="1017673"/>
            </a:xfrm>
            <a:prstGeom prst="roundRect">
              <a:avLst>
                <a:gd name="adj" fmla="val 1093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grpSp>
          <p:nvGrpSpPr>
            <p:cNvPr id="114" name="Group 113"/>
            <p:cNvGrpSpPr/>
            <p:nvPr/>
          </p:nvGrpSpPr>
          <p:grpSpPr>
            <a:xfrm>
              <a:off x="-1492920" y="1822081"/>
              <a:ext cx="197751" cy="87094"/>
              <a:chOff x="-1492920" y="1822080"/>
              <a:chExt cx="353394" cy="155643"/>
            </a:xfrm>
          </p:grpSpPr>
          <p:sp>
            <p:nvSpPr>
              <p:cNvPr id="117" name="Oval 116"/>
              <p:cNvSpPr/>
              <p:nvPr/>
            </p:nvSpPr>
            <p:spPr>
              <a:xfrm>
                <a:off x="-1492920" y="1822080"/>
                <a:ext cx="155643" cy="1556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118" name="Oval 117"/>
              <p:cNvSpPr/>
              <p:nvPr/>
            </p:nvSpPr>
            <p:spPr>
              <a:xfrm>
                <a:off x="-1295169" y="1822080"/>
                <a:ext cx="155643" cy="1556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grpSp>
        <p:sp>
          <p:nvSpPr>
            <p:cNvPr id="115" name="Rounded Rectangle 114"/>
            <p:cNvSpPr/>
            <p:nvPr/>
          </p:nvSpPr>
          <p:spPr>
            <a:xfrm>
              <a:off x="-1526540" y="1957461"/>
              <a:ext cx="1089241" cy="801857"/>
            </a:xfrm>
            <a:prstGeom prst="roundRect">
              <a:avLst>
                <a:gd name="adj" fmla="val 109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116" name="Freeform 115"/>
            <p:cNvSpPr/>
            <p:nvPr/>
          </p:nvSpPr>
          <p:spPr>
            <a:xfrm>
              <a:off x="-947360" y="2247121"/>
              <a:ext cx="738801" cy="762974"/>
            </a:xfrm>
            <a:custGeom>
              <a:avLst/>
              <a:gdLst>
                <a:gd name="connsiteX0" fmla="*/ 368624 w 738801"/>
                <a:gd name="connsiteY0" fmla="*/ 229523 h 762974"/>
                <a:gd name="connsiteX1" fmla="*/ 222817 w 738801"/>
                <a:gd name="connsiteY1" fmla="*/ 375330 h 762974"/>
                <a:gd name="connsiteX2" fmla="*/ 368624 w 738801"/>
                <a:gd name="connsiteY2" fmla="*/ 521137 h 762974"/>
                <a:gd name="connsiteX3" fmla="*/ 514431 w 738801"/>
                <a:gd name="connsiteY3" fmla="*/ 375330 h 762974"/>
                <a:gd name="connsiteX4" fmla="*/ 368624 w 738801"/>
                <a:gd name="connsiteY4" fmla="*/ 229523 h 762974"/>
                <a:gd name="connsiteX5" fmla="*/ 302726 w 738801"/>
                <a:gd name="connsiteY5" fmla="*/ 0 h 762974"/>
                <a:gd name="connsiteX6" fmla="*/ 445601 w 738801"/>
                <a:gd name="connsiteY6" fmla="*/ 0 h 762974"/>
                <a:gd name="connsiteX7" fmla="*/ 445600 w 738801"/>
                <a:gd name="connsiteY7" fmla="*/ 94083 h 762974"/>
                <a:gd name="connsiteX8" fmla="*/ 485571 w 738801"/>
                <a:gd name="connsiteY8" fmla="*/ 106490 h 762974"/>
                <a:gd name="connsiteX9" fmla="*/ 523399 w 738801"/>
                <a:gd name="connsiteY9" fmla="*/ 127617 h 762974"/>
                <a:gd name="connsiteX10" fmla="*/ 586918 w 738801"/>
                <a:gd name="connsiteY10" fmla="*/ 64097 h 762974"/>
                <a:gd name="connsiteX11" fmla="*/ 687946 w 738801"/>
                <a:gd name="connsiteY11" fmla="*/ 165125 h 762974"/>
                <a:gd name="connsiteX12" fmla="*/ 624865 w 738801"/>
                <a:gd name="connsiteY12" fmla="*/ 228206 h 762974"/>
                <a:gd name="connsiteX13" fmla="*/ 628310 w 738801"/>
                <a:gd name="connsiteY13" fmla="*/ 232932 h 762974"/>
                <a:gd name="connsiteX14" fmla="*/ 654434 w 738801"/>
                <a:gd name="connsiteY14" fmla="*/ 292737 h 762974"/>
                <a:gd name="connsiteX15" fmla="*/ 657014 w 738801"/>
                <a:gd name="connsiteY15" fmla="*/ 309804 h 762974"/>
                <a:gd name="connsiteX16" fmla="*/ 738801 w 738801"/>
                <a:gd name="connsiteY16" fmla="*/ 309804 h 762974"/>
                <a:gd name="connsiteX17" fmla="*/ 738801 w 738801"/>
                <a:gd name="connsiteY17" fmla="*/ 452680 h 762974"/>
                <a:gd name="connsiteX18" fmla="*/ 657087 w 738801"/>
                <a:gd name="connsiteY18" fmla="*/ 452680 h 762974"/>
                <a:gd name="connsiteX19" fmla="*/ 654433 w 738801"/>
                <a:gd name="connsiteY19" fmla="*/ 470237 h 762974"/>
                <a:gd name="connsiteX20" fmla="*/ 628310 w 738801"/>
                <a:gd name="connsiteY20" fmla="*/ 530043 h 762974"/>
                <a:gd name="connsiteX21" fmla="*/ 623479 w 738801"/>
                <a:gd name="connsiteY21" fmla="*/ 536668 h 762974"/>
                <a:gd name="connsiteX22" fmla="*/ 681166 w 738801"/>
                <a:gd name="connsiteY22" fmla="*/ 594354 h 762974"/>
                <a:gd name="connsiteX23" fmla="*/ 580138 w 738801"/>
                <a:gd name="connsiteY23" fmla="*/ 695382 h 762974"/>
                <a:gd name="connsiteX24" fmla="*/ 521290 w 738801"/>
                <a:gd name="connsiteY24" fmla="*/ 636534 h 762974"/>
                <a:gd name="connsiteX25" fmla="*/ 485571 w 738801"/>
                <a:gd name="connsiteY25" fmla="*/ 656483 h 762974"/>
                <a:gd name="connsiteX26" fmla="*/ 445601 w 738801"/>
                <a:gd name="connsiteY26" fmla="*/ 668891 h 762974"/>
                <a:gd name="connsiteX27" fmla="*/ 445601 w 738801"/>
                <a:gd name="connsiteY27" fmla="*/ 762974 h 762974"/>
                <a:gd name="connsiteX28" fmla="*/ 302726 w 738801"/>
                <a:gd name="connsiteY28" fmla="*/ 762974 h 762974"/>
                <a:gd name="connsiteX29" fmla="*/ 302726 w 738801"/>
                <a:gd name="connsiteY29" fmla="*/ 671847 h 762974"/>
                <a:gd name="connsiteX30" fmla="*/ 253230 w 738801"/>
                <a:gd name="connsiteY30" fmla="*/ 656483 h 762974"/>
                <a:gd name="connsiteX31" fmla="*/ 217200 w 738801"/>
                <a:gd name="connsiteY31" fmla="*/ 636360 h 762974"/>
                <a:gd name="connsiteX32" fmla="*/ 158664 w 738801"/>
                <a:gd name="connsiteY32" fmla="*/ 694897 h 762974"/>
                <a:gd name="connsiteX33" fmla="*/ 57636 w 738801"/>
                <a:gd name="connsiteY33" fmla="*/ 593869 h 762974"/>
                <a:gd name="connsiteX34" fmla="*/ 115117 w 738801"/>
                <a:gd name="connsiteY34" fmla="*/ 536388 h 762974"/>
                <a:gd name="connsiteX35" fmla="*/ 110491 w 738801"/>
                <a:gd name="connsiteY35" fmla="*/ 530042 h 762974"/>
                <a:gd name="connsiteX36" fmla="*/ 84368 w 738801"/>
                <a:gd name="connsiteY36" fmla="*/ 470236 h 762974"/>
                <a:gd name="connsiteX37" fmla="*/ 81714 w 738801"/>
                <a:gd name="connsiteY37" fmla="*/ 452680 h 762974"/>
                <a:gd name="connsiteX38" fmla="*/ 0 w 738801"/>
                <a:gd name="connsiteY38" fmla="*/ 452680 h 762974"/>
                <a:gd name="connsiteX39" fmla="*/ 0 w 738801"/>
                <a:gd name="connsiteY39" fmla="*/ 309805 h 762974"/>
                <a:gd name="connsiteX40" fmla="*/ 80594 w 738801"/>
                <a:gd name="connsiteY40" fmla="*/ 309804 h 762974"/>
                <a:gd name="connsiteX41" fmla="*/ 94405 w 738801"/>
                <a:gd name="connsiteY41" fmla="*/ 265317 h 762974"/>
                <a:gd name="connsiteX42" fmla="*/ 120370 w 738801"/>
                <a:gd name="connsiteY42" fmla="*/ 217479 h 762974"/>
                <a:gd name="connsiteX43" fmla="*/ 57637 w 738801"/>
                <a:gd name="connsiteY43" fmla="*/ 154747 h 762974"/>
                <a:gd name="connsiteX44" fmla="*/ 149685 w 738801"/>
                <a:gd name="connsiteY44" fmla="*/ 62699 h 762974"/>
                <a:gd name="connsiteX45" fmla="*/ 214499 w 738801"/>
                <a:gd name="connsiteY45" fmla="*/ 127513 h 762974"/>
                <a:gd name="connsiteX46" fmla="*/ 253231 w 738801"/>
                <a:gd name="connsiteY46" fmla="*/ 106490 h 762974"/>
                <a:gd name="connsiteX47" fmla="*/ 302726 w 738801"/>
                <a:gd name="connsiteY47" fmla="*/ 91126 h 762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38801" h="762974">
                  <a:moveTo>
                    <a:pt x="368624" y="229523"/>
                  </a:moveTo>
                  <a:cubicBezTo>
                    <a:pt x="288097" y="229523"/>
                    <a:pt x="222817" y="294803"/>
                    <a:pt x="222817" y="375330"/>
                  </a:cubicBezTo>
                  <a:cubicBezTo>
                    <a:pt x="222817" y="455857"/>
                    <a:pt x="288097" y="521137"/>
                    <a:pt x="368624" y="521137"/>
                  </a:cubicBezTo>
                  <a:cubicBezTo>
                    <a:pt x="449151" y="521137"/>
                    <a:pt x="514431" y="455857"/>
                    <a:pt x="514431" y="375330"/>
                  </a:cubicBezTo>
                  <a:cubicBezTo>
                    <a:pt x="514431" y="294803"/>
                    <a:pt x="449151" y="229523"/>
                    <a:pt x="368624" y="229523"/>
                  </a:cubicBezTo>
                  <a:close/>
                  <a:moveTo>
                    <a:pt x="302726" y="0"/>
                  </a:moveTo>
                  <a:lnTo>
                    <a:pt x="445601" y="0"/>
                  </a:lnTo>
                  <a:lnTo>
                    <a:pt x="445600" y="94083"/>
                  </a:lnTo>
                  <a:lnTo>
                    <a:pt x="485571" y="106490"/>
                  </a:lnTo>
                  <a:lnTo>
                    <a:pt x="523399" y="127617"/>
                  </a:lnTo>
                  <a:lnTo>
                    <a:pt x="586918" y="64097"/>
                  </a:lnTo>
                  <a:lnTo>
                    <a:pt x="687946" y="165125"/>
                  </a:lnTo>
                  <a:lnTo>
                    <a:pt x="624865" y="228206"/>
                  </a:lnTo>
                  <a:lnTo>
                    <a:pt x="628310" y="232932"/>
                  </a:lnTo>
                  <a:cubicBezTo>
                    <a:pt x="639090" y="251680"/>
                    <a:pt x="647893" y="271710"/>
                    <a:pt x="654434" y="292737"/>
                  </a:cubicBezTo>
                  <a:lnTo>
                    <a:pt x="657014" y="309804"/>
                  </a:lnTo>
                  <a:lnTo>
                    <a:pt x="738801" y="309804"/>
                  </a:lnTo>
                  <a:lnTo>
                    <a:pt x="738801" y="452680"/>
                  </a:lnTo>
                  <a:lnTo>
                    <a:pt x="657087" y="452680"/>
                  </a:lnTo>
                  <a:lnTo>
                    <a:pt x="654433" y="470237"/>
                  </a:lnTo>
                  <a:cubicBezTo>
                    <a:pt x="647894" y="491264"/>
                    <a:pt x="639090" y="511294"/>
                    <a:pt x="628310" y="530043"/>
                  </a:cubicBezTo>
                  <a:lnTo>
                    <a:pt x="623479" y="536668"/>
                  </a:lnTo>
                  <a:lnTo>
                    <a:pt x="681166" y="594354"/>
                  </a:lnTo>
                  <a:lnTo>
                    <a:pt x="580138" y="695382"/>
                  </a:lnTo>
                  <a:lnTo>
                    <a:pt x="521290" y="636534"/>
                  </a:lnTo>
                  <a:lnTo>
                    <a:pt x="485571" y="656483"/>
                  </a:lnTo>
                  <a:lnTo>
                    <a:pt x="445601" y="668891"/>
                  </a:lnTo>
                  <a:lnTo>
                    <a:pt x="445601" y="762974"/>
                  </a:lnTo>
                  <a:lnTo>
                    <a:pt x="302726" y="762974"/>
                  </a:lnTo>
                  <a:lnTo>
                    <a:pt x="302726" y="671847"/>
                  </a:lnTo>
                  <a:lnTo>
                    <a:pt x="253230" y="656483"/>
                  </a:lnTo>
                  <a:lnTo>
                    <a:pt x="217200" y="636360"/>
                  </a:lnTo>
                  <a:lnTo>
                    <a:pt x="158664" y="694897"/>
                  </a:lnTo>
                  <a:lnTo>
                    <a:pt x="57636" y="593869"/>
                  </a:lnTo>
                  <a:lnTo>
                    <a:pt x="115117" y="536388"/>
                  </a:lnTo>
                  <a:lnTo>
                    <a:pt x="110491" y="530042"/>
                  </a:lnTo>
                  <a:cubicBezTo>
                    <a:pt x="99711" y="511294"/>
                    <a:pt x="90908" y="491264"/>
                    <a:pt x="84368" y="470236"/>
                  </a:cubicBezTo>
                  <a:lnTo>
                    <a:pt x="81714" y="452680"/>
                  </a:lnTo>
                  <a:lnTo>
                    <a:pt x="0" y="452680"/>
                  </a:lnTo>
                  <a:lnTo>
                    <a:pt x="0" y="309805"/>
                  </a:lnTo>
                  <a:lnTo>
                    <a:pt x="80594" y="309804"/>
                  </a:lnTo>
                  <a:lnTo>
                    <a:pt x="94405" y="265317"/>
                  </a:lnTo>
                  <a:lnTo>
                    <a:pt x="120370" y="217479"/>
                  </a:lnTo>
                  <a:lnTo>
                    <a:pt x="57637" y="154747"/>
                  </a:lnTo>
                  <a:lnTo>
                    <a:pt x="149685" y="62699"/>
                  </a:lnTo>
                  <a:lnTo>
                    <a:pt x="214499" y="127513"/>
                  </a:lnTo>
                  <a:lnTo>
                    <a:pt x="253231" y="106490"/>
                  </a:lnTo>
                  <a:lnTo>
                    <a:pt x="302726" y="9112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kern="0">
                <a:solidFill>
                  <a:srgbClr val="FFFFFF"/>
                </a:solidFill>
                <a:latin typeface="Source Sans Pro" panose="020B0503030403020204" pitchFamily="34" charset="0"/>
                <a:ea typeface="Source Sans Pro" panose="020B0503030403020204" pitchFamily="34" charset="0"/>
                <a:sym typeface="Arial"/>
              </a:endParaRPr>
            </a:p>
          </p:txBody>
        </p:sp>
      </p:grpSp>
      <p:sp>
        <p:nvSpPr>
          <p:cNvPr id="120" name="Rectangle 119"/>
          <p:cNvSpPr/>
          <p:nvPr/>
        </p:nvSpPr>
        <p:spPr>
          <a:xfrm>
            <a:off x="9769569" y="4847990"/>
            <a:ext cx="1512000" cy="360000"/>
          </a:xfrm>
          <a:prstGeom prst="rect">
            <a:avLst/>
          </a:prstGeom>
          <a:solidFill>
            <a:schemeClr val="accent1"/>
          </a:solidFill>
        </p:spPr>
        <p:txBody>
          <a:bodyPr wrap="square" anchor="ctr">
            <a:noAutofit/>
          </a:bodyPr>
          <a:lstStyle/>
          <a:p>
            <a:r>
              <a:rPr lang="en-NZ" sz="1100" b="1" kern="0" dirty="0">
                <a:solidFill>
                  <a:schemeClr val="bg1"/>
                </a:solidFill>
                <a:latin typeface="Source Sans Pro" panose="020B0503030403020204" pitchFamily="34" charset="0"/>
                <a:ea typeface="Source Sans Pro" panose="020B0503030403020204" pitchFamily="34" charset="0"/>
                <a:cs typeface="Arial"/>
                <a:sym typeface="Arial"/>
              </a:rPr>
              <a:t>Hardware</a:t>
            </a:r>
          </a:p>
        </p:txBody>
      </p:sp>
      <p:sp>
        <p:nvSpPr>
          <p:cNvPr id="121" name="Rectangle 120"/>
          <p:cNvSpPr/>
          <p:nvPr/>
        </p:nvSpPr>
        <p:spPr>
          <a:xfrm>
            <a:off x="9769569" y="4219410"/>
            <a:ext cx="1512000" cy="360000"/>
          </a:xfrm>
          <a:prstGeom prst="rect">
            <a:avLst/>
          </a:prstGeom>
          <a:solidFill>
            <a:schemeClr val="accent1"/>
          </a:solidFill>
        </p:spPr>
        <p:txBody>
          <a:bodyPr wrap="square" anchor="ctr">
            <a:noAutofit/>
          </a:bodyPr>
          <a:lstStyle/>
          <a:p>
            <a:r>
              <a:rPr lang="en-NZ" sz="1100" b="1" kern="0" dirty="0">
                <a:solidFill>
                  <a:schemeClr val="bg1"/>
                </a:solidFill>
                <a:latin typeface="Source Sans Pro" panose="020B0503030403020204" pitchFamily="34" charset="0"/>
                <a:ea typeface="Source Sans Pro" panose="020B0503030403020204" pitchFamily="34" charset="0"/>
                <a:cs typeface="Arial"/>
                <a:sym typeface="Arial"/>
              </a:rPr>
              <a:t>Network</a:t>
            </a:r>
          </a:p>
        </p:txBody>
      </p:sp>
      <p:sp>
        <p:nvSpPr>
          <p:cNvPr id="122" name="Rectangle 121"/>
          <p:cNvSpPr/>
          <p:nvPr/>
        </p:nvSpPr>
        <p:spPr>
          <a:xfrm>
            <a:off x="9769569" y="3590829"/>
            <a:ext cx="1512000" cy="360000"/>
          </a:xfrm>
          <a:prstGeom prst="rect">
            <a:avLst/>
          </a:prstGeom>
          <a:solidFill>
            <a:schemeClr val="accent1"/>
          </a:solidFill>
        </p:spPr>
        <p:txBody>
          <a:bodyPr wrap="square" anchor="ctr">
            <a:noAutofit/>
          </a:bodyPr>
          <a:lstStyle/>
          <a:p>
            <a:r>
              <a:rPr lang="en-NZ" sz="1100" b="1" kern="0" dirty="0">
                <a:solidFill>
                  <a:schemeClr val="bg1"/>
                </a:solidFill>
                <a:latin typeface="Source Sans Pro" panose="020B0503030403020204" pitchFamily="34" charset="0"/>
                <a:ea typeface="Source Sans Pro" panose="020B0503030403020204" pitchFamily="34" charset="0"/>
                <a:cs typeface="Arial"/>
                <a:sym typeface="Arial"/>
              </a:rPr>
              <a:t>Info-Structure</a:t>
            </a:r>
          </a:p>
        </p:txBody>
      </p:sp>
      <p:sp>
        <p:nvSpPr>
          <p:cNvPr id="123" name="Rectangle 122"/>
          <p:cNvSpPr/>
          <p:nvPr/>
        </p:nvSpPr>
        <p:spPr>
          <a:xfrm>
            <a:off x="9769569" y="2962248"/>
            <a:ext cx="1512000" cy="360000"/>
          </a:xfrm>
          <a:prstGeom prst="rect">
            <a:avLst/>
          </a:prstGeom>
          <a:solidFill>
            <a:schemeClr val="accent1"/>
          </a:solidFill>
        </p:spPr>
        <p:txBody>
          <a:bodyPr wrap="square" anchor="ctr">
            <a:noAutofit/>
          </a:bodyPr>
          <a:lstStyle/>
          <a:p>
            <a:r>
              <a:rPr lang="en-NZ" sz="1100" b="1" kern="0" dirty="0">
                <a:solidFill>
                  <a:schemeClr val="bg1"/>
                </a:solidFill>
                <a:latin typeface="Source Sans Pro" panose="020B0503030403020204" pitchFamily="34" charset="0"/>
                <a:ea typeface="Source Sans Pro" panose="020B0503030403020204" pitchFamily="34" charset="0"/>
                <a:cs typeface="Arial"/>
                <a:sym typeface="Arial"/>
              </a:rPr>
              <a:t>Integration</a:t>
            </a:r>
          </a:p>
        </p:txBody>
      </p:sp>
      <p:sp>
        <p:nvSpPr>
          <p:cNvPr id="124" name="Rectangle 123"/>
          <p:cNvSpPr/>
          <p:nvPr/>
        </p:nvSpPr>
        <p:spPr>
          <a:xfrm>
            <a:off x="9769569" y="2333667"/>
            <a:ext cx="1512000" cy="360000"/>
          </a:xfrm>
          <a:prstGeom prst="rect">
            <a:avLst/>
          </a:prstGeom>
          <a:solidFill>
            <a:schemeClr val="accent1"/>
          </a:solidFill>
        </p:spPr>
        <p:txBody>
          <a:bodyPr wrap="square" anchor="ctr">
            <a:noAutofit/>
          </a:bodyPr>
          <a:lstStyle/>
          <a:p>
            <a:r>
              <a:rPr lang="en-NZ" sz="1100" b="1" kern="0" dirty="0">
                <a:solidFill>
                  <a:schemeClr val="bg1"/>
                </a:solidFill>
                <a:latin typeface="Source Sans Pro" panose="020B0503030403020204" pitchFamily="34" charset="0"/>
                <a:ea typeface="Source Sans Pro" panose="020B0503030403020204" pitchFamily="34" charset="0"/>
                <a:cs typeface="Arial"/>
                <a:sym typeface="Arial"/>
              </a:rPr>
              <a:t>Application</a:t>
            </a:r>
          </a:p>
        </p:txBody>
      </p:sp>
      <p:sp>
        <p:nvSpPr>
          <p:cNvPr id="125" name="Rectangle 124"/>
          <p:cNvSpPr/>
          <p:nvPr/>
        </p:nvSpPr>
        <p:spPr>
          <a:xfrm>
            <a:off x="9769569" y="1705086"/>
            <a:ext cx="1512000" cy="360000"/>
          </a:xfrm>
          <a:prstGeom prst="rect">
            <a:avLst/>
          </a:prstGeom>
          <a:solidFill>
            <a:schemeClr val="accent1"/>
          </a:solidFill>
        </p:spPr>
        <p:txBody>
          <a:bodyPr wrap="square" anchor="ctr">
            <a:noAutofit/>
          </a:bodyPr>
          <a:lstStyle/>
          <a:p>
            <a:r>
              <a:rPr lang="en-NZ" sz="1100" b="1" kern="0" dirty="0">
                <a:solidFill>
                  <a:schemeClr val="bg1"/>
                </a:solidFill>
                <a:latin typeface="Source Sans Pro" panose="020B0503030403020204" pitchFamily="34" charset="0"/>
                <a:ea typeface="Source Sans Pro" panose="020B0503030403020204" pitchFamily="34" charset="0"/>
                <a:cs typeface="Arial"/>
                <a:sym typeface="Arial"/>
              </a:rPr>
              <a:t>Customer Experience</a:t>
            </a:r>
          </a:p>
        </p:txBody>
      </p:sp>
      <p:sp>
        <p:nvSpPr>
          <p:cNvPr id="126" name="TextBox 125"/>
          <p:cNvSpPr txBox="1"/>
          <p:nvPr/>
        </p:nvSpPr>
        <p:spPr>
          <a:xfrm>
            <a:off x="8813246" y="1164581"/>
            <a:ext cx="2742610" cy="369332"/>
          </a:xfrm>
          <a:prstGeom prst="rect">
            <a:avLst/>
          </a:prstGeom>
          <a:noFill/>
        </p:spPr>
        <p:txBody>
          <a:bodyPr wrap="none" rtlCol="0">
            <a:spAutoFit/>
          </a:bodyPr>
          <a:lstStyle/>
          <a:p>
            <a:r>
              <a:rPr lang="en-NZ" b="1" dirty="0" smtClean="0"/>
              <a:t>Technology &amp; Tools Stack</a:t>
            </a:r>
            <a:endParaRPr lang="en-NZ" b="1" dirty="0"/>
          </a:p>
        </p:txBody>
      </p:sp>
      <p:grpSp>
        <p:nvGrpSpPr>
          <p:cNvPr id="143" name="Group 142"/>
          <p:cNvGrpSpPr>
            <a:grpSpLocks noChangeAspect="1"/>
          </p:cNvGrpSpPr>
          <p:nvPr/>
        </p:nvGrpSpPr>
        <p:grpSpPr>
          <a:xfrm>
            <a:off x="9251141" y="1728737"/>
            <a:ext cx="353517" cy="389592"/>
            <a:chOff x="7785451" y="388920"/>
            <a:chExt cx="1285095" cy="1416229"/>
          </a:xfrm>
        </p:grpSpPr>
        <p:grpSp>
          <p:nvGrpSpPr>
            <p:cNvPr id="128" name="Group 127"/>
            <p:cNvGrpSpPr>
              <a:grpSpLocks noChangeAspect="1"/>
            </p:cNvGrpSpPr>
            <p:nvPr/>
          </p:nvGrpSpPr>
          <p:grpSpPr>
            <a:xfrm>
              <a:off x="7785451" y="388920"/>
              <a:ext cx="1285095" cy="1071259"/>
              <a:chOff x="-1556426" y="1770957"/>
              <a:chExt cx="1160835" cy="1017673"/>
            </a:xfrm>
          </p:grpSpPr>
          <p:sp>
            <p:nvSpPr>
              <p:cNvPr id="129" name="Rounded Rectangle 128"/>
              <p:cNvSpPr/>
              <p:nvPr/>
            </p:nvSpPr>
            <p:spPr>
              <a:xfrm>
                <a:off x="-1556426" y="1770957"/>
                <a:ext cx="1160835" cy="1017673"/>
              </a:xfrm>
              <a:prstGeom prst="roundRect">
                <a:avLst>
                  <a:gd name="adj" fmla="val 1093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grpSp>
            <p:nvGrpSpPr>
              <p:cNvPr id="130" name="Group 129"/>
              <p:cNvGrpSpPr/>
              <p:nvPr/>
            </p:nvGrpSpPr>
            <p:grpSpPr>
              <a:xfrm>
                <a:off x="-1492920" y="1822081"/>
                <a:ext cx="197751" cy="87094"/>
                <a:chOff x="-1492920" y="1822080"/>
                <a:chExt cx="353394" cy="155643"/>
              </a:xfrm>
            </p:grpSpPr>
            <p:sp>
              <p:nvSpPr>
                <p:cNvPr id="133" name="Oval 132"/>
                <p:cNvSpPr/>
                <p:nvPr/>
              </p:nvSpPr>
              <p:spPr>
                <a:xfrm>
                  <a:off x="-1492920" y="1822080"/>
                  <a:ext cx="155643" cy="1556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134" name="Oval 133"/>
                <p:cNvSpPr/>
                <p:nvPr/>
              </p:nvSpPr>
              <p:spPr>
                <a:xfrm>
                  <a:off x="-1295169" y="1822080"/>
                  <a:ext cx="155643" cy="1556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grpSp>
          <p:sp>
            <p:nvSpPr>
              <p:cNvPr id="131" name="Rounded Rectangle 130"/>
              <p:cNvSpPr/>
              <p:nvPr/>
            </p:nvSpPr>
            <p:spPr>
              <a:xfrm>
                <a:off x="-1517362" y="1957461"/>
                <a:ext cx="1089241" cy="801857"/>
              </a:xfrm>
              <a:prstGeom prst="roundRect">
                <a:avLst>
                  <a:gd name="adj" fmla="val 109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270" b="1" kern="0" dirty="0">
                  <a:solidFill>
                    <a:srgbClr val="FFFFFF"/>
                  </a:solidFill>
                  <a:latin typeface="Source Sans Pro" panose="020B0503030403020204" pitchFamily="34" charset="0"/>
                  <a:ea typeface="Source Sans Pro" panose="020B0503030403020204" pitchFamily="34" charset="0"/>
                  <a:sym typeface="Arial"/>
                </a:endParaRPr>
              </a:p>
            </p:txBody>
          </p:sp>
        </p:grpSp>
        <p:grpSp>
          <p:nvGrpSpPr>
            <p:cNvPr id="142" name="Group 141"/>
            <p:cNvGrpSpPr/>
            <p:nvPr/>
          </p:nvGrpSpPr>
          <p:grpSpPr>
            <a:xfrm>
              <a:off x="8049508" y="936730"/>
              <a:ext cx="751000" cy="868419"/>
              <a:chOff x="8049508" y="1053822"/>
              <a:chExt cx="751000" cy="868419"/>
            </a:xfrm>
          </p:grpSpPr>
          <p:sp>
            <p:nvSpPr>
              <p:cNvPr id="135" name="Oval 134"/>
              <p:cNvSpPr/>
              <p:nvPr/>
            </p:nvSpPr>
            <p:spPr>
              <a:xfrm>
                <a:off x="8049508" y="1053822"/>
                <a:ext cx="751000" cy="75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6" name="Arc 135"/>
              <p:cNvSpPr/>
              <p:nvPr/>
            </p:nvSpPr>
            <p:spPr>
              <a:xfrm rot="13500000">
                <a:off x="8110917" y="1097453"/>
                <a:ext cx="622420" cy="622420"/>
              </a:xfrm>
              <a:prstGeom prst="arc">
                <a:avLst>
                  <a:gd name="adj1" fmla="val 15682569"/>
                  <a:gd name="adj2" fmla="val 11384998"/>
                </a:avLst>
              </a:prstGeom>
              <a:ln w="12700">
                <a:solidFill>
                  <a:srgbClr val="40404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139" name="Freeform 138"/>
              <p:cNvSpPr/>
              <p:nvPr/>
            </p:nvSpPr>
            <p:spPr>
              <a:xfrm>
                <a:off x="8293774" y="1259736"/>
                <a:ext cx="256699" cy="662505"/>
              </a:xfrm>
              <a:custGeom>
                <a:avLst/>
                <a:gdLst>
                  <a:gd name="connsiteX0" fmla="*/ 3810 w 80010"/>
                  <a:gd name="connsiteY0" fmla="*/ 144780 h 146685"/>
                  <a:gd name="connsiteX1" fmla="*/ 0 w 80010"/>
                  <a:gd name="connsiteY1" fmla="*/ 0 h 146685"/>
                  <a:gd name="connsiteX2" fmla="*/ 80010 w 80010"/>
                  <a:gd name="connsiteY2" fmla="*/ 0 h 146685"/>
                  <a:gd name="connsiteX3" fmla="*/ 80010 w 80010"/>
                  <a:gd name="connsiteY3" fmla="*/ 146685 h 146685"/>
                  <a:gd name="connsiteX0" fmla="*/ 3810 w 80010"/>
                  <a:gd name="connsiteY0" fmla="*/ 162996 h 164901"/>
                  <a:gd name="connsiteX1" fmla="*/ 0 w 80010"/>
                  <a:gd name="connsiteY1" fmla="*/ 18216 h 164901"/>
                  <a:gd name="connsiteX2" fmla="*/ 80010 w 80010"/>
                  <a:gd name="connsiteY2" fmla="*/ 18216 h 164901"/>
                  <a:gd name="connsiteX3" fmla="*/ 80010 w 80010"/>
                  <a:gd name="connsiteY3" fmla="*/ 164901 h 164901"/>
                  <a:gd name="connsiteX0" fmla="*/ 247 w 80010"/>
                  <a:gd name="connsiteY0" fmla="*/ 162996 h 164901"/>
                  <a:gd name="connsiteX1" fmla="*/ 0 w 80010"/>
                  <a:gd name="connsiteY1" fmla="*/ 18216 h 164901"/>
                  <a:gd name="connsiteX2" fmla="*/ 80010 w 80010"/>
                  <a:gd name="connsiteY2" fmla="*/ 18216 h 164901"/>
                  <a:gd name="connsiteX3" fmla="*/ 80010 w 80010"/>
                  <a:gd name="connsiteY3" fmla="*/ 164901 h 164901"/>
                  <a:gd name="connsiteX0" fmla="*/ 247 w 80019"/>
                  <a:gd name="connsiteY0" fmla="*/ 167978 h 169883"/>
                  <a:gd name="connsiteX1" fmla="*/ 0 w 80019"/>
                  <a:gd name="connsiteY1" fmla="*/ 23198 h 169883"/>
                  <a:gd name="connsiteX2" fmla="*/ 80010 w 80019"/>
                  <a:gd name="connsiteY2" fmla="*/ 23198 h 169883"/>
                  <a:gd name="connsiteX3" fmla="*/ 80010 w 80019"/>
                  <a:gd name="connsiteY3" fmla="*/ 169883 h 169883"/>
                  <a:gd name="connsiteX0" fmla="*/ 247 w 80017"/>
                  <a:gd name="connsiteY0" fmla="*/ 176518 h 178423"/>
                  <a:gd name="connsiteX1" fmla="*/ 0 w 80017"/>
                  <a:gd name="connsiteY1" fmla="*/ 31738 h 178423"/>
                  <a:gd name="connsiteX2" fmla="*/ 80010 w 80017"/>
                  <a:gd name="connsiteY2" fmla="*/ 31738 h 178423"/>
                  <a:gd name="connsiteX3" fmla="*/ 80010 w 80017"/>
                  <a:gd name="connsiteY3" fmla="*/ 178423 h 178423"/>
                  <a:gd name="connsiteX0" fmla="*/ 247 w 80010"/>
                  <a:gd name="connsiteY0" fmla="*/ 180941 h 182846"/>
                  <a:gd name="connsiteX1" fmla="*/ 0 w 80010"/>
                  <a:gd name="connsiteY1" fmla="*/ 36161 h 182846"/>
                  <a:gd name="connsiteX2" fmla="*/ 80010 w 80010"/>
                  <a:gd name="connsiteY2" fmla="*/ 36161 h 182846"/>
                  <a:gd name="connsiteX3" fmla="*/ 80010 w 80010"/>
                  <a:gd name="connsiteY3" fmla="*/ 182846 h 182846"/>
                </a:gdLst>
                <a:ahLst/>
                <a:cxnLst>
                  <a:cxn ang="0">
                    <a:pos x="connsiteX0" y="connsiteY0"/>
                  </a:cxn>
                  <a:cxn ang="0">
                    <a:pos x="connsiteX1" y="connsiteY1"/>
                  </a:cxn>
                  <a:cxn ang="0">
                    <a:pos x="connsiteX2" y="connsiteY2"/>
                  </a:cxn>
                  <a:cxn ang="0">
                    <a:pos x="connsiteX3" y="connsiteY3"/>
                  </a:cxn>
                </a:cxnLst>
                <a:rect l="l" t="t" r="r" b="b"/>
                <a:pathLst>
                  <a:path w="80010" h="182846">
                    <a:moveTo>
                      <a:pt x="247" y="180941"/>
                    </a:moveTo>
                    <a:cubicBezTo>
                      <a:pt x="165" y="132681"/>
                      <a:pt x="82" y="84421"/>
                      <a:pt x="0" y="36161"/>
                    </a:cubicBezTo>
                    <a:cubicBezTo>
                      <a:pt x="231" y="-11103"/>
                      <a:pt x="79144" y="-12997"/>
                      <a:pt x="80010" y="36161"/>
                    </a:cubicBezTo>
                    <a:lnTo>
                      <a:pt x="80010" y="182846"/>
                    </a:lnTo>
                  </a:path>
                </a:pathLst>
              </a:custGeom>
              <a:noFill/>
              <a:ln w="1270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1" name="Pie 140"/>
              <p:cNvSpPr/>
              <p:nvPr/>
            </p:nvSpPr>
            <p:spPr>
              <a:xfrm rot="5400000">
                <a:off x="8338382" y="1305074"/>
                <a:ext cx="175075" cy="175075"/>
              </a:xfrm>
              <a:prstGeom prst="pie">
                <a:avLst>
                  <a:gd name="adj1" fmla="val 5421286"/>
                  <a:gd name="adj2" fmla="val 1620000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grpSp>
      </p:grpSp>
    </p:spTree>
    <p:extLst>
      <p:ext uri="{BB962C8B-B14F-4D97-AF65-F5344CB8AC3E}">
        <p14:creationId xmlns:p14="http://schemas.microsoft.com/office/powerpoint/2010/main" val="240913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400"/>
                                        <p:tgtEl>
                                          <p:spTgt spid="1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par>
                                <p:cTn id="13" presetID="10"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fade">
                                      <p:cBhvr>
                                        <p:cTn id="15" dur="500"/>
                                        <p:tgtEl>
                                          <p:spTgt spid="81"/>
                                        </p:tgtEl>
                                      </p:cBhvr>
                                    </p:animEffect>
                                  </p:childTnLst>
                                </p:cTn>
                              </p:par>
                              <p:par>
                                <p:cTn id="16" presetID="10" presetClass="entr" presetSubtype="0" fill="hold" nodeType="with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fade">
                                      <p:cBhvr>
                                        <p:cTn id="18" dur="500"/>
                                        <p:tgtEl>
                                          <p:spTgt spid="88"/>
                                        </p:tgtEl>
                                      </p:cBhvr>
                                    </p:animEffect>
                                  </p:childTnLst>
                                </p:cTn>
                              </p:par>
                              <p:par>
                                <p:cTn id="19" presetID="10" presetClass="entr" presetSubtype="0" fill="hold" nodeType="with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fade">
                                      <p:cBhvr>
                                        <p:cTn id="21" dur="500"/>
                                        <p:tgtEl>
                                          <p:spTgt spid="101"/>
                                        </p:tgtEl>
                                      </p:cBhvr>
                                    </p:animEffect>
                                  </p:childTnLst>
                                </p:cTn>
                              </p:par>
                              <p:par>
                                <p:cTn id="22" presetID="10" presetClass="entr" presetSubtype="0" fill="hold" nodeType="withEffect">
                                  <p:stCondLst>
                                    <p:cond delay="0"/>
                                  </p:stCondLst>
                                  <p:childTnLst>
                                    <p:set>
                                      <p:cBhvr>
                                        <p:cTn id="23" dur="1" fill="hold">
                                          <p:stCondLst>
                                            <p:cond delay="0"/>
                                          </p:stCondLst>
                                        </p:cTn>
                                        <p:tgtEl>
                                          <p:spTgt spid="112"/>
                                        </p:tgtEl>
                                        <p:attrNameLst>
                                          <p:attrName>style.visibility</p:attrName>
                                        </p:attrNameLst>
                                      </p:cBhvr>
                                      <p:to>
                                        <p:strVal val="visible"/>
                                      </p:to>
                                    </p:set>
                                    <p:animEffect transition="in" filter="fade">
                                      <p:cBhvr>
                                        <p:cTn id="24" dur="500"/>
                                        <p:tgtEl>
                                          <p:spTgt spid="1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0"/>
                                        </p:tgtEl>
                                        <p:attrNameLst>
                                          <p:attrName>style.visibility</p:attrName>
                                        </p:attrNameLst>
                                      </p:cBhvr>
                                      <p:to>
                                        <p:strVal val="visible"/>
                                      </p:to>
                                    </p:set>
                                    <p:animEffect transition="in" filter="fade">
                                      <p:cBhvr>
                                        <p:cTn id="27" dur="500"/>
                                        <p:tgtEl>
                                          <p:spTgt spid="1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1"/>
                                        </p:tgtEl>
                                        <p:attrNameLst>
                                          <p:attrName>style.visibility</p:attrName>
                                        </p:attrNameLst>
                                      </p:cBhvr>
                                      <p:to>
                                        <p:strVal val="visible"/>
                                      </p:to>
                                    </p:set>
                                    <p:animEffect transition="in" filter="fade">
                                      <p:cBhvr>
                                        <p:cTn id="30" dur="500"/>
                                        <p:tgtEl>
                                          <p:spTgt spid="1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2"/>
                                        </p:tgtEl>
                                        <p:attrNameLst>
                                          <p:attrName>style.visibility</p:attrName>
                                        </p:attrNameLst>
                                      </p:cBhvr>
                                      <p:to>
                                        <p:strVal val="visible"/>
                                      </p:to>
                                    </p:set>
                                    <p:animEffect transition="in" filter="fade">
                                      <p:cBhvr>
                                        <p:cTn id="33" dur="500"/>
                                        <p:tgtEl>
                                          <p:spTgt spid="1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fade">
                                      <p:cBhvr>
                                        <p:cTn id="36" dur="500"/>
                                        <p:tgtEl>
                                          <p:spTgt spid="1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4"/>
                                        </p:tgtEl>
                                        <p:attrNameLst>
                                          <p:attrName>style.visibility</p:attrName>
                                        </p:attrNameLst>
                                      </p:cBhvr>
                                      <p:to>
                                        <p:strVal val="visible"/>
                                      </p:to>
                                    </p:set>
                                    <p:animEffect transition="in" filter="fade">
                                      <p:cBhvr>
                                        <p:cTn id="39" dur="500"/>
                                        <p:tgtEl>
                                          <p:spTgt spid="12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5"/>
                                        </p:tgtEl>
                                        <p:attrNameLst>
                                          <p:attrName>style.visibility</p:attrName>
                                        </p:attrNameLst>
                                      </p:cBhvr>
                                      <p:to>
                                        <p:strVal val="visible"/>
                                      </p:to>
                                    </p:set>
                                    <p:animEffect transition="in" filter="fade">
                                      <p:cBhvr>
                                        <p:cTn id="42" dur="500"/>
                                        <p:tgtEl>
                                          <p:spTgt spid="12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6"/>
                                        </p:tgtEl>
                                        <p:attrNameLst>
                                          <p:attrName>style.visibility</p:attrName>
                                        </p:attrNameLst>
                                      </p:cBhvr>
                                      <p:to>
                                        <p:strVal val="visible"/>
                                      </p:to>
                                    </p:set>
                                    <p:animEffect transition="in" filter="fade">
                                      <p:cBhvr>
                                        <p:cTn id="45" dur="500"/>
                                        <p:tgtEl>
                                          <p:spTgt spid="126"/>
                                        </p:tgtEl>
                                      </p:cBhvr>
                                    </p:animEffect>
                                  </p:childTnLst>
                                </p:cTn>
                              </p:par>
                              <p:par>
                                <p:cTn id="46" presetID="10" presetClass="entr" presetSubtype="0" fill="hold" nodeType="withEffect">
                                  <p:stCondLst>
                                    <p:cond delay="0"/>
                                  </p:stCondLst>
                                  <p:childTnLst>
                                    <p:set>
                                      <p:cBhvr>
                                        <p:cTn id="47" dur="1" fill="hold">
                                          <p:stCondLst>
                                            <p:cond delay="0"/>
                                          </p:stCondLst>
                                        </p:cTn>
                                        <p:tgtEl>
                                          <p:spTgt spid="143"/>
                                        </p:tgtEl>
                                        <p:attrNameLst>
                                          <p:attrName>style.visibility</p:attrName>
                                        </p:attrNameLst>
                                      </p:cBhvr>
                                      <p:to>
                                        <p:strVal val="visible"/>
                                      </p:to>
                                    </p:set>
                                    <p:animEffect transition="in" filter="fade">
                                      <p:cBhvr>
                                        <p:cTn id="48"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20" grpId="0" animBg="1"/>
      <p:bldP spid="121" grpId="0" animBg="1"/>
      <p:bldP spid="122" grpId="0" animBg="1"/>
      <p:bldP spid="123" grpId="0" animBg="1"/>
      <p:bldP spid="124" grpId="0" animBg="1"/>
      <p:bldP spid="125" grpId="0" animBg="1"/>
      <p:bldP spid="1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How could technology help in a rural </a:t>
            </a:r>
            <a:r>
              <a:rPr lang="en-NZ" dirty="0"/>
              <a:t>s</a:t>
            </a:r>
            <a:r>
              <a:rPr lang="en-NZ" dirty="0" smtClean="0"/>
              <a:t>etting </a:t>
            </a:r>
            <a:endParaRPr lang="en-NZ" dirty="0"/>
          </a:p>
        </p:txBody>
      </p:sp>
      <p:sp>
        <p:nvSpPr>
          <p:cNvPr id="3" name="Rectangle 2"/>
          <p:cNvSpPr/>
          <p:nvPr/>
        </p:nvSpPr>
        <p:spPr>
          <a:xfrm>
            <a:off x="1020127" y="2026920"/>
            <a:ext cx="4290587" cy="1691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3200" b="1" dirty="0" smtClean="0"/>
              <a:t>Reducing the need to travel long distances for routine care</a:t>
            </a:r>
          </a:p>
        </p:txBody>
      </p:sp>
      <p:sp>
        <p:nvSpPr>
          <p:cNvPr id="4" name="Rectangle 3"/>
          <p:cNvSpPr/>
          <p:nvPr/>
        </p:nvSpPr>
        <p:spPr>
          <a:xfrm>
            <a:off x="1020127" y="3962400"/>
            <a:ext cx="4290587" cy="1691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3200" b="1" dirty="0" smtClean="0"/>
              <a:t>Letting students participate in learning remotely</a:t>
            </a:r>
          </a:p>
        </p:txBody>
      </p:sp>
      <p:sp>
        <p:nvSpPr>
          <p:cNvPr id="5" name="Rectangle 4"/>
          <p:cNvSpPr/>
          <p:nvPr/>
        </p:nvSpPr>
        <p:spPr>
          <a:xfrm>
            <a:off x="6881285" y="2026920"/>
            <a:ext cx="4290587" cy="1691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3200" b="1" dirty="0" smtClean="0"/>
              <a:t>Technology can be where staff can’t be or are hard to find</a:t>
            </a:r>
          </a:p>
        </p:txBody>
      </p:sp>
      <p:sp>
        <p:nvSpPr>
          <p:cNvPr id="6" name="Rectangle 5"/>
          <p:cNvSpPr/>
          <p:nvPr/>
        </p:nvSpPr>
        <p:spPr>
          <a:xfrm>
            <a:off x="6881285" y="3962400"/>
            <a:ext cx="4290587" cy="1691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3200" b="1" dirty="0" smtClean="0"/>
              <a:t>Letting clinicians care for patients remotely</a:t>
            </a:r>
          </a:p>
        </p:txBody>
      </p:sp>
    </p:spTree>
    <p:extLst>
      <p:ext uri="{BB962C8B-B14F-4D97-AF65-F5344CB8AC3E}">
        <p14:creationId xmlns:p14="http://schemas.microsoft.com/office/powerpoint/2010/main" val="96371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NZ" dirty="0" smtClean="0"/>
              <a:t>An Exercise</a:t>
            </a:r>
            <a:endParaRPr lang="en-NZ" dirty="0"/>
          </a:p>
        </p:txBody>
      </p:sp>
    </p:spTree>
    <p:extLst>
      <p:ext uri="{BB962C8B-B14F-4D97-AF65-F5344CB8AC3E}">
        <p14:creationId xmlns:p14="http://schemas.microsoft.com/office/powerpoint/2010/main" val="26319617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498" y="274638"/>
            <a:ext cx="6330858" cy="1143000"/>
          </a:xfrm>
        </p:spPr>
        <p:txBody>
          <a:bodyPr/>
          <a:lstStyle/>
          <a:p>
            <a:r>
              <a:rPr lang="en-NZ" dirty="0" smtClean="0"/>
              <a:t>Reducing the need to travel long distances for routine care</a:t>
            </a:r>
            <a:endParaRPr lang="en-NZ" dirty="0"/>
          </a:p>
        </p:txBody>
      </p:sp>
      <p:sp>
        <p:nvSpPr>
          <p:cNvPr id="111" name="Rectangle 110"/>
          <p:cNvSpPr/>
          <p:nvPr/>
        </p:nvSpPr>
        <p:spPr>
          <a:xfrm>
            <a:off x="0" y="1"/>
            <a:ext cx="3842663" cy="6858000"/>
          </a:xfrm>
          <a:prstGeom prst="rect">
            <a:avLst/>
          </a:prstGeom>
          <a:solidFill>
            <a:srgbClr val="DF7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113" name="TextBox 112"/>
          <p:cNvSpPr txBox="1"/>
          <p:nvPr/>
        </p:nvSpPr>
        <p:spPr>
          <a:xfrm>
            <a:off x="595424" y="1125415"/>
            <a:ext cx="779765" cy="427361"/>
          </a:xfrm>
          <a:prstGeom prst="rect">
            <a:avLst/>
          </a:prstGeom>
          <a:solidFill>
            <a:schemeClr val="bg1"/>
          </a:solidFill>
        </p:spPr>
        <p:txBody>
          <a:bodyPr wrap="square" rtlCol="0">
            <a:spAutoFit/>
          </a:bodyPr>
          <a:lstStyle/>
          <a:p>
            <a:r>
              <a:rPr lang="en-US" sz="2177" b="1" kern="0" dirty="0">
                <a:solidFill>
                  <a:srgbClr val="383939"/>
                </a:solidFill>
                <a:latin typeface="Nimbus Sans L" panose="02000503000000000000" pitchFamily="50" charset="0"/>
                <a:ea typeface="Source Sans Pro" panose="020B0503030403020204" pitchFamily="34" charset="0"/>
                <a:cs typeface="Graphik" charset="0"/>
                <a:sym typeface="Arial"/>
              </a:rPr>
              <a:t>Tom</a:t>
            </a:r>
          </a:p>
        </p:txBody>
      </p:sp>
      <p:sp>
        <p:nvSpPr>
          <p:cNvPr id="114" name="Shape 65"/>
          <p:cNvSpPr txBox="1"/>
          <p:nvPr/>
        </p:nvSpPr>
        <p:spPr>
          <a:xfrm>
            <a:off x="595423" y="3618618"/>
            <a:ext cx="2973488" cy="2499900"/>
          </a:xfrm>
          <a:prstGeom prst="rect">
            <a:avLst/>
          </a:prstGeom>
          <a:noFill/>
          <a:ln>
            <a:noFill/>
          </a:ln>
        </p:spPr>
        <p:txBody>
          <a:bodyPr lIns="82939" tIns="82939" rIns="82939" bIns="82939" numCol="1" spcCol="360000" anchor="t" anchorCtr="0">
            <a:noAutofit/>
          </a:bodyPr>
          <a:lstStyle>
            <a:defPPr marR="0" lvl="0" algn="l" rtl="0">
              <a:lnSpc>
                <a:spcPct val="100000"/>
              </a:lnSpc>
              <a:spcBef>
                <a:spcPts val="0"/>
              </a:spcBef>
              <a:spcAft>
                <a:spcPts val="0"/>
              </a:spcAft>
            </a:defPPr>
            <a:lvl1pPr>
              <a:defRPr sz="1200">
                <a:latin typeface="Graphik Regular" charset="0"/>
                <a:ea typeface="Graphik Regular" charset="0"/>
                <a:cs typeface="Graphik Regular" charset="0"/>
              </a:defRPr>
            </a:lvl1pPr>
          </a:lstStyle>
          <a:p>
            <a:pPr>
              <a:lnSpc>
                <a:spcPct val="114000"/>
              </a:lnSpc>
            </a:pPr>
            <a:r>
              <a:rPr lang="en-AU" sz="998" b="1" kern="0" dirty="0">
                <a:solidFill>
                  <a:srgbClr val="FFFFFF"/>
                </a:solidFill>
                <a:latin typeface="Source Sans Pro" panose="020B0503030403020204" pitchFamily="34" charset="0"/>
                <a:ea typeface="Source Sans Pro" panose="020B0503030403020204" pitchFamily="34" charset="0"/>
                <a:sym typeface="Arial"/>
              </a:rPr>
              <a:t>Tom is a middle-aged man living </a:t>
            </a:r>
            <a:r>
              <a:rPr lang="en-AU" sz="998" b="1" kern="0" dirty="0" smtClean="0">
                <a:solidFill>
                  <a:srgbClr val="FFFFFF"/>
                </a:solidFill>
                <a:latin typeface="Source Sans Pro" panose="020B0503030403020204" pitchFamily="34" charset="0"/>
                <a:ea typeface="Source Sans Pro" panose="020B0503030403020204" pitchFamily="34" charset="0"/>
                <a:sym typeface="Arial"/>
              </a:rPr>
              <a:t>at </a:t>
            </a:r>
            <a:r>
              <a:rPr lang="en-AU" sz="998" b="1" kern="0" dirty="0">
                <a:solidFill>
                  <a:srgbClr val="FFFFFF"/>
                </a:solidFill>
                <a:latin typeface="Source Sans Pro" panose="020B0503030403020204" pitchFamily="34" charset="0"/>
                <a:ea typeface="Source Sans Pro" panose="020B0503030403020204" pitchFamily="34" charset="0"/>
                <a:sym typeface="Arial"/>
              </a:rPr>
              <a:t>the end of the road in </a:t>
            </a:r>
            <a:r>
              <a:rPr lang="en-AU" sz="998" b="1" kern="0" dirty="0" err="1">
                <a:solidFill>
                  <a:srgbClr val="FFFFFF"/>
                </a:solidFill>
                <a:latin typeface="Source Sans Pro" panose="020B0503030403020204" pitchFamily="34" charset="0"/>
                <a:ea typeface="Source Sans Pro" panose="020B0503030403020204" pitchFamily="34" charset="0"/>
                <a:sym typeface="Arial"/>
              </a:rPr>
              <a:t>Tiniroto</a:t>
            </a:r>
            <a:r>
              <a:rPr lang="en-AU" sz="998" b="1" kern="0" dirty="0">
                <a:solidFill>
                  <a:srgbClr val="FFFFFF"/>
                </a:solidFill>
                <a:latin typeface="Source Sans Pro" panose="020B0503030403020204" pitchFamily="34" charset="0"/>
                <a:ea typeface="Source Sans Pro" panose="020B0503030403020204" pitchFamily="34" charset="0"/>
                <a:sym typeface="Arial"/>
              </a:rPr>
              <a:t> in the farmhouse his father </a:t>
            </a:r>
            <a:r>
              <a:rPr lang="en-AU" sz="998" b="1" kern="0" dirty="0" smtClean="0">
                <a:solidFill>
                  <a:srgbClr val="FFFFFF"/>
                </a:solidFill>
                <a:latin typeface="Source Sans Pro" panose="020B0503030403020204" pitchFamily="34" charset="0"/>
                <a:ea typeface="Source Sans Pro" panose="020B0503030403020204" pitchFamily="34" charset="0"/>
                <a:sym typeface="Arial"/>
              </a:rPr>
              <a:t>built</a:t>
            </a:r>
            <a:endParaRPr lang="en-AU" sz="998" b="1" kern="0" dirty="0">
              <a:solidFill>
                <a:srgbClr val="FFFFFF"/>
              </a:solidFill>
              <a:latin typeface="Source Sans Pro" panose="020B0503030403020204" pitchFamily="34" charset="0"/>
              <a:ea typeface="Source Sans Pro" panose="020B0503030403020204" pitchFamily="34" charset="0"/>
              <a:sym typeface="Arial"/>
            </a:endParaRPr>
          </a:p>
          <a:p>
            <a:pPr>
              <a:lnSpc>
                <a:spcPct val="114000"/>
              </a:lnSpc>
            </a:pPr>
            <a:r>
              <a:rPr lang="en-AU" sz="998" b="1" kern="0" dirty="0" smtClean="0">
                <a:solidFill>
                  <a:srgbClr val="FFFFFF"/>
                </a:solidFill>
                <a:latin typeface="Source Sans Pro" panose="020B0503030403020204" pitchFamily="34" charset="0"/>
                <a:ea typeface="Source Sans Pro" panose="020B0503030403020204" pitchFamily="34" charset="0"/>
                <a:sym typeface="Arial"/>
              </a:rPr>
              <a:t>managing </a:t>
            </a:r>
            <a:r>
              <a:rPr lang="en-AU" sz="998" b="1" kern="0" dirty="0">
                <a:solidFill>
                  <a:srgbClr val="FFFFFF"/>
                </a:solidFill>
                <a:latin typeface="Source Sans Pro" panose="020B0503030403020204" pitchFamily="34" charset="0"/>
                <a:ea typeface="Source Sans Pro" panose="020B0503030403020204" pitchFamily="34" charset="0"/>
                <a:sym typeface="Arial"/>
              </a:rPr>
              <a:t>multiple health issues. After a workplace injury he now lives with chronic pain, which restricts his mobility. Prior to the injury he had been diagnosed with diabetes, which the chronic pain exacerbates. Despite this, he has been self-managing his health well over the past few years. However, after another injury which leads to his hospitalisation, Tom’s ability to self-manage deteriorates and he struggles to mentally cope with the change in lifestyle</a:t>
            </a:r>
            <a:r>
              <a:rPr lang="en-AU" sz="998" b="1" kern="0" dirty="0" smtClean="0">
                <a:solidFill>
                  <a:srgbClr val="FFFFFF"/>
                </a:solidFill>
                <a:latin typeface="Source Sans Pro" panose="020B0503030403020204" pitchFamily="34" charset="0"/>
                <a:ea typeface="Source Sans Pro" panose="020B0503030403020204" pitchFamily="34" charset="0"/>
                <a:sym typeface="Arial"/>
              </a:rPr>
              <a:t>.</a:t>
            </a:r>
          </a:p>
          <a:p>
            <a:pPr>
              <a:lnSpc>
                <a:spcPct val="114000"/>
              </a:lnSpc>
            </a:pPr>
            <a:endParaRPr lang="en-AU" sz="998" b="1" kern="0" dirty="0">
              <a:solidFill>
                <a:srgbClr val="FFFFFF"/>
              </a:solidFill>
              <a:latin typeface="Source Sans Pro" panose="020B0503030403020204" pitchFamily="34" charset="0"/>
              <a:ea typeface="Source Sans Pro" panose="020B0503030403020204" pitchFamily="34" charset="0"/>
              <a:sym typeface="Arial"/>
            </a:endParaRPr>
          </a:p>
        </p:txBody>
      </p:sp>
      <p:grpSp>
        <p:nvGrpSpPr>
          <p:cNvPr id="115" name="Group 114"/>
          <p:cNvGrpSpPr/>
          <p:nvPr/>
        </p:nvGrpSpPr>
        <p:grpSpPr>
          <a:xfrm>
            <a:off x="68270" y="1793994"/>
            <a:ext cx="3432813" cy="1819196"/>
            <a:chOff x="6725368" y="2360530"/>
            <a:chExt cx="3784041" cy="2005327"/>
          </a:xfrm>
        </p:grpSpPr>
        <p:pic>
          <p:nvPicPr>
            <p:cNvPr id="116" name="Picture 1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09910" y="2509025"/>
              <a:ext cx="1440000" cy="1440000"/>
            </a:xfrm>
            <a:prstGeom prst="ellipse">
              <a:avLst/>
            </a:prstGeom>
          </p:spPr>
        </p:pic>
        <p:sp>
          <p:nvSpPr>
            <p:cNvPr id="117" name="Shape 81"/>
            <p:cNvSpPr txBox="1"/>
            <p:nvPr/>
          </p:nvSpPr>
          <p:spPr>
            <a:xfrm>
              <a:off x="9241331" y="2675502"/>
              <a:ext cx="1144813" cy="288013"/>
            </a:xfrm>
            <a:prstGeom prst="rect">
              <a:avLst/>
            </a:prstGeom>
            <a:noFill/>
            <a:ln>
              <a:noFill/>
            </a:ln>
          </p:spPr>
          <p:txBody>
            <a:bodyPr lIns="82939" tIns="82939" rIns="82939" bIns="82939" anchor="ctr" anchorCtr="0">
              <a:noAutofit/>
            </a:bodyPr>
            <a:lstStyle/>
            <a:p>
              <a:pPr marL="47526">
                <a:lnSpc>
                  <a:spcPct val="115000"/>
                </a:lnSpc>
                <a:spcAft>
                  <a:spcPts val="907"/>
                </a:spcAft>
                <a:buClr>
                  <a:srgbClr val="383939"/>
                </a:buClr>
                <a:buSzPct val="100000"/>
              </a:pPr>
              <a:r>
                <a:rPr lang="en-AU" sz="635" b="1" kern="0" dirty="0">
                  <a:solidFill>
                    <a:srgbClr val="FFFFFF"/>
                  </a:solidFill>
                  <a:latin typeface="Source Sans Pro" panose="020B0503030403020204" pitchFamily="34" charset="0"/>
                  <a:ea typeface="Source Sans Pro" panose="020B0503030403020204" pitchFamily="34" charset="0"/>
                  <a:cs typeface="Graphik" charset="0"/>
                  <a:sym typeface="Proxima Nova Extrabold"/>
                </a:rPr>
                <a:t>Helpline</a:t>
              </a:r>
              <a:endParaRPr sz="635" b="1" kern="0" dirty="0">
                <a:solidFill>
                  <a:srgbClr val="FFFFFF"/>
                </a:solidFill>
                <a:latin typeface="Source Sans Pro" panose="020B0503030403020204" pitchFamily="34" charset="0"/>
                <a:ea typeface="Source Sans Pro" panose="020B0503030403020204" pitchFamily="34" charset="0"/>
                <a:cs typeface="Graphik" charset="0"/>
                <a:sym typeface="Proxima Nova"/>
              </a:endParaRPr>
            </a:p>
          </p:txBody>
        </p:sp>
        <p:sp>
          <p:nvSpPr>
            <p:cNvPr id="118" name="Oval 117"/>
            <p:cNvSpPr/>
            <p:nvPr/>
          </p:nvSpPr>
          <p:spPr>
            <a:xfrm>
              <a:off x="7653786" y="2360530"/>
              <a:ext cx="1736294" cy="1736294"/>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119" name="Oval 118"/>
            <p:cNvSpPr/>
            <p:nvPr/>
          </p:nvSpPr>
          <p:spPr>
            <a:xfrm>
              <a:off x="8364554" y="4022228"/>
              <a:ext cx="150298" cy="1502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120" name="Oval 119"/>
            <p:cNvSpPr/>
            <p:nvPr/>
          </p:nvSpPr>
          <p:spPr>
            <a:xfrm>
              <a:off x="7654364" y="3488792"/>
              <a:ext cx="150298" cy="1502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121" name="Shape 81"/>
            <p:cNvSpPr txBox="1"/>
            <p:nvPr/>
          </p:nvSpPr>
          <p:spPr>
            <a:xfrm>
              <a:off x="8050400" y="4149469"/>
              <a:ext cx="744214" cy="216388"/>
            </a:xfrm>
            <a:prstGeom prst="rect">
              <a:avLst/>
            </a:prstGeom>
            <a:noFill/>
            <a:ln>
              <a:noFill/>
            </a:ln>
          </p:spPr>
          <p:txBody>
            <a:bodyPr lIns="82939" tIns="82939" rIns="82939" bIns="82939" anchor="ctr" anchorCtr="0">
              <a:noAutofit/>
            </a:bodyPr>
            <a:lstStyle/>
            <a:p>
              <a:pPr marL="47526" algn="ctr">
                <a:lnSpc>
                  <a:spcPct val="115000"/>
                </a:lnSpc>
                <a:spcAft>
                  <a:spcPts val="907"/>
                </a:spcAft>
                <a:buClr>
                  <a:srgbClr val="383939"/>
                </a:buClr>
                <a:buSzPct val="100000"/>
              </a:pPr>
              <a:r>
                <a:rPr lang="en-AU" sz="726" b="1" kern="0" dirty="0">
                  <a:solidFill>
                    <a:srgbClr val="FFFFFF"/>
                  </a:solidFill>
                  <a:latin typeface="Source Sans Pro" panose="020B0503030403020204" pitchFamily="34" charset="0"/>
                  <a:ea typeface="Source Sans Pro" panose="020B0503030403020204" pitchFamily="34" charset="0"/>
                  <a:cs typeface="Graphik" charset="0"/>
                  <a:sym typeface="Proxima Nova Extrabold"/>
                </a:rPr>
                <a:t>GP</a:t>
              </a:r>
              <a:endParaRPr sz="726" b="1" kern="0" dirty="0">
                <a:solidFill>
                  <a:srgbClr val="FFFFFF"/>
                </a:solidFill>
                <a:latin typeface="Source Sans Pro" panose="020B0503030403020204" pitchFamily="34" charset="0"/>
                <a:ea typeface="Source Sans Pro" panose="020B0503030403020204" pitchFamily="34" charset="0"/>
                <a:cs typeface="Graphik" charset="0"/>
                <a:sym typeface="Proxima Nova"/>
              </a:endParaRPr>
            </a:p>
          </p:txBody>
        </p:sp>
        <p:sp>
          <p:nvSpPr>
            <p:cNvPr id="122" name="Shape 81"/>
            <p:cNvSpPr txBox="1"/>
            <p:nvPr/>
          </p:nvSpPr>
          <p:spPr>
            <a:xfrm>
              <a:off x="6725368" y="3680383"/>
              <a:ext cx="1294165" cy="216388"/>
            </a:xfrm>
            <a:prstGeom prst="rect">
              <a:avLst/>
            </a:prstGeom>
            <a:noFill/>
            <a:ln>
              <a:noFill/>
            </a:ln>
          </p:spPr>
          <p:txBody>
            <a:bodyPr lIns="82939" tIns="82939" rIns="82939" bIns="82939" anchor="ctr" anchorCtr="0">
              <a:noAutofit/>
            </a:bodyPr>
            <a:lstStyle/>
            <a:p>
              <a:pPr marL="47526" algn="ctr">
                <a:lnSpc>
                  <a:spcPct val="115000"/>
                </a:lnSpc>
                <a:spcAft>
                  <a:spcPts val="907"/>
                </a:spcAft>
                <a:buClr>
                  <a:srgbClr val="383939"/>
                </a:buClr>
                <a:buSzPct val="100000"/>
              </a:pPr>
              <a:r>
                <a:rPr lang="en-AU" sz="726" b="1" kern="0">
                  <a:solidFill>
                    <a:srgbClr val="FFFFFF"/>
                  </a:solidFill>
                  <a:latin typeface="Source Sans Pro" panose="020B0503030403020204" pitchFamily="34" charset="0"/>
                  <a:ea typeface="Source Sans Pro" panose="020B0503030403020204" pitchFamily="34" charset="0"/>
                  <a:cs typeface="Graphik" charset="0"/>
                  <a:sym typeface="Proxima Nova Extrabold"/>
                </a:rPr>
                <a:t>Community </a:t>
              </a:r>
              <a:br>
                <a:rPr lang="en-AU" sz="726" b="1" kern="0">
                  <a:solidFill>
                    <a:srgbClr val="FFFFFF"/>
                  </a:solidFill>
                  <a:latin typeface="Source Sans Pro" panose="020B0503030403020204" pitchFamily="34" charset="0"/>
                  <a:ea typeface="Source Sans Pro" panose="020B0503030403020204" pitchFamily="34" charset="0"/>
                  <a:cs typeface="Graphik" charset="0"/>
                  <a:sym typeface="Proxima Nova Extrabold"/>
                </a:rPr>
              </a:br>
              <a:r>
                <a:rPr lang="en-AU" sz="726" b="1" kern="0">
                  <a:solidFill>
                    <a:srgbClr val="FFFFFF"/>
                  </a:solidFill>
                  <a:latin typeface="Source Sans Pro" panose="020B0503030403020204" pitchFamily="34" charset="0"/>
                  <a:ea typeface="Source Sans Pro" panose="020B0503030403020204" pitchFamily="34" charset="0"/>
                  <a:cs typeface="Graphik" charset="0"/>
                  <a:sym typeface="Proxima Nova Extrabold"/>
                </a:rPr>
                <a:t>Nurse</a:t>
              </a:r>
              <a:endParaRPr lang="en-AU" sz="726" b="1" kern="0" dirty="0">
                <a:solidFill>
                  <a:srgbClr val="FFFFFF"/>
                </a:solidFill>
                <a:latin typeface="Source Sans Pro" panose="020B0503030403020204" pitchFamily="34" charset="0"/>
                <a:ea typeface="Source Sans Pro" panose="020B0503030403020204" pitchFamily="34" charset="0"/>
                <a:cs typeface="Graphik" charset="0"/>
                <a:sym typeface="Proxima Nova"/>
              </a:endParaRPr>
            </a:p>
          </p:txBody>
        </p:sp>
        <p:sp>
          <p:nvSpPr>
            <p:cNvPr id="123" name="Oval 122"/>
            <p:cNvSpPr/>
            <p:nvPr/>
          </p:nvSpPr>
          <p:spPr>
            <a:xfrm>
              <a:off x="9223758" y="2772584"/>
              <a:ext cx="110531" cy="1105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124" name="Shape 81"/>
            <p:cNvSpPr txBox="1"/>
            <p:nvPr/>
          </p:nvSpPr>
          <p:spPr>
            <a:xfrm>
              <a:off x="9364596" y="3024699"/>
              <a:ext cx="1144813" cy="288013"/>
            </a:xfrm>
            <a:prstGeom prst="rect">
              <a:avLst/>
            </a:prstGeom>
            <a:noFill/>
            <a:ln>
              <a:noFill/>
            </a:ln>
          </p:spPr>
          <p:txBody>
            <a:bodyPr lIns="82939" tIns="82939" rIns="82939" bIns="82939" anchor="ctr" anchorCtr="0">
              <a:noAutofit/>
            </a:bodyPr>
            <a:lstStyle/>
            <a:p>
              <a:pPr marL="47526">
                <a:lnSpc>
                  <a:spcPct val="115000"/>
                </a:lnSpc>
                <a:spcAft>
                  <a:spcPts val="907"/>
                </a:spcAft>
                <a:buClr>
                  <a:srgbClr val="383939"/>
                </a:buClr>
                <a:buSzPct val="100000"/>
              </a:pPr>
              <a:r>
                <a:rPr lang="en-AU" sz="635" b="1" kern="0" dirty="0">
                  <a:solidFill>
                    <a:srgbClr val="FFFFFF"/>
                  </a:solidFill>
                  <a:latin typeface="Source Sans Pro" panose="020B0503030403020204" pitchFamily="34" charset="0"/>
                  <a:ea typeface="Source Sans Pro" panose="020B0503030403020204" pitchFamily="34" charset="0"/>
                  <a:cs typeface="Graphik" charset="0"/>
                  <a:sym typeface="Proxima Nova Extrabold"/>
                </a:rPr>
                <a:t>Disability Service Provider</a:t>
              </a:r>
              <a:endParaRPr sz="635" b="1" kern="0" dirty="0">
                <a:solidFill>
                  <a:srgbClr val="FFFFFF"/>
                </a:solidFill>
                <a:latin typeface="Source Sans Pro" panose="020B0503030403020204" pitchFamily="34" charset="0"/>
                <a:ea typeface="Source Sans Pro" panose="020B0503030403020204" pitchFamily="34" charset="0"/>
                <a:cs typeface="Graphik" charset="0"/>
                <a:sym typeface="Proxima Nova"/>
              </a:endParaRPr>
            </a:p>
          </p:txBody>
        </p:sp>
        <p:sp>
          <p:nvSpPr>
            <p:cNvPr id="125" name="Shape 81"/>
            <p:cNvSpPr txBox="1"/>
            <p:nvPr/>
          </p:nvSpPr>
          <p:spPr>
            <a:xfrm>
              <a:off x="9287823" y="3403321"/>
              <a:ext cx="1144813" cy="288013"/>
            </a:xfrm>
            <a:prstGeom prst="rect">
              <a:avLst/>
            </a:prstGeom>
            <a:noFill/>
            <a:ln>
              <a:noFill/>
            </a:ln>
          </p:spPr>
          <p:txBody>
            <a:bodyPr lIns="82939" tIns="82939" rIns="82939" bIns="82939" anchor="ctr" anchorCtr="0">
              <a:noAutofit/>
            </a:bodyPr>
            <a:lstStyle/>
            <a:p>
              <a:pPr marL="47526">
                <a:lnSpc>
                  <a:spcPct val="115000"/>
                </a:lnSpc>
                <a:spcAft>
                  <a:spcPts val="907"/>
                </a:spcAft>
                <a:buClr>
                  <a:srgbClr val="383939"/>
                </a:buClr>
                <a:buSzPct val="100000"/>
              </a:pPr>
              <a:r>
                <a:rPr lang="en-AU" sz="635" b="1" kern="0" dirty="0">
                  <a:solidFill>
                    <a:srgbClr val="FFFFFF"/>
                  </a:solidFill>
                  <a:latin typeface="Source Sans Pro" panose="020B0503030403020204" pitchFamily="34" charset="0"/>
                  <a:ea typeface="Source Sans Pro" panose="020B0503030403020204" pitchFamily="34" charset="0"/>
                  <a:cs typeface="Graphik" charset="0"/>
                  <a:sym typeface="Proxima Nova Extrabold"/>
                </a:rPr>
                <a:t>Physio</a:t>
              </a:r>
              <a:endParaRPr sz="635" b="1" kern="0" dirty="0">
                <a:solidFill>
                  <a:srgbClr val="FFFFFF"/>
                </a:solidFill>
                <a:latin typeface="Source Sans Pro" panose="020B0503030403020204" pitchFamily="34" charset="0"/>
                <a:ea typeface="Source Sans Pro" panose="020B0503030403020204" pitchFamily="34" charset="0"/>
                <a:cs typeface="Graphik" charset="0"/>
                <a:sym typeface="Proxima Nova"/>
              </a:endParaRPr>
            </a:p>
          </p:txBody>
        </p:sp>
        <p:sp>
          <p:nvSpPr>
            <p:cNvPr id="126" name="Oval 125"/>
            <p:cNvSpPr/>
            <p:nvPr/>
          </p:nvSpPr>
          <p:spPr>
            <a:xfrm>
              <a:off x="9268854" y="3499891"/>
              <a:ext cx="110531" cy="1105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127" name="Oval 126"/>
            <p:cNvSpPr/>
            <p:nvPr/>
          </p:nvSpPr>
          <p:spPr>
            <a:xfrm>
              <a:off x="9334814" y="3104949"/>
              <a:ext cx="110531" cy="1105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128" name="Oval 127"/>
            <p:cNvSpPr/>
            <p:nvPr/>
          </p:nvSpPr>
          <p:spPr>
            <a:xfrm>
              <a:off x="7917926" y="3853099"/>
              <a:ext cx="150299" cy="1502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129" name="Shape 81"/>
            <p:cNvSpPr txBox="1"/>
            <p:nvPr/>
          </p:nvSpPr>
          <p:spPr>
            <a:xfrm>
              <a:off x="7431127" y="4031922"/>
              <a:ext cx="724530" cy="216388"/>
            </a:xfrm>
            <a:prstGeom prst="rect">
              <a:avLst/>
            </a:prstGeom>
            <a:noFill/>
            <a:ln>
              <a:noFill/>
            </a:ln>
          </p:spPr>
          <p:txBody>
            <a:bodyPr lIns="82939" tIns="82939" rIns="82939" bIns="82939" anchor="ctr" anchorCtr="0">
              <a:noAutofit/>
            </a:bodyPr>
            <a:lstStyle/>
            <a:p>
              <a:pPr marL="47526" algn="ctr">
                <a:lnSpc>
                  <a:spcPct val="115000"/>
                </a:lnSpc>
                <a:spcAft>
                  <a:spcPts val="907"/>
                </a:spcAft>
                <a:buClr>
                  <a:srgbClr val="383939"/>
                </a:buClr>
                <a:buSzPct val="100000"/>
              </a:pPr>
              <a:r>
                <a:rPr lang="en-AU" sz="726" b="1" kern="0" dirty="0">
                  <a:solidFill>
                    <a:srgbClr val="FFFFFF"/>
                  </a:solidFill>
                  <a:latin typeface="Source Sans Pro" panose="020B0503030403020204" pitchFamily="34" charset="0"/>
                  <a:ea typeface="Source Sans Pro" panose="020B0503030403020204" pitchFamily="34" charset="0"/>
                  <a:cs typeface="Graphik" charset="0"/>
                  <a:sym typeface="Proxima Nova Extrabold"/>
                </a:rPr>
                <a:t>Whānau / </a:t>
              </a:r>
              <a:r>
                <a:rPr lang="en-AU" sz="726" b="1" kern="0" dirty="0">
                  <a:solidFill>
                    <a:srgbClr val="FFFFFF"/>
                  </a:solidFill>
                  <a:latin typeface="Source Sans Pro" panose="020B0503030403020204" pitchFamily="34" charset="0"/>
                  <a:ea typeface="Source Sans Pro" panose="020B0503030403020204" pitchFamily="34" charset="0"/>
                  <a:cs typeface="Graphik" charset="0"/>
                  <a:sym typeface="Proxima Nova"/>
                </a:rPr>
                <a:t/>
              </a:r>
              <a:br>
                <a:rPr lang="en-AU" sz="726" b="1" kern="0" dirty="0">
                  <a:solidFill>
                    <a:srgbClr val="FFFFFF"/>
                  </a:solidFill>
                  <a:latin typeface="Source Sans Pro" panose="020B0503030403020204" pitchFamily="34" charset="0"/>
                  <a:ea typeface="Source Sans Pro" panose="020B0503030403020204" pitchFamily="34" charset="0"/>
                  <a:cs typeface="Graphik" charset="0"/>
                  <a:sym typeface="Proxima Nova"/>
                </a:rPr>
              </a:br>
              <a:r>
                <a:rPr lang="en-AU" sz="726" b="1" kern="0" dirty="0">
                  <a:solidFill>
                    <a:srgbClr val="FFFFFF"/>
                  </a:solidFill>
                  <a:latin typeface="Source Sans Pro" panose="020B0503030403020204" pitchFamily="34" charset="0"/>
                  <a:ea typeface="Source Sans Pro" panose="020B0503030403020204" pitchFamily="34" charset="0"/>
                  <a:cs typeface="Graphik" charset="0"/>
                  <a:sym typeface="Proxima Nova"/>
                </a:rPr>
                <a:t>Family</a:t>
              </a:r>
              <a:endParaRPr lang="en-AU" sz="726" b="1" kern="0" dirty="0">
                <a:solidFill>
                  <a:srgbClr val="FFFFFF"/>
                </a:solidFill>
                <a:latin typeface="Source Sans Pro" panose="020B0503030403020204" pitchFamily="34" charset="0"/>
                <a:ea typeface="Source Sans Pro" panose="020B0503030403020204" pitchFamily="34" charset="0"/>
                <a:cs typeface="Graphik" charset="0"/>
                <a:sym typeface="Proxima Nova Extrabold"/>
              </a:endParaRPr>
            </a:p>
          </p:txBody>
        </p:sp>
        <p:sp>
          <p:nvSpPr>
            <p:cNvPr id="130" name="Shape 81"/>
            <p:cNvSpPr txBox="1"/>
            <p:nvPr/>
          </p:nvSpPr>
          <p:spPr>
            <a:xfrm>
              <a:off x="9081682" y="3875736"/>
              <a:ext cx="1144813" cy="288013"/>
            </a:xfrm>
            <a:prstGeom prst="rect">
              <a:avLst/>
            </a:prstGeom>
            <a:noFill/>
            <a:ln>
              <a:noFill/>
            </a:ln>
          </p:spPr>
          <p:txBody>
            <a:bodyPr lIns="82939" tIns="82939" rIns="82939" bIns="82939" anchor="ctr" anchorCtr="0">
              <a:noAutofit/>
            </a:bodyPr>
            <a:lstStyle/>
            <a:p>
              <a:pPr marL="47526">
                <a:lnSpc>
                  <a:spcPct val="115000"/>
                </a:lnSpc>
                <a:spcAft>
                  <a:spcPts val="907"/>
                </a:spcAft>
                <a:buClr>
                  <a:srgbClr val="383939"/>
                </a:buClr>
                <a:buSzPct val="100000"/>
              </a:pPr>
              <a:r>
                <a:rPr lang="en-AU" sz="635" b="1" kern="0" dirty="0">
                  <a:solidFill>
                    <a:srgbClr val="FFFFFF"/>
                  </a:solidFill>
                  <a:latin typeface="Source Sans Pro" panose="020B0503030403020204" pitchFamily="34" charset="0"/>
                  <a:ea typeface="Source Sans Pro" panose="020B0503030403020204" pitchFamily="34" charset="0"/>
                  <a:cs typeface="Graphik" charset="0"/>
                  <a:sym typeface="Proxima Nova Extrabold"/>
                </a:rPr>
                <a:t>Community</a:t>
              </a:r>
              <a:br>
                <a:rPr lang="en-AU" sz="635" b="1" kern="0" dirty="0">
                  <a:solidFill>
                    <a:srgbClr val="FFFFFF"/>
                  </a:solidFill>
                  <a:latin typeface="Source Sans Pro" panose="020B0503030403020204" pitchFamily="34" charset="0"/>
                  <a:ea typeface="Source Sans Pro" panose="020B0503030403020204" pitchFamily="34" charset="0"/>
                  <a:cs typeface="Graphik" charset="0"/>
                  <a:sym typeface="Proxima Nova Extrabold"/>
                </a:rPr>
              </a:br>
              <a:r>
                <a:rPr lang="en-AU" sz="635" b="1" kern="0" dirty="0">
                  <a:solidFill>
                    <a:srgbClr val="FFFFFF"/>
                  </a:solidFill>
                  <a:latin typeface="Source Sans Pro" panose="020B0503030403020204" pitchFamily="34" charset="0"/>
                  <a:ea typeface="Source Sans Pro" panose="020B0503030403020204" pitchFamily="34" charset="0"/>
                  <a:cs typeface="Graphik" charset="0"/>
                  <a:sym typeface="Proxima Nova Extrabold"/>
                </a:rPr>
                <a:t> Pharmacist</a:t>
              </a:r>
              <a:endParaRPr sz="635" b="1" kern="0" dirty="0">
                <a:solidFill>
                  <a:srgbClr val="FFFFFF"/>
                </a:solidFill>
                <a:latin typeface="Source Sans Pro" panose="020B0503030403020204" pitchFamily="34" charset="0"/>
                <a:ea typeface="Source Sans Pro" panose="020B0503030403020204" pitchFamily="34" charset="0"/>
                <a:cs typeface="Graphik" charset="0"/>
                <a:sym typeface="Proxima Nova"/>
              </a:endParaRPr>
            </a:p>
          </p:txBody>
        </p:sp>
        <p:sp>
          <p:nvSpPr>
            <p:cNvPr id="131" name="Oval 130"/>
            <p:cNvSpPr/>
            <p:nvPr/>
          </p:nvSpPr>
          <p:spPr>
            <a:xfrm>
              <a:off x="9073956" y="3798294"/>
              <a:ext cx="110531" cy="1105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kern="0">
                <a:solidFill>
                  <a:srgbClr val="FFFFFF"/>
                </a:solidFill>
                <a:latin typeface="Source Sans Pro" panose="020B0503030403020204" pitchFamily="34" charset="0"/>
                <a:ea typeface="Source Sans Pro" panose="020B0503030403020204" pitchFamily="34" charset="0"/>
                <a:sym typeface="Arial"/>
              </a:endParaRPr>
            </a:p>
          </p:txBody>
        </p:sp>
      </p:grpSp>
      <p:sp>
        <p:nvSpPr>
          <p:cNvPr id="135" name="Rectangle 134"/>
          <p:cNvSpPr/>
          <p:nvPr/>
        </p:nvSpPr>
        <p:spPr>
          <a:xfrm>
            <a:off x="4000497" y="1344750"/>
            <a:ext cx="7581903" cy="923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Tom wants to prove he can manage his insulin independently</a:t>
            </a:r>
            <a:endParaRPr lang="en-NZ" sz="2400" b="1" dirty="0"/>
          </a:p>
        </p:txBody>
      </p:sp>
      <p:grpSp>
        <p:nvGrpSpPr>
          <p:cNvPr id="229" name="Group 228"/>
          <p:cNvGrpSpPr/>
          <p:nvPr/>
        </p:nvGrpSpPr>
        <p:grpSpPr>
          <a:xfrm>
            <a:off x="4000498" y="2396516"/>
            <a:ext cx="7581902" cy="3600000"/>
            <a:chOff x="4000498" y="1864460"/>
            <a:chExt cx="4533434" cy="2506225"/>
          </a:xfrm>
        </p:grpSpPr>
        <p:sp>
          <p:nvSpPr>
            <p:cNvPr id="133" name="Rectangle 132"/>
            <p:cNvSpPr/>
            <p:nvPr/>
          </p:nvSpPr>
          <p:spPr>
            <a:xfrm>
              <a:off x="4000498" y="3186917"/>
              <a:ext cx="2187799" cy="11837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solidFill>
                    <a:schemeClr val="tx1"/>
                  </a:solidFill>
                </a:rPr>
                <a:t>Why would this be good for Tom and his whanau?</a:t>
              </a:r>
              <a:endParaRPr lang="en-NZ" sz="2400" b="1" dirty="0">
                <a:solidFill>
                  <a:schemeClr val="tx1"/>
                </a:solidFill>
              </a:endParaRPr>
            </a:p>
          </p:txBody>
        </p:sp>
        <p:sp>
          <p:nvSpPr>
            <p:cNvPr id="134" name="Rectangle 133"/>
            <p:cNvSpPr/>
            <p:nvPr/>
          </p:nvSpPr>
          <p:spPr>
            <a:xfrm>
              <a:off x="6346133" y="1864460"/>
              <a:ext cx="2187799" cy="11837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solidFill>
                    <a:schemeClr val="tx1"/>
                  </a:solidFill>
                </a:rPr>
                <a:t>Why could this be good for Tom’s clinical team and the health sector?</a:t>
              </a:r>
              <a:endParaRPr lang="en-NZ" sz="2400" b="1" dirty="0">
                <a:solidFill>
                  <a:schemeClr val="tx1"/>
                </a:solidFill>
              </a:endParaRPr>
            </a:p>
          </p:txBody>
        </p:sp>
        <p:sp>
          <p:nvSpPr>
            <p:cNvPr id="227" name="Rectangle 226"/>
            <p:cNvSpPr/>
            <p:nvPr/>
          </p:nvSpPr>
          <p:spPr>
            <a:xfrm>
              <a:off x="4000498" y="1864460"/>
              <a:ext cx="2187799" cy="11837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solidFill>
                    <a:schemeClr val="tx1"/>
                  </a:solidFill>
                </a:rPr>
                <a:t>Describe the key elements of this service</a:t>
              </a:r>
              <a:endParaRPr lang="en-NZ" sz="2400" b="1" dirty="0">
                <a:solidFill>
                  <a:schemeClr val="tx1"/>
                </a:solidFill>
              </a:endParaRPr>
            </a:p>
          </p:txBody>
        </p:sp>
        <p:sp>
          <p:nvSpPr>
            <p:cNvPr id="228" name="Rectangle 227"/>
            <p:cNvSpPr/>
            <p:nvPr/>
          </p:nvSpPr>
          <p:spPr>
            <a:xfrm>
              <a:off x="6346132" y="3186918"/>
              <a:ext cx="2187799" cy="11837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solidFill>
                    <a:schemeClr val="tx1"/>
                  </a:solidFill>
                </a:rPr>
                <a:t>What are the key gaps between this and the current state</a:t>
              </a:r>
              <a:endParaRPr lang="en-NZ" sz="2400" b="1" dirty="0">
                <a:solidFill>
                  <a:schemeClr val="tx1"/>
                </a:solidFill>
              </a:endParaRPr>
            </a:p>
          </p:txBody>
        </p:sp>
      </p:grpSp>
    </p:spTree>
    <p:extLst>
      <p:ext uri="{BB962C8B-B14F-4D97-AF65-F5344CB8AC3E}">
        <p14:creationId xmlns:p14="http://schemas.microsoft.com/office/powerpoint/2010/main" val="28191777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496" y="274638"/>
            <a:ext cx="6358155" cy="1143000"/>
          </a:xfrm>
        </p:spPr>
        <p:txBody>
          <a:bodyPr/>
          <a:lstStyle/>
          <a:p>
            <a:r>
              <a:rPr lang="en-NZ" dirty="0" smtClean="0"/>
              <a:t>Technology can be where staff can’t be or are hard to find</a:t>
            </a:r>
            <a:endParaRPr lang="en-NZ" dirty="0"/>
          </a:p>
        </p:txBody>
      </p:sp>
      <p:sp>
        <p:nvSpPr>
          <p:cNvPr id="128" name="Rectangle 127"/>
          <p:cNvSpPr/>
          <p:nvPr/>
        </p:nvSpPr>
        <p:spPr>
          <a:xfrm>
            <a:off x="0" y="1"/>
            <a:ext cx="3842663" cy="6858000"/>
          </a:xfrm>
          <a:prstGeom prst="rect">
            <a:avLst/>
          </a:prstGeom>
          <a:solidFill>
            <a:srgbClr val="FAB33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70" b="0" i="0" u="none" strike="noStrike" kern="0" cap="none" spc="0" normalizeH="0" baseline="0" noProof="0" smtClean="0">
              <a:ln>
                <a:noFill/>
              </a:ln>
              <a:solidFill>
                <a:srgbClr val="FFFFFF"/>
              </a:solidFill>
              <a:effectLst/>
              <a:uLnTx/>
              <a:uFillTx/>
              <a:latin typeface="Arial"/>
              <a:ea typeface="Source Sans Pro" panose="020B0503030403020204" pitchFamily="34" charset="0"/>
              <a:cs typeface="+mn-cs"/>
              <a:sym typeface="Arial"/>
            </a:endParaRPr>
          </a:p>
        </p:txBody>
      </p:sp>
      <p:sp>
        <p:nvSpPr>
          <p:cNvPr id="130" name="TextBox 129"/>
          <p:cNvSpPr txBox="1"/>
          <p:nvPr/>
        </p:nvSpPr>
        <p:spPr>
          <a:xfrm>
            <a:off x="588600" y="1012196"/>
            <a:ext cx="1723861" cy="427361"/>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177" b="1" i="0" u="none" strike="noStrike" kern="0" cap="none" spc="0" normalizeH="0" baseline="0" noProof="0" dirty="0" smtClean="0">
                <a:ln>
                  <a:noFill/>
                </a:ln>
                <a:solidFill>
                  <a:srgbClr val="383939"/>
                </a:solidFill>
                <a:effectLst/>
                <a:uLnTx/>
                <a:uFillTx/>
                <a:latin typeface="Nimbus Sans L" panose="02000503000000000000" pitchFamily="50" charset="0"/>
                <a:ea typeface="Source Sans Pro" panose="020B0503030403020204" pitchFamily="34" charset="0"/>
                <a:cs typeface="Graphik" charset="0"/>
                <a:sym typeface="Arial"/>
              </a:rPr>
              <a:t>Raewyn</a:t>
            </a:r>
          </a:p>
        </p:txBody>
      </p:sp>
      <p:sp>
        <p:nvSpPr>
          <p:cNvPr id="131" name="Shape 81"/>
          <p:cNvSpPr txBox="1"/>
          <p:nvPr/>
        </p:nvSpPr>
        <p:spPr>
          <a:xfrm>
            <a:off x="2227687" y="1771603"/>
            <a:ext cx="1038554" cy="261280"/>
          </a:xfrm>
          <a:prstGeom prst="rect">
            <a:avLst/>
          </a:prstGeom>
          <a:noFill/>
          <a:ln>
            <a:noFill/>
          </a:ln>
        </p:spPr>
        <p:txBody>
          <a:bodyPr lIns="82939" tIns="82939" rIns="82939" bIns="82939" anchor="t" anchorCtr="0">
            <a:noAutofit/>
          </a:bodyPr>
          <a:lstStyle/>
          <a:p>
            <a:pPr marL="47526" algn="ctr">
              <a:lnSpc>
                <a:spcPct val="115000"/>
              </a:lnSpc>
              <a:spcAft>
                <a:spcPts val="907"/>
              </a:spcAft>
              <a:buClr>
                <a:srgbClr val="383939"/>
              </a:buClr>
              <a:buSzPct val="100000"/>
            </a:pPr>
            <a:r>
              <a:rPr lang="en-AU" sz="635" b="1" kern="0" dirty="0">
                <a:solidFill>
                  <a:srgbClr val="FFFFFF"/>
                </a:solidFill>
                <a:ea typeface="Source Sans Pro" panose="020B0503030403020204" pitchFamily="34" charset="0"/>
                <a:cs typeface="Graphik" charset="0"/>
                <a:sym typeface="Proxima Nova Extrabold"/>
              </a:rPr>
              <a:t>Community</a:t>
            </a:r>
            <a:br>
              <a:rPr lang="en-AU" sz="635" b="1" kern="0" dirty="0">
                <a:solidFill>
                  <a:srgbClr val="FFFFFF"/>
                </a:solidFill>
                <a:ea typeface="Source Sans Pro" panose="020B0503030403020204" pitchFamily="34" charset="0"/>
                <a:cs typeface="Graphik" charset="0"/>
                <a:sym typeface="Proxima Nova Extrabold"/>
              </a:rPr>
            </a:br>
            <a:r>
              <a:rPr lang="en-AU" sz="635" b="1" kern="0" dirty="0">
                <a:solidFill>
                  <a:srgbClr val="FFFFFF"/>
                </a:solidFill>
                <a:ea typeface="Source Sans Pro" panose="020B0503030403020204" pitchFamily="34" charset="0"/>
                <a:cs typeface="Graphik" charset="0"/>
                <a:sym typeface="Proxima Nova Extrabold"/>
              </a:rPr>
              <a:t> Pharmacist</a:t>
            </a:r>
            <a:endParaRPr sz="635" b="1" kern="0" dirty="0">
              <a:solidFill>
                <a:srgbClr val="FFFFFF"/>
              </a:solidFill>
              <a:ea typeface="Source Sans Pro" panose="020B0503030403020204" pitchFamily="34" charset="0"/>
              <a:cs typeface="Graphik" charset="0"/>
              <a:sym typeface="Proxima Nova"/>
            </a:endParaRPr>
          </a:p>
        </p:txBody>
      </p:sp>
      <p:sp>
        <p:nvSpPr>
          <p:cNvPr id="132" name="Oval 131"/>
          <p:cNvSpPr/>
          <p:nvPr/>
        </p:nvSpPr>
        <p:spPr>
          <a:xfrm>
            <a:off x="898900" y="1674110"/>
            <a:ext cx="1575134" cy="1575134"/>
          </a:xfrm>
          <a:prstGeom prst="ellipse">
            <a:avLst/>
          </a:prstGeom>
          <a:noFill/>
          <a:ln w="9525"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70" b="0" i="0" u="none" strike="noStrike" kern="0" cap="none" spc="0" normalizeH="0" baseline="0" noProof="0" smtClean="0">
              <a:ln>
                <a:noFill/>
              </a:ln>
              <a:solidFill>
                <a:srgbClr val="FFFFFF"/>
              </a:solidFill>
              <a:effectLst/>
              <a:uLnTx/>
              <a:uFillTx/>
              <a:latin typeface="Arial"/>
              <a:ea typeface="Source Sans Pro" panose="020B0503030403020204" pitchFamily="34" charset="0"/>
              <a:cs typeface="+mn-cs"/>
              <a:sym typeface="Arial"/>
            </a:endParaRPr>
          </a:p>
        </p:txBody>
      </p:sp>
      <p:sp>
        <p:nvSpPr>
          <p:cNvPr id="133" name="Oval 132"/>
          <p:cNvSpPr/>
          <p:nvPr/>
        </p:nvSpPr>
        <p:spPr>
          <a:xfrm>
            <a:off x="1641317" y="3173919"/>
            <a:ext cx="136348" cy="136348"/>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70" b="0" i="0" u="none" strike="noStrike" kern="0" cap="none" spc="0" normalizeH="0" baseline="0" noProof="0" smtClean="0">
              <a:ln>
                <a:noFill/>
              </a:ln>
              <a:solidFill>
                <a:srgbClr val="FFFFFF"/>
              </a:solidFill>
              <a:effectLst/>
              <a:uLnTx/>
              <a:uFillTx/>
              <a:latin typeface="Arial"/>
              <a:ea typeface="Source Sans Pro" panose="020B0503030403020204" pitchFamily="34" charset="0"/>
              <a:cs typeface="+mn-cs"/>
              <a:sym typeface="Arial"/>
            </a:endParaRPr>
          </a:p>
        </p:txBody>
      </p:sp>
      <p:sp>
        <p:nvSpPr>
          <p:cNvPr id="134" name="Oval 133"/>
          <p:cNvSpPr/>
          <p:nvPr/>
        </p:nvSpPr>
        <p:spPr>
          <a:xfrm>
            <a:off x="1128887" y="3010779"/>
            <a:ext cx="136348" cy="136348"/>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70" b="0" i="0" u="none" strike="noStrike" kern="0" cap="none" spc="0" normalizeH="0" baseline="0" noProof="0" smtClean="0">
              <a:ln>
                <a:noFill/>
              </a:ln>
              <a:solidFill>
                <a:srgbClr val="FFFFFF"/>
              </a:solidFill>
              <a:effectLst/>
              <a:uLnTx/>
              <a:uFillTx/>
              <a:latin typeface="Arial"/>
              <a:ea typeface="Source Sans Pro" panose="020B0503030403020204" pitchFamily="34" charset="0"/>
              <a:cs typeface="+mn-cs"/>
              <a:sym typeface="Arial"/>
            </a:endParaRPr>
          </a:p>
        </p:txBody>
      </p:sp>
      <p:sp>
        <p:nvSpPr>
          <p:cNvPr id="135" name="Oval 134"/>
          <p:cNvSpPr/>
          <p:nvPr/>
        </p:nvSpPr>
        <p:spPr>
          <a:xfrm>
            <a:off x="2146440" y="3010779"/>
            <a:ext cx="136348" cy="136348"/>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70" b="0" i="0" u="none" strike="noStrike" kern="0" cap="none" spc="0" normalizeH="0" baseline="0" noProof="0" smtClean="0">
              <a:ln>
                <a:noFill/>
              </a:ln>
              <a:solidFill>
                <a:srgbClr val="FFFFFF"/>
              </a:solidFill>
              <a:effectLst/>
              <a:uLnTx/>
              <a:uFillTx/>
              <a:latin typeface="Arial"/>
              <a:ea typeface="Source Sans Pro" panose="020B0503030403020204" pitchFamily="34" charset="0"/>
              <a:cs typeface="+mn-cs"/>
              <a:sym typeface="Arial"/>
            </a:endParaRPr>
          </a:p>
        </p:txBody>
      </p:sp>
      <p:sp>
        <p:nvSpPr>
          <p:cNvPr id="136" name="Shape 81"/>
          <p:cNvSpPr txBox="1"/>
          <p:nvPr/>
        </p:nvSpPr>
        <p:spPr>
          <a:xfrm>
            <a:off x="1441445" y="3249389"/>
            <a:ext cx="504891" cy="261280"/>
          </a:xfrm>
          <a:prstGeom prst="rect">
            <a:avLst/>
          </a:prstGeom>
          <a:noFill/>
          <a:ln>
            <a:noFill/>
          </a:ln>
        </p:spPr>
        <p:txBody>
          <a:bodyPr lIns="82939" tIns="82939" rIns="82939" bIns="82939" anchor="t" anchorCtr="0">
            <a:noAutofit/>
          </a:bodyPr>
          <a:lstStyle/>
          <a:p>
            <a:pPr marL="47526" algn="ctr">
              <a:lnSpc>
                <a:spcPct val="115000"/>
              </a:lnSpc>
              <a:spcAft>
                <a:spcPts val="907"/>
              </a:spcAft>
              <a:buClr>
                <a:srgbClr val="383939"/>
              </a:buClr>
              <a:buSzPct val="100000"/>
            </a:pPr>
            <a:r>
              <a:rPr lang="en-AU" sz="726" b="1" kern="0" dirty="0">
                <a:solidFill>
                  <a:srgbClr val="FFFFFF"/>
                </a:solidFill>
                <a:ea typeface="Source Sans Pro" panose="020B0503030403020204" pitchFamily="34" charset="0"/>
                <a:cs typeface="Graphik" charset="0"/>
                <a:sym typeface="Proxima Nova Extrabold"/>
              </a:rPr>
              <a:t>GP</a:t>
            </a:r>
            <a:endParaRPr sz="726" b="1" kern="0" dirty="0">
              <a:solidFill>
                <a:srgbClr val="FFFFFF"/>
              </a:solidFill>
              <a:ea typeface="Source Sans Pro" panose="020B0503030403020204" pitchFamily="34" charset="0"/>
              <a:cs typeface="Graphik" charset="0"/>
              <a:sym typeface="Proxima Nova"/>
            </a:endParaRPr>
          </a:p>
        </p:txBody>
      </p:sp>
      <p:sp>
        <p:nvSpPr>
          <p:cNvPr id="137" name="Shape 81"/>
          <p:cNvSpPr txBox="1"/>
          <p:nvPr/>
        </p:nvSpPr>
        <p:spPr>
          <a:xfrm>
            <a:off x="600858" y="3092696"/>
            <a:ext cx="1038554" cy="261280"/>
          </a:xfrm>
          <a:prstGeom prst="rect">
            <a:avLst/>
          </a:prstGeom>
          <a:noFill/>
          <a:ln>
            <a:noFill/>
          </a:ln>
        </p:spPr>
        <p:txBody>
          <a:bodyPr lIns="82939" tIns="82939" rIns="82939" bIns="82939" anchor="t" anchorCtr="0">
            <a:noAutofit/>
          </a:bodyPr>
          <a:lstStyle/>
          <a:p>
            <a:pPr marL="47526" algn="ctr">
              <a:lnSpc>
                <a:spcPct val="115000"/>
              </a:lnSpc>
              <a:spcAft>
                <a:spcPts val="907"/>
              </a:spcAft>
              <a:buClr>
                <a:srgbClr val="383939"/>
              </a:buClr>
              <a:buSzPct val="100000"/>
            </a:pPr>
            <a:r>
              <a:rPr lang="en-AU" sz="726" b="1" kern="0" dirty="0">
                <a:solidFill>
                  <a:srgbClr val="FFFFFF"/>
                </a:solidFill>
                <a:ea typeface="Source Sans Pro" panose="020B0503030403020204" pitchFamily="34" charset="0"/>
                <a:cs typeface="Graphik" charset="0"/>
                <a:sym typeface="Proxima Nova Extrabold"/>
              </a:rPr>
              <a:t>Midwife</a:t>
            </a:r>
            <a:endParaRPr sz="726" b="1" kern="0" dirty="0">
              <a:solidFill>
                <a:srgbClr val="FFFFFF"/>
              </a:solidFill>
              <a:ea typeface="Source Sans Pro" panose="020B0503030403020204" pitchFamily="34" charset="0"/>
              <a:cs typeface="Graphik" charset="0"/>
              <a:sym typeface="Proxima Nova"/>
            </a:endParaRPr>
          </a:p>
        </p:txBody>
      </p:sp>
      <p:sp>
        <p:nvSpPr>
          <p:cNvPr id="138" name="Shape 81"/>
          <p:cNvSpPr txBox="1"/>
          <p:nvPr/>
        </p:nvSpPr>
        <p:spPr>
          <a:xfrm>
            <a:off x="1825793" y="3079991"/>
            <a:ext cx="1174043" cy="261280"/>
          </a:xfrm>
          <a:prstGeom prst="rect">
            <a:avLst/>
          </a:prstGeom>
          <a:noFill/>
          <a:ln>
            <a:noFill/>
          </a:ln>
        </p:spPr>
        <p:txBody>
          <a:bodyPr lIns="82939" tIns="82939" rIns="82939" bIns="82939" anchor="t" anchorCtr="0">
            <a:noAutofit/>
          </a:bodyPr>
          <a:lstStyle/>
          <a:p>
            <a:pPr marL="47526" algn="ctr">
              <a:lnSpc>
                <a:spcPct val="115000"/>
              </a:lnSpc>
              <a:spcAft>
                <a:spcPts val="907"/>
              </a:spcAft>
              <a:buClr>
                <a:srgbClr val="383939"/>
              </a:buClr>
              <a:buSzPct val="100000"/>
            </a:pPr>
            <a:r>
              <a:rPr lang="en-AU" sz="726" b="1" kern="0" dirty="0">
                <a:solidFill>
                  <a:srgbClr val="FFFFFF"/>
                </a:solidFill>
                <a:ea typeface="Source Sans Pro" panose="020B0503030403020204" pitchFamily="34" charset="0"/>
                <a:cs typeface="Graphik" charset="0"/>
                <a:sym typeface="Proxima Nova Extrabold"/>
              </a:rPr>
              <a:t>Community </a:t>
            </a:r>
            <a:br>
              <a:rPr lang="en-AU" sz="726" b="1" kern="0" dirty="0">
                <a:solidFill>
                  <a:srgbClr val="FFFFFF"/>
                </a:solidFill>
                <a:ea typeface="Source Sans Pro" panose="020B0503030403020204" pitchFamily="34" charset="0"/>
                <a:cs typeface="Graphik" charset="0"/>
                <a:sym typeface="Proxima Nova Extrabold"/>
              </a:rPr>
            </a:br>
            <a:r>
              <a:rPr lang="en-AU" sz="726" b="1" kern="0" dirty="0">
                <a:solidFill>
                  <a:srgbClr val="FFFFFF"/>
                </a:solidFill>
                <a:ea typeface="Source Sans Pro" panose="020B0503030403020204" pitchFamily="34" charset="0"/>
                <a:cs typeface="Graphik" charset="0"/>
                <a:sym typeface="Proxima Nova Extrabold"/>
              </a:rPr>
              <a:t>Nurse</a:t>
            </a:r>
            <a:endParaRPr sz="726" b="1" kern="0" dirty="0">
              <a:solidFill>
                <a:srgbClr val="FFFFFF"/>
              </a:solidFill>
              <a:ea typeface="Source Sans Pro" panose="020B0503030403020204" pitchFamily="34" charset="0"/>
              <a:cs typeface="Graphik" charset="0"/>
              <a:sym typeface="Proxima Nova"/>
            </a:endParaRPr>
          </a:p>
        </p:txBody>
      </p:sp>
      <p:sp>
        <p:nvSpPr>
          <p:cNvPr id="139" name="Shape 81"/>
          <p:cNvSpPr txBox="1"/>
          <p:nvPr/>
        </p:nvSpPr>
        <p:spPr>
          <a:xfrm>
            <a:off x="2297334" y="2209113"/>
            <a:ext cx="1038554" cy="261280"/>
          </a:xfrm>
          <a:prstGeom prst="rect">
            <a:avLst/>
          </a:prstGeom>
          <a:noFill/>
          <a:ln>
            <a:noFill/>
          </a:ln>
        </p:spPr>
        <p:txBody>
          <a:bodyPr lIns="82939" tIns="82939" rIns="82939" bIns="82939" anchor="t" anchorCtr="0">
            <a:noAutofit/>
          </a:bodyPr>
          <a:lstStyle/>
          <a:p>
            <a:pPr marL="47526" algn="ctr">
              <a:lnSpc>
                <a:spcPct val="115000"/>
              </a:lnSpc>
              <a:spcAft>
                <a:spcPts val="907"/>
              </a:spcAft>
              <a:buClr>
                <a:srgbClr val="383939"/>
              </a:buClr>
              <a:buSzPct val="100000"/>
            </a:pPr>
            <a:r>
              <a:rPr lang="en-AU" sz="635" b="1" kern="0" dirty="0">
                <a:solidFill>
                  <a:srgbClr val="FFFFFF"/>
                </a:solidFill>
                <a:ea typeface="Source Sans Pro" panose="020B0503030403020204" pitchFamily="34" charset="0"/>
                <a:cs typeface="Graphik" charset="0"/>
                <a:sym typeface="Proxima Nova Extrabold"/>
              </a:rPr>
              <a:t>Depression </a:t>
            </a:r>
            <a:br>
              <a:rPr lang="en-AU" sz="635" b="1" kern="0" dirty="0">
                <a:solidFill>
                  <a:srgbClr val="FFFFFF"/>
                </a:solidFill>
                <a:ea typeface="Source Sans Pro" panose="020B0503030403020204" pitchFamily="34" charset="0"/>
                <a:cs typeface="Graphik" charset="0"/>
                <a:sym typeface="Proxima Nova Extrabold"/>
              </a:rPr>
            </a:br>
            <a:r>
              <a:rPr lang="en-AU" sz="635" b="1" kern="0" dirty="0">
                <a:solidFill>
                  <a:srgbClr val="FFFFFF"/>
                </a:solidFill>
                <a:ea typeface="Source Sans Pro" panose="020B0503030403020204" pitchFamily="34" charset="0"/>
                <a:cs typeface="Graphik" charset="0"/>
                <a:sym typeface="Proxima Nova Extrabold"/>
              </a:rPr>
              <a:t>Helpline</a:t>
            </a:r>
            <a:endParaRPr sz="635" b="1" kern="0" dirty="0">
              <a:solidFill>
                <a:srgbClr val="FFFFFF"/>
              </a:solidFill>
              <a:ea typeface="Source Sans Pro" panose="020B0503030403020204" pitchFamily="34" charset="0"/>
              <a:cs typeface="Graphik" charset="0"/>
              <a:sym typeface="Proxima Nova"/>
            </a:endParaRPr>
          </a:p>
        </p:txBody>
      </p:sp>
      <p:sp>
        <p:nvSpPr>
          <p:cNvPr id="140" name="Shape 81"/>
          <p:cNvSpPr txBox="1"/>
          <p:nvPr/>
        </p:nvSpPr>
        <p:spPr>
          <a:xfrm>
            <a:off x="2227687" y="2605165"/>
            <a:ext cx="1038554" cy="261280"/>
          </a:xfrm>
          <a:prstGeom prst="rect">
            <a:avLst/>
          </a:prstGeom>
          <a:noFill/>
          <a:ln>
            <a:noFill/>
          </a:ln>
        </p:spPr>
        <p:txBody>
          <a:bodyPr lIns="82939" tIns="82939" rIns="82939" bIns="82939" anchor="t" anchorCtr="0">
            <a:noAutofit/>
          </a:bodyPr>
          <a:lstStyle/>
          <a:p>
            <a:pPr marL="47526" algn="ctr">
              <a:lnSpc>
                <a:spcPct val="115000"/>
              </a:lnSpc>
              <a:spcAft>
                <a:spcPts val="907"/>
              </a:spcAft>
              <a:buClr>
                <a:srgbClr val="383939"/>
              </a:buClr>
              <a:buSzPct val="100000"/>
            </a:pPr>
            <a:r>
              <a:rPr lang="en-AU" sz="635" b="1" kern="0" dirty="0">
                <a:solidFill>
                  <a:srgbClr val="FFFFFF"/>
                </a:solidFill>
                <a:ea typeface="Source Sans Pro" panose="020B0503030403020204" pitchFamily="34" charset="0"/>
                <a:cs typeface="Graphik" charset="0"/>
                <a:sym typeface="Proxima Nova Extrabold"/>
              </a:rPr>
              <a:t>Well Child </a:t>
            </a:r>
            <a:br>
              <a:rPr lang="en-AU" sz="635" b="1" kern="0" dirty="0">
                <a:solidFill>
                  <a:srgbClr val="FFFFFF"/>
                </a:solidFill>
                <a:ea typeface="Source Sans Pro" panose="020B0503030403020204" pitchFamily="34" charset="0"/>
                <a:cs typeface="Graphik" charset="0"/>
                <a:sym typeface="Proxima Nova Extrabold"/>
              </a:rPr>
            </a:br>
            <a:r>
              <a:rPr lang="en-AU" sz="635" b="1" kern="0" dirty="0">
                <a:solidFill>
                  <a:srgbClr val="FFFFFF"/>
                </a:solidFill>
                <a:ea typeface="Source Sans Pro" panose="020B0503030403020204" pitchFamily="34" charset="0"/>
                <a:cs typeface="Graphik" charset="0"/>
                <a:sym typeface="Proxima Nova Extrabold"/>
              </a:rPr>
              <a:t>Provider</a:t>
            </a:r>
            <a:endParaRPr sz="635" b="1" kern="0" dirty="0">
              <a:solidFill>
                <a:srgbClr val="FFFFFF"/>
              </a:solidFill>
              <a:ea typeface="Source Sans Pro" panose="020B0503030403020204" pitchFamily="34" charset="0"/>
              <a:cs typeface="Graphik" charset="0"/>
              <a:sym typeface="Proxima Nova"/>
            </a:endParaRPr>
          </a:p>
        </p:txBody>
      </p:sp>
      <p:sp>
        <p:nvSpPr>
          <p:cNvPr id="141" name="Oval 140"/>
          <p:cNvSpPr/>
          <p:nvPr/>
        </p:nvSpPr>
        <p:spPr>
          <a:xfrm>
            <a:off x="867739" y="2657462"/>
            <a:ext cx="136348" cy="136348"/>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70" b="0" i="0" u="none" strike="noStrike" kern="0" cap="none" spc="0" normalizeH="0" baseline="0" noProof="0" smtClean="0">
              <a:ln>
                <a:noFill/>
              </a:ln>
              <a:solidFill>
                <a:srgbClr val="FFFFFF"/>
              </a:solidFill>
              <a:effectLst/>
              <a:uLnTx/>
              <a:uFillTx/>
              <a:latin typeface="Arial"/>
              <a:ea typeface="Source Sans Pro" panose="020B0503030403020204" pitchFamily="34" charset="0"/>
              <a:cs typeface="+mn-cs"/>
              <a:sym typeface="Arial"/>
            </a:endParaRPr>
          </a:p>
        </p:txBody>
      </p:sp>
      <p:pic>
        <p:nvPicPr>
          <p:cNvPr id="142" name="Picture 14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35248" y="1811457"/>
            <a:ext cx="1306342" cy="1306342"/>
          </a:xfrm>
          <a:prstGeom prst="ellipse">
            <a:avLst/>
          </a:prstGeom>
        </p:spPr>
      </p:pic>
      <p:sp>
        <p:nvSpPr>
          <p:cNvPr id="143" name="Shape 81"/>
          <p:cNvSpPr txBox="1"/>
          <p:nvPr/>
        </p:nvSpPr>
        <p:spPr>
          <a:xfrm>
            <a:off x="262901" y="2773274"/>
            <a:ext cx="1038554" cy="261280"/>
          </a:xfrm>
          <a:prstGeom prst="rect">
            <a:avLst/>
          </a:prstGeom>
          <a:noFill/>
          <a:ln>
            <a:noFill/>
          </a:ln>
        </p:spPr>
        <p:txBody>
          <a:bodyPr lIns="82939" tIns="82939" rIns="82939" bIns="82939" anchor="t" anchorCtr="0">
            <a:noAutofit/>
          </a:bodyPr>
          <a:lstStyle/>
          <a:p>
            <a:pPr marL="47526" algn="ctr">
              <a:lnSpc>
                <a:spcPct val="115000"/>
              </a:lnSpc>
              <a:spcAft>
                <a:spcPts val="907"/>
              </a:spcAft>
              <a:buClr>
                <a:srgbClr val="383939"/>
              </a:buClr>
              <a:buSzPct val="100000"/>
            </a:pPr>
            <a:r>
              <a:rPr lang="en-AU" sz="726" b="1" kern="0">
                <a:solidFill>
                  <a:srgbClr val="FFFFFF"/>
                </a:solidFill>
                <a:ea typeface="Source Sans Pro" panose="020B0503030403020204" pitchFamily="34" charset="0"/>
                <a:cs typeface="Graphik" charset="0"/>
                <a:sym typeface="Proxima Nova Extrabold"/>
              </a:rPr>
              <a:t>Auntie</a:t>
            </a:r>
            <a:endParaRPr sz="726" b="1" kern="0" dirty="0">
              <a:solidFill>
                <a:srgbClr val="FFFFFF"/>
              </a:solidFill>
              <a:ea typeface="Source Sans Pro" panose="020B0503030403020204" pitchFamily="34" charset="0"/>
              <a:cs typeface="Graphik" charset="0"/>
              <a:sym typeface="Proxima Nova"/>
            </a:endParaRPr>
          </a:p>
        </p:txBody>
      </p:sp>
      <p:sp>
        <p:nvSpPr>
          <p:cNvPr id="144" name="Shape 65"/>
          <p:cNvSpPr txBox="1"/>
          <p:nvPr/>
        </p:nvSpPr>
        <p:spPr>
          <a:xfrm>
            <a:off x="588599" y="3505399"/>
            <a:ext cx="2737946" cy="3014167"/>
          </a:xfrm>
          <a:prstGeom prst="rect">
            <a:avLst/>
          </a:prstGeom>
          <a:noFill/>
          <a:ln>
            <a:noFill/>
          </a:ln>
        </p:spPr>
        <p:txBody>
          <a:bodyPr lIns="82939" tIns="82939" rIns="82939" bIns="82939" numCol="1" spcCol="360000" anchor="t" anchorCtr="0">
            <a:noAutofit/>
          </a:bodyPr>
          <a:lstStyle>
            <a:defPPr marR="0" lvl="0" algn="l" rtl="0">
              <a:lnSpc>
                <a:spcPct val="100000"/>
              </a:lnSpc>
              <a:spcBef>
                <a:spcPts val="0"/>
              </a:spcBef>
              <a:spcAft>
                <a:spcPts val="0"/>
              </a:spcAft>
            </a:defPPr>
            <a:lvl1pPr>
              <a:defRPr sz="1200">
                <a:latin typeface="Graphik Regular" charset="0"/>
                <a:ea typeface="Graphik Regular" charset="0"/>
                <a:cs typeface="Graphik Regular" charset="0"/>
              </a:defRPr>
            </a:lvl1pPr>
          </a:lstStyle>
          <a:p>
            <a:pPr>
              <a:lnSpc>
                <a:spcPct val="114000"/>
              </a:lnSpc>
            </a:pPr>
            <a:r>
              <a:rPr lang="en-AU" sz="953" b="1" kern="0" dirty="0">
                <a:solidFill>
                  <a:srgbClr val="FFFFFF"/>
                </a:solidFill>
                <a:latin typeface="Source Sans Pro" panose="020B0503030403020204" pitchFamily="34" charset="0"/>
                <a:ea typeface="Source Sans Pro" panose="020B0503030403020204" pitchFamily="34" charset="0"/>
                <a:sym typeface="Arial"/>
              </a:rPr>
              <a:t>Raewyn is in her early 30’s and is currently </a:t>
            </a:r>
            <a:r>
              <a:rPr lang="en-AU" sz="953" b="1" kern="0" dirty="0" smtClean="0">
                <a:solidFill>
                  <a:srgbClr val="FFFFFF"/>
                </a:solidFill>
                <a:latin typeface="Source Sans Pro" panose="020B0503030403020204" pitchFamily="34" charset="0"/>
                <a:ea typeface="Source Sans Pro" panose="020B0503030403020204" pitchFamily="34" charset="0"/>
                <a:sym typeface="Arial"/>
              </a:rPr>
              <a:t>unemployed, </a:t>
            </a:r>
            <a:r>
              <a:rPr lang="en-AU" sz="953" b="1" kern="0" dirty="0">
                <a:solidFill>
                  <a:srgbClr val="FFFFFF"/>
                </a:solidFill>
                <a:latin typeface="Source Sans Pro" panose="020B0503030403020204" pitchFamily="34" charset="0"/>
                <a:ea typeface="Source Sans Pro" panose="020B0503030403020204" pitchFamily="34" charset="0"/>
                <a:sym typeface="Arial"/>
              </a:rPr>
              <a:t>Raewyn lives in </a:t>
            </a:r>
            <a:r>
              <a:rPr lang="en-AU" sz="953" b="1" kern="0" dirty="0" err="1" smtClean="0">
                <a:solidFill>
                  <a:srgbClr val="FFFFFF"/>
                </a:solidFill>
                <a:latin typeface="Source Sans Pro" panose="020B0503030403020204" pitchFamily="34" charset="0"/>
                <a:ea typeface="Source Sans Pro" panose="020B0503030403020204" pitchFamily="34" charset="0"/>
                <a:sym typeface="Arial"/>
              </a:rPr>
              <a:t>Manapouri</a:t>
            </a:r>
            <a:r>
              <a:rPr lang="en-AU" sz="953" b="1" kern="0" dirty="0" smtClean="0">
                <a:solidFill>
                  <a:srgbClr val="FFFFFF"/>
                </a:solidFill>
                <a:latin typeface="Source Sans Pro" panose="020B0503030403020204" pitchFamily="34" charset="0"/>
                <a:ea typeface="Source Sans Pro" panose="020B0503030403020204" pitchFamily="34" charset="0"/>
                <a:sym typeface="Arial"/>
              </a:rPr>
              <a:t>. </a:t>
            </a:r>
            <a:r>
              <a:rPr lang="en-AU" sz="953" b="1" kern="0" dirty="0">
                <a:solidFill>
                  <a:srgbClr val="FFFFFF"/>
                </a:solidFill>
                <a:latin typeface="Source Sans Pro" panose="020B0503030403020204" pitchFamily="34" charset="0"/>
                <a:ea typeface="Source Sans Pro" panose="020B0503030403020204" pitchFamily="34" charset="0"/>
                <a:sym typeface="Arial"/>
              </a:rPr>
              <a:t>She lives by herself in unstable accommodation after leaving her ex-partner who was violent towards her. She has struggled with alcohol and drug addiction issues in the past, and has previously had an unplanned pregnancy which resulted in a child who her auntie looks after most of the time. Since then she has been trying to get back on her feet. </a:t>
            </a:r>
            <a:r>
              <a:rPr lang="en-AU" sz="953" b="1" kern="0" dirty="0">
                <a:solidFill>
                  <a:srgbClr val="FFFFFF"/>
                </a:solidFill>
                <a:latin typeface="Source Sans Pro" panose="020B0503030403020204" pitchFamily="34" charset="0"/>
                <a:ea typeface="Source Sans Pro" panose="020B0503030403020204" pitchFamily="34" charset="0"/>
                <a:sym typeface="Arial"/>
              </a:rPr>
              <a:t>After a comment made by her auntie, Raewyn suspects that she is pregnant again</a:t>
            </a:r>
            <a:r>
              <a:rPr lang="en-AU" sz="953" b="1" kern="0" dirty="0" smtClean="0">
                <a:solidFill>
                  <a:srgbClr val="FFFFFF"/>
                </a:solidFill>
                <a:latin typeface="Source Sans Pro" panose="020B0503030403020204" pitchFamily="34" charset="0"/>
                <a:ea typeface="Source Sans Pro" panose="020B0503030403020204" pitchFamily="34" charset="0"/>
                <a:sym typeface="Arial"/>
              </a:rPr>
              <a:t>.</a:t>
            </a:r>
          </a:p>
        </p:txBody>
      </p:sp>
      <p:sp>
        <p:nvSpPr>
          <p:cNvPr id="145" name="Oval 144"/>
          <p:cNvSpPr/>
          <p:nvPr/>
        </p:nvSpPr>
        <p:spPr>
          <a:xfrm>
            <a:off x="2353072" y="2682348"/>
            <a:ext cx="136348" cy="136348"/>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70" b="0" i="0" u="none" strike="noStrike" kern="0" cap="none" spc="0" normalizeH="0" baseline="0" noProof="0" smtClean="0">
              <a:ln>
                <a:noFill/>
              </a:ln>
              <a:solidFill>
                <a:srgbClr val="FFFFFF"/>
              </a:solidFill>
              <a:effectLst/>
              <a:uLnTx/>
              <a:uFillTx/>
              <a:latin typeface="Arial"/>
              <a:ea typeface="Source Sans Pro" panose="020B0503030403020204" pitchFamily="34" charset="0"/>
              <a:cs typeface="+mn-cs"/>
              <a:sym typeface="Arial"/>
            </a:endParaRPr>
          </a:p>
        </p:txBody>
      </p:sp>
      <p:sp>
        <p:nvSpPr>
          <p:cNvPr id="146" name="Oval 145"/>
          <p:cNvSpPr/>
          <p:nvPr/>
        </p:nvSpPr>
        <p:spPr>
          <a:xfrm>
            <a:off x="2399157" y="2318791"/>
            <a:ext cx="136348" cy="136348"/>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70" b="0" i="0" u="none" strike="noStrike" kern="0" cap="none" spc="0" normalizeH="0" baseline="0" noProof="0" smtClean="0">
              <a:ln>
                <a:noFill/>
              </a:ln>
              <a:solidFill>
                <a:srgbClr val="FFFFFF"/>
              </a:solidFill>
              <a:effectLst/>
              <a:uLnTx/>
              <a:uFillTx/>
              <a:latin typeface="Arial"/>
              <a:ea typeface="Source Sans Pro" panose="020B0503030403020204" pitchFamily="34" charset="0"/>
              <a:cs typeface="+mn-cs"/>
              <a:sym typeface="Arial"/>
            </a:endParaRPr>
          </a:p>
        </p:txBody>
      </p:sp>
      <p:sp>
        <p:nvSpPr>
          <p:cNvPr id="147" name="Oval 146"/>
          <p:cNvSpPr/>
          <p:nvPr/>
        </p:nvSpPr>
        <p:spPr>
          <a:xfrm>
            <a:off x="2280669" y="1955007"/>
            <a:ext cx="136348" cy="136348"/>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70" b="0" i="0" u="none" strike="noStrike" kern="0" cap="none" spc="0" normalizeH="0" baseline="0" noProof="0" smtClean="0">
              <a:ln>
                <a:noFill/>
              </a:ln>
              <a:solidFill>
                <a:srgbClr val="FFFFFF"/>
              </a:solidFill>
              <a:effectLst/>
              <a:uLnTx/>
              <a:uFillTx/>
              <a:latin typeface="Arial"/>
              <a:ea typeface="Source Sans Pro" panose="020B0503030403020204" pitchFamily="34" charset="0"/>
              <a:cs typeface="+mn-cs"/>
              <a:sym typeface="Arial"/>
            </a:endParaRPr>
          </a:p>
        </p:txBody>
      </p:sp>
      <p:sp>
        <p:nvSpPr>
          <p:cNvPr id="151" name="Rectangle 150"/>
          <p:cNvSpPr/>
          <p:nvPr/>
        </p:nvSpPr>
        <p:spPr>
          <a:xfrm>
            <a:off x="4000497" y="1344749"/>
            <a:ext cx="7581903" cy="93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Raewyn needs an ultrasound to confirm her pregnancy</a:t>
            </a:r>
            <a:endParaRPr lang="en-NZ" sz="2400" b="1" dirty="0"/>
          </a:p>
        </p:txBody>
      </p:sp>
      <p:grpSp>
        <p:nvGrpSpPr>
          <p:cNvPr id="81" name="Group 80"/>
          <p:cNvGrpSpPr/>
          <p:nvPr/>
        </p:nvGrpSpPr>
        <p:grpSpPr>
          <a:xfrm>
            <a:off x="4000497" y="2475079"/>
            <a:ext cx="7581903" cy="3600000"/>
            <a:chOff x="4000497" y="1866218"/>
            <a:chExt cx="4533433" cy="2508783"/>
          </a:xfrm>
        </p:grpSpPr>
        <p:sp>
          <p:nvSpPr>
            <p:cNvPr id="149" name="Rectangle 148"/>
            <p:cNvSpPr/>
            <p:nvPr/>
          </p:nvSpPr>
          <p:spPr>
            <a:xfrm>
              <a:off x="4000497" y="3186517"/>
              <a:ext cx="2187799" cy="118848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solidFill>
                    <a:schemeClr val="tx1"/>
                  </a:solidFill>
                </a:rPr>
                <a:t>Why would this be good for Raewyn and her whanau?</a:t>
              </a:r>
            </a:p>
          </p:txBody>
        </p:sp>
        <p:sp>
          <p:nvSpPr>
            <p:cNvPr id="150" name="Rectangle 149"/>
            <p:cNvSpPr/>
            <p:nvPr/>
          </p:nvSpPr>
          <p:spPr>
            <a:xfrm>
              <a:off x="6346131" y="1866218"/>
              <a:ext cx="2187799" cy="11837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solidFill>
                    <a:schemeClr val="tx1"/>
                  </a:solidFill>
                </a:rPr>
                <a:t>Why could this be good for Raewyn’s clinical team and the health sector?</a:t>
              </a:r>
            </a:p>
          </p:txBody>
        </p:sp>
        <p:sp>
          <p:nvSpPr>
            <p:cNvPr id="152" name="Rectangle 151"/>
            <p:cNvSpPr/>
            <p:nvPr/>
          </p:nvSpPr>
          <p:spPr>
            <a:xfrm>
              <a:off x="4000497" y="1866218"/>
              <a:ext cx="2187799" cy="11837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solidFill>
                    <a:schemeClr val="tx1"/>
                  </a:solidFill>
                </a:rPr>
                <a:t>Describe the key elements of this service</a:t>
              </a:r>
            </a:p>
          </p:txBody>
        </p:sp>
        <p:sp>
          <p:nvSpPr>
            <p:cNvPr id="153" name="Rectangle 152"/>
            <p:cNvSpPr/>
            <p:nvPr/>
          </p:nvSpPr>
          <p:spPr>
            <a:xfrm>
              <a:off x="6346130" y="3191234"/>
              <a:ext cx="2187799" cy="11837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solidFill>
                    <a:schemeClr val="tx1"/>
                  </a:solidFill>
                </a:rPr>
                <a:t>What are the key gaps between this and the current state</a:t>
              </a:r>
            </a:p>
          </p:txBody>
        </p:sp>
      </p:grpSp>
    </p:spTree>
    <p:extLst>
      <p:ext uri="{BB962C8B-B14F-4D97-AF65-F5344CB8AC3E}">
        <p14:creationId xmlns:p14="http://schemas.microsoft.com/office/powerpoint/2010/main" val="26499416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3842663" cy="6858000"/>
          </a:xfrm>
          <a:prstGeom prst="rect">
            <a:avLst/>
          </a:prstGeom>
          <a:solidFill>
            <a:srgbClr val="C37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6" name="TextBox 5"/>
          <p:cNvSpPr txBox="1"/>
          <p:nvPr/>
        </p:nvSpPr>
        <p:spPr>
          <a:xfrm>
            <a:off x="588600" y="1193655"/>
            <a:ext cx="904920" cy="427361"/>
          </a:xfrm>
          <a:prstGeom prst="rect">
            <a:avLst/>
          </a:prstGeom>
          <a:solidFill>
            <a:schemeClr val="bg1"/>
          </a:solidFill>
        </p:spPr>
        <p:txBody>
          <a:bodyPr wrap="square" rtlCol="0">
            <a:spAutoFit/>
          </a:bodyPr>
          <a:lstStyle/>
          <a:p>
            <a:r>
              <a:rPr lang="en-US" sz="2177" b="1" kern="0" dirty="0" smtClean="0">
                <a:solidFill>
                  <a:srgbClr val="383939"/>
                </a:solidFill>
                <a:latin typeface="Nimbus Sans L" panose="02000503000000000000" pitchFamily="50" charset="0"/>
                <a:ea typeface="Source Sans Pro" panose="020B0503030403020204" pitchFamily="34" charset="0"/>
                <a:cs typeface="Graphik" charset="0"/>
                <a:sym typeface="Arial"/>
              </a:rPr>
              <a:t>Amy</a:t>
            </a:r>
            <a:endParaRPr lang="en-US" sz="2177" b="1" kern="0" dirty="0">
              <a:solidFill>
                <a:srgbClr val="383939"/>
              </a:solidFill>
              <a:latin typeface="Nimbus Sans L" panose="02000503000000000000" pitchFamily="50" charset="0"/>
              <a:ea typeface="Source Sans Pro" panose="020B0503030403020204" pitchFamily="34" charset="0"/>
              <a:cs typeface="Graphik" charset="0"/>
              <a:sym typeface="Arial"/>
            </a:endParaRPr>
          </a:p>
        </p:txBody>
      </p:sp>
      <p:sp>
        <p:nvSpPr>
          <p:cNvPr id="7" name="Shape 65"/>
          <p:cNvSpPr txBox="1"/>
          <p:nvPr/>
        </p:nvSpPr>
        <p:spPr>
          <a:xfrm>
            <a:off x="588599" y="3686858"/>
            <a:ext cx="2973488" cy="2499900"/>
          </a:xfrm>
          <a:prstGeom prst="rect">
            <a:avLst/>
          </a:prstGeom>
          <a:noFill/>
          <a:ln>
            <a:noFill/>
          </a:ln>
        </p:spPr>
        <p:txBody>
          <a:bodyPr lIns="82939" tIns="82939" rIns="82939" bIns="82939" numCol="1" spcCol="360000" anchor="t" anchorCtr="0">
            <a:noAutofit/>
          </a:bodyPr>
          <a:lstStyle>
            <a:defPPr marR="0" lvl="0" algn="l" rtl="0">
              <a:lnSpc>
                <a:spcPct val="100000"/>
              </a:lnSpc>
              <a:spcBef>
                <a:spcPts val="0"/>
              </a:spcBef>
              <a:spcAft>
                <a:spcPts val="0"/>
              </a:spcAft>
            </a:defPPr>
            <a:lvl1pPr>
              <a:defRPr sz="1200">
                <a:latin typeface="Graphik Regular" charset="0"/>
                <a:ea typeface="Graphik Regular" charset="0"/>
                <a:cs typeface="Graphik Regular" charset="0"/>
              </a:defRPr>
            </a:lvl1pPr>
          </a:lstStyle>
          <a:p>
            <a:pPr>
              <a:lnSpc>
                <a:spcPct val="114000"/>
              </a:lnSpc>
            </a:pPr>
            <a:r>
              <a:rPr lang="en-AU" sz="998" b="1" kern="0" dirty="0" smtClean="0">
                <a:solidFill>
                  <a:srgbClr val="FFFFFF"/>
                </a:solidFill>
                <a:latin typeface="Source Sans Pro" panose="020B0503030403020204" pitchFamily="34" charset="0"/>
                <a:ea typeface="Source Sans Pro" panose="020B0503030403020204" pitchFamily="34" charset="0"/>
                <a:sym typeface="Arial"/>
              </a:rPr>
              <a:t>Amy is a medical student who has moved to the wonderful West Coast as part of her final intern year. She really enjoys the outdoors, and </a:t>
            </a:r>
            <a:r>
              <a:rPr lang="en-AU" sz="998" b="1" kern="0" dirty="0" smtClean="0">
                <a:solidFill>
                  <a:srgbClr val="FFFFFF"/>
                </a:solidFill>
                <a:latin typeface="Source Sans Pro" panose="020B0503030403020204" pitchFamily="34" charset="0"/>
                <a:ea typeface="Source Sans Pro" panose="020B0503030403020204" pitchFamily="34" charset="0"/>
                <a:sym typeface="Arial"/>
              </a:rPr>
              <a:t>has noticed that mobile coverage which she relies on for maps and streaming her music isn’t as good as it is in Christchurch. The internet in her flat in is also much slower. This means she</a:t>
            </a:r>
            <a:r>
              <a:rPr lang="en-AU" sz="998" b="1" kern="0" dirty="0" smtClean="0">
                <a:solidFill>
                  <a:srgbClr val="FFFFFF"/>
                </a:solidFill>
                <a:latin typeface="Source Sans Pro" panose="020B0503030403020204" pitchFamily="34" charset="0"/>
                <a:ea typeface="Source Sans Pro" panose="020B0503030403020204" pitchFamily="34" charset="0"/>
                <a:sym typeface="Arial"/>
              </a:rPr>
              <a:t> has noticed that her ability to access her course information, her tutors and her classmates for support has become a lot harder. </a:t>
            </a:r>
            <a:r>
              <a:rPr lang="en-AU" sz="998" b="1" kern="0" dirty="0" smtClean="0">
                <a:solidFill>
                  <a:srgbClr val="FFFFFF"/>
                </a:solidFill>
                <a:latin typeface="Source Sans Pro" panose="020B0503030403020204" pitchFamily="34" charset="0"/>
                <a:ea typeface="Source Sans Pro" panose="020B0503030403020204" pitchFamily="34" charset="0"/>
                <a:sym typeface="Arial"/>
              </a:rPr>
              <a:t>Partly this is because she can’t travel easily back to Christchurch for classes because her car isn’t that reliable.</a:t>
            </a:r>
            <a:endParaRPr lang="en-AU" sz="998" b="1" kern="0" dirty="0" smtClean="0">
              <a:solidFill>
                <a:srgbClr val="FFFFFF"/>
              </a:solidFill>
              <a:latin typeface="Source Sans Pro" panose="020B0503030403020204" pitchFamily="34" charset="0"/>
              <a:ea typeface="Source Sans Pro" panose="020B0503030403020204" pitchFamily="34" charset="0"/>
              <a:sym typeface="Arial"/>
            </a:endParaRPr>
          </a:p>
        </p:txBody>
      </p:sp>
      <p:sp>
        <p:nvSpPr>
          <p:cNvPr id="2" name="Title 1"/>
          <p:cNvSpPr>
            <a:spLocks noGrp="1"/>
          </p:cNvSpPr>
          <p:nvPr>
            <p:ph type="title"/>
          </p:nvPr>
        </p:nvSpPr>
        <p:spPr>
          <a:xfrm>
            <a:off x="4000496" y="274638"/>
            <a:ext cx="7581904" cy="1143000"/>
          </a:xfrm>
        </p:spPr>
        <p:txBody>
          <a:bodyPr>
            <a:normAutofit/>
          </a:bodyPr>
          <a:lstStyle/>
          <a:p>
            <a:r>
              <a:rPr lang="en-NZ" dirty="0"/>
              <a:t>Letting students participate in learning </a:t>
            </a:r>
            <a:r>
              <a:rPr lang="en-NZ" dirty="0" smtClean="0"/>
              <a:t>when they can’t get to class</a:t>
            </a:r>
            <a:endParaRPr lang="en-NZ"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11148" y="1745496"/>
            <a:ext cx="1829588" cy="1829588"/>
          </a:xfrm>
          <a:prstGeom prst="ellipse">
            <a:avLst/>
          </a:prstGeom>
        </p:spPr>
      </p:pic>
      <p:sp>
        <p:nvSpPr>
          <p:cNvPr id="11" name="Rectangle 10"/>
          <p:cNvSpPr/>
          <p:nvPr/>
        </p:nvSpPr>
        <p:spPr>
          <a:xfrm>
            <a:off x="4000497" y="1344749"/>
            <a:ext cx="7581903" cy="93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Amy wants to be able to participate more fully in her classes</a:t>
            </a:r>
            <a:endParaRPr lang="en-NZ" sz="2400" b="1" dirty="0"/>
          </a:p>
        </p:txBody>
      </p:sp>
      <p:grpSp>
        <p:nvGrpSpPr>
          <p:cNvPr id="17" name="Group 16"/>
          <p:cNvGrpSpPr/>
          <p:nvPr/>
        </p:nvGrpSpPr>
        <p:grpSpPr>
          <a:xfrm>
            <a:off x="4000497" y="2416910"/>
            <a:ext cx="7581903" cy="3600000"/>
            <a:chOff x="4000497" y="1864460"/>
            <a:chExt cx="4533433" cy="2518028"/>
          </a:xfrm>
        </p:grpSpPr>
        <p:sp>
          <p:nvSpPr>
            <p:cNvPr id="13" name="Rectangle 12"/>
            <p:cNvSpPr/>
            <p:nvPr/>
          </p:nvSpPr>
          <p:spPr>
            <a:xfrm>
              <a:off x="4000498" y="3186918"/>
              <a:ext cx="2187799" cy="119557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solidFill>
                    <a:schemeClr val="tx1"/>
                  </a:solidFill>
                </a:rPr>
                <a:t>Why would this be good for Amy and her whanau?</a:t>
              </a:r>
            </a:p>
          </p:txBody>
        </p:sp>
        <p:sp>
          <p:nvSpPr>
            <p:cNvPr id="14" name="Rectangle 13"/>
            <p:cNvSpPr/>
            <p:nvPr/>
          </p:nvSpPr>
          <p:spPr>
            <a:xfrm>
              <a:off x="6346131" y="1864460"/>
              <a:ext cx="2187799" cy="11837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solidFill>
                    <a:schemeClr val="tx1"/>
                  </a:solidFill>
                </a:rPr>
                <a:t>Why could this be good for the health sector?</a:t>
              </a:r>
            </a:p>
          </p:txBody>
        </p:sp>
        <p:sp>
          <p:nvSpPr>
            <p:cNvPr id="15" name="Rectangle 14"/>
            <p:cNvSpPr/>
            <p:nvPr/>
          </p:nvSpPr>
          <p:spPr>
            <a:xfrm>
              <a:off x="4000497" y="1864460"/>
              <a:ext cx="2187799" cy="11837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solidFill>
                    <a:schemeClr val="tx1"/>
                  </a:solidFill>
                </a:rPr>
                <a:t>Describe the key elements of this service</a:t>
              </a:r>
            </a:p>
          </p:txBody>
        </p:sp>
        <p:sp>
          <p:nvSpPr>
            <p:cNvPr id="16" name="Rectangle 15"/>
            <p:cNvSpPr/>
            <p:nvPr/>
          </p:nvSpPr>
          <p:spPr>
            <a:xfrm>
              <a:off x="6346130" y="3198721"/>
              <a:ext cx="2187799" cy="11837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solidFill>
                    <a:schemeClr val="tx1"/>
                  </a:solidFill>
                </a:rPr>
                <a:t>What are the key gaps between this and the current state</a:t>
              </a:r>
            </a:p>
          </p:txBody>
        </p:sp>
      </p:grpSp>
    </p:spTree>
    <p:extLst>
      <p:ext uri="{BB962C8B-B14F-4D97-AF65-F5344CB8AC3E}">
        <p14:creationId xmlns:p14="http://schemas.microsoft.com/office/powerpoint/2010/main" val="7989961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1"/>
            <a:ext cx="3842663" cy="6858000"/>
          </a:xfrm>
          <a:prstGeom prst="rect">
            <a:avLst/>
          </a:prstGeom>
          <a:solidFill>
            <a:srgbClr val="8A74B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70" b="0" i="0" u="none" strike="noStrike" kern="0" cap="none" spc="0" normalizeH="0" baseline="0" noProof="0" smtClean="0">
              <a:ln>
                <a:noFill/>
              </a:ln>
              <a:solidFill>
                <a:srgbClr val="FFFFFF"/>
              </a:solidFill>
              <a:effectLst/>
              <a:uLnTx/>
              <a:uFillTx/>
              <a:latin typeface="Arial"/>
              <a:ea typeface="Source Sans Pro" panose="020B0503030403020204" pitchFamily="34" charset="0"/>
              <a:cs typeface="+mn-cs"/>
              <a:sym typeface="Arial"/>
            </a:endParaRPr>
          </a:p>
        </p:txBody>
      </p:sp>
      <p:sp>
        <p:nvSpPr>
          <p:cNvPr id="2" name="Title 1"/>
          <p:cNvSpPr>
            <a:spLocks noGrp="1"/>
          </p:cNvSpPr>
          <p:nvPr>
            <p:ph type="title"/>
          </p:nvPr>
        </p:nvSpPr>
        <p:spPr>
          <a:xfrm>
            <a:off x="3922460" y="274638"/>
            <a:ext cx="7288465" cy="1143000"/>
          </a:xfrm>
        </p:spPr>
        <p:txBody>
          <a:bodyPr>
            <a:noAutofit/>
          </a:bodyPr>
          <a:lstStyle/>
          <a:p>
            <a:r>
              <a:rPr lang="en-NZ" dirty="0"/>
              <a:t>Letting clinicians care for patients </a:t>
            </a:r>
            <a:r>
              <a:rPr lang="en-NZ" dirty="0" smtClean="0"/>
              <a:t>when they can’t get to clinic</a:t>
            </a:r>
            <a:endParaRPr lang="en-NZ" dirty="0"/>
          </a:p>
        </p:txBody>
      </p:sp>
      <p:sp>
        <p:nvSpPr>
          <p:cNvPr id="11" name="TextBox 10"/>
          <p:cNvSpPr txBox="1"/>
          <p:nvPr/>
        </p:nvSpPr>
        <p:spPr>
          <a:xfrm>
            <a:off x="588601" y="1193655"/>
            <a:ext cx="852845" cy="427361"/>
          </a:xfrm>
          <a:prstGeom prst="rect">
            <a:avLst/>
          </a:prstGeom>
          <a:solidFill>
            <a:schemeClr val="bg1"/>
          </a:solidFill>
        </p:spPr>
        <p:txBody>
          <a:bodyPr wrap="square" rtlCol="0">
            <a:spAutoFit/>
          </a:bodyPr>
          <a:lstStyle/>
          <a:p>
            <a:r>
              <a:rPr lang="en-US" sz="2177" b="1" kern="0">
                <a:solidFill>
                  <a:srgbClr val="383939"/>
                </a:solidFill>
                <a:latin typeface="Nimbus Sans L" panose="02000503000000000000" pitchFamily="50" charset="0"/>
                <a:ea typeface="Source Sans Pro" panose="020B0503030403020204" pitchFamily="34" charset="0"/>
                <a:cs typeface="Graphik" charset="0"/>
                <a:sym typeface="Arial"/>
              </a:rPr>
              <a:t>Niko</a:t>
            </a:r>
            <a:endParaRPr lang="en-US" sz="2177" b="1" kern="0" dirty="0">
              <a:solidFill>
                <a:srgbClr val="383939"/>
              </a:solidFill>
              <a:latin typeface="Nimbus Sans L" panose="02000503000000000000" pitchFamily="50" charset="0"/>
              <a:ea typeface="Source Sans Pro" panose="020B0503030403020204" pitchFamily="34" charset="0"/>
              <a:cs typeface="Graphik" charset="0"/>
              <a:sym typeface="Arial"/>
            </a:endParaRPr>
          </a:p>
        </p:txBody>
      </p:sp>
      <p:sp>
        <p:nvSpPr>
          <p:cNvPr id="12" name="Shape 65"/>
          <p:cNvSpPr txBox="1"/>
          <p:nvPr/>
        </p:nvSpPr>
        <p:spPr>
          <a:xfrm>
            <a:off x="588599" y="3686858"/>
            <a:ext cx="2737946" cy="2499900"/>
          </a:xfrm>
          <a:prstGeom prst="rect">
            <a:avLst/>
          </a:prstGeom>
          <a:noFill/>
          <a:ln>
            <a:noFill/>
          </a:ln>
        </p:spPr>
        <p:txBody>
          <a:bodyPr lIns="82939" tIns="82939" rIns="82939" bIns="82939" numCol="1" spcCol="360000" anchor="t" anchorCtr="0">
            <a:noAutofit/>
          </a:bodyPr>
          <a:lstStyle>
            <a:defPPr marR="0" lvl="0" algn="l" rtl="0">
              <a:lnSpc>
                <a:spcPct val="100000"/>
              </a:lnSpc>
              <a:spcBef>
                <a:spcPts val="0"/>
              </a:spcBef>
              <a:spcAft>
                <a:spcPts val="0"/>
              </a:spcAft>
            </a:defPPr>
            <a:lvl1pPr>
              <a:defRPr sz="1200">
                <a:latin typeface="Graphik Regular" charset="0"/>
                <a:ea typeface="Graphik Regular" charset="0"/>
                <a:cs typeface="Graphik Regular" charset="0"/>
              </a:defRPr>
            </a:lvl1pPr>
          </a:lstStyle>
          <a:p>
            <a:pPr>
              <a:lnSpc>
                <a:spcPct val="114000"/>
              </a:lnSpc>
            </a:pPr>
            <a:r>
              <a:rPr lang="en-AU" sz="998" b="1" kern="0" dirty="0">
                <a:solidFill>
                  <a:srgbClr val="FFFFFF"/>
                </a:solidFill>
                <a:latin typeface="Source Sans Pro" panose="020B0503030403020204" pitchFamily="34" charset="0"/>
                <a:ea typeface="Source Sans Pro" panose="020B0503030403020204" pitchFamily="34" charset="0"/>
                <a:sym typeface="Arial"/>
              </a:rPr>
              <a:t>The </a:t>
            </a:r>
            <a:r>
              <a:rPr lang="en-AU" sz="998" b="1" kern="0" dirty="0" err="1">
                <a:solidFill>
                  <a:srgbClr val="FFFFFF"/>
                </a:solidFill>
                <a:latin typeface="Source Sans Pro" panose="020B0503030403020204" pitchFamily="34" charset="0"/>
                <a:ea typeface="Source Sans Pro" panose="020B0503030403020204" pitchFamily="34" charset="0"/>
                <a:sym typeface="Arial"/>
              </a:rPr>
              <a:t>Tureis</a:t>
            </a:r>
            <a:r>
              <a:rPr lang="en-AU" sz="998" b="1" kern="0" dirty="0">
                <a:solidFill>
                  <a:srgbClr val="FFFFFF"/>
                </a:solidFill>
                <a:latin typeface="Source Sans Pro" panose="020B0503030403020204" pitchFamily="34" charset="0"/>
                <a:ea typeface="Source Sans Pro" panose="020B0503030403020204" pitchFamily="34" charset="0"/>
                <a:sym typeface="Arial"/>
              </a:rPr>
              <a:t> are a Māori family who usually reside in Auckland. The father, Niko, has recently had a coronary artery bypass graft and is currently taking a range of medications packed in blister packs to deal with high blood pressure and cholesterol. It has been about a month since, and with Niko starting to feel better, the family decides to take a short weekend trip </a:t>
            </a:r>
            <a:r>
              <a:rPr lang="en-AU" sz="998" b="1" kern="0" dirty="0" smtClean="0">
                <a:solidFill>
                  <a:srgbClr val="FFFFFF"/>
                </a:solidFill>
                <a:latin typeface="Source Sans Pro" panose="020B0503030403020204" pitchFamily="34" charset="0"/>
                <a:ea typeface="Source Sans Pro" panose="020B0503030403020204" pitchFamily="34" charset="0"/>
                <a:sym typeface="Arial"/>
              </a:rPr>
              <a:t>to Northland. When they arrive in </a:t>
            </a:r>
            <a:r>
              <a:rPr lang="en-AU" sz="998" b="1" kern="0" dirty="0" err="1" smtClean="0">
                <a:solidFill>
                  <a:srgbClr val="FFFFFF"/>
                </a:solidFill>
                <a:latin typeface="Source Sans Pro" panose="020B0503030403020204" pitchFamily="34" charset="0"/>
                <a:ea typeface="Source Sans Pro" panose="020B0503030403020204" pitchFamily="34" charset="0"/>
                <a:sym typeface="Arial"/>
              </a:rPr>
              <a:t>Opononi</a:t>
            </a:r>
            <a:r>
              <a:rPr lang="en-AU" sz="998" b="1" kern="0" dirty="0" smtClean="0">
                <a:solidFill>
                  <a:srgbClr val="FFFFFF"/>
                </a:solidFill>
                <a:latin typeface="Source Sans Pro" panose="020B0503030403020204" pitchFamily="34" charset="0"/>
                <a:ea typeface="Source Sans Pro" panose="020B0503030403020204" pitchFamily="34" charset="0"/>
                <a:sym typeface="Arial"/>
              </a:rPr>
              <a:t> Niko realises he forgot to bring his medicine and starts to feel unwell.</a:t>
            </a:r>
            <a:endParaRPr lang="en-AU" sz="998" b="1" kern="0" dirty="0">
              <a:solidFill>
                <a:srgbClr val="FFFFFF"/>
              </a:solidFill>
              <a:latin typeface="Source Sans Pro" panose="020B0503030403020204" pitchFamily="34" charset="0"/>
              <a:ea typeface="Source Sans Pro" panose="020B0503030403020204" pitchFamily="34" charset="0"/>
              <a:sym typeface="Arial"/>
            </a:endParaRPr>
          </a:p>
        </p:txBody>
      </p:sp>
      <p:sp>
        <p:nvSpPr>
          <p:cNvPr id="13" name="Shape 81"/>
          <p:cNvSpPr txBox="1"/>
          <p:nvPr/>
        </p:nvSpPr>
        <p:spPr>
          <a:xfrm>
            <a:off x="2318734" y="2050970"/>
            <a:ext cx="1038554" cy="261280"/>
          </a:xfrm>
          <a:prstGeom prst="rect">
            <a:avLst/>
          </a:prstGeom>
          <a:noFill/>
          <a:ln>
            <a:noFill/>
          </a:ln>
        </p:spPr>
        <p:txBody>
          <a:bodyPr lIns="82939" tIns="82939" rIns="82939" bIns="82939" anchor="ctr" anchorCtr="0">
            <a:noAutofit/>
          </a:bodyPr>
          <a:lstStyle/>
          <a:p>
            <a:pPr marL="47526">
              <a:lnSpc>
                <a:spcPct val="115000"/>
              </a:lnSpc>
              <a:spcAft>
                <a:spcPts val="907"/>
              </a:spcAft>
              <a:buClr>
                <a:srgbClr val="383939"/>
              </a:buClr>
              <a:buSzPct val="100000"/>
            </a:pPr>
            <a:r>
              <a:rPr lang="en-AU" sz="635" b="1" kern="0" dirty="0">
                <a:solidFill>
                  <a:srgbClr val="FFFFFF"/>
                </a:solidFill>
                <a:latin typeface="Source Sans Pro" panose="020B0503030403020204" pitchFamily="34" charset="0"/>
                <a:ea typeface="Source Sans Pro" panose="020B0503030403020204" pitchFamily="34" charset="0"/>
                <a:cs typeface="Graphik" charset="0"/>
                <a:sym typeface="Proxima Nova Extrabold"/>
              </a:rPr>
              <a:t>Community</a:t>
            </a:r>
            <a:br>
              <a:rPr lang="en-AU" sz="635" b="1" kern="0" dirty="0">
                <a:solidFill>
                  <a:srgbClr val="FFFFFF"/>
                </a:solidFill>
                <a:latin typeface="Source Sans Pro" panose="020B0503030403020204" pitchFamily="34" charset="0"/>
                <a:ea typeface="Source Sans Pro" panose="020B0503030403020204" pitchFamily="34" charset="0"/>
                <a:cs typeface="Graphik" charset="0"/>
                <a:sym typeface="Proxima Nova Extrabold"/>
              </a:rPr>
            </a:br>
            <a:r>
              <a:rPr lang="en-AU" sz="635" b="1" kern="0" dirty="0">
                <a:solidFill>
                  <a:srgbClr val="FFFFFF"/>
                </a:solidFill>
                <a:latin typeface="Source Sans Pro" panose="020B0503030403020204" pitchFamily="34" charset="0"/>
                <a:ea typeface="Source Sans Pro" panose="020B0503030403020204" pitchFamily="34" charset="0"/>
                <a:cs typeface="Graphik" charset="0"/>
                <a:sym typeface="Proxima Nova Extrabold"/>
              </a:rPr>
              <a:t> Nurse</a:t>
            </a:r>
            <a:endParaRPr sz="635" b="1" kern="0" dirty="0">
              <a:solidFill>
                <a:srgbClr val="FFFFFF"/>
              </a:solidFill>
              <a:latin typeface="Source Sans Pro" panose="020B0503030403020204" pitchFamily="34" charset="0"/>
              <a:ea typeface="Source Sans Pro" panose="020B0503030403020204" pitchFamily="34" charset="0"/>
              <a:cs typeface="Graphik" charset="0"/>
              <a:sym typeface="Proxima Nova"/>
            </a:endParaRPr>
          </a:p>
        </p:txBody>
      </p:sp>
      <p:sp>
        <p:nvSpPr>
          <p:cNvPr id="14" name="Oval 13"/>
          <p:cNvSpPr/>
          <p:nvPr/>
        </p:nvSpPr>
        <p:spPr>
          <a:xfrm>
            <a:off x="900684" y="1864460"/>
            <a:ext cx="1575134" cy="1575134"/>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15" name="Oval 14"/>
          <p:cNvSpPr/>
          <p:nvPr/>
        </p:nvSpPr>
        <p:spPr>
          <a:xfrm>
            <a:off x="1643100" y="3364269"/>
            <a:ext cx="136348" cy="1363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16" name="Shape 81"/>
          <p:cNvSpPr txBox="1"/>
          <p:nvPr/>
        </p:nvSpPr>
        <p:spPr>
          <a:xfrm>
            <a:off x="1443229" y="3479700"/>
            <a:ext cx="504891" cy="196303"/>
          </a:xfrm>
          <a:prstGeom prst="rect">
            <a:avLst/>
          </a:prstGeom>
          <a:noFill/>
          <a:ln>
            <a:noFill/>
          </a:ln>
        </p:spPr>
        <p:txBody>
          <a:bodyPr lIns="82939" tIns="82939" rIns="82939" bIns="82939" anchor="ctr" anchorCtr="0">
            <a:noAutofit/>
          </a:bodyPr>
          <a:lstStyle/>
          <a:p>
            <a:pPr marL="47526" algn="ctr">
              <a:lnSpc>
                <a:spcPct val="115000"/>
              </a:lnSpc>
              <a:spcAft>
                <a:spcPts val="907"/>
              </a:spcAft>
              <a:buClr>
                <a:srgbClr val="383939"/>
              </a:buClr>
              <a:buSzPct val="100000"/>
            </a:pPr>
            <a:r>
              <a:rPr lang="en-AU" sz="726" b="1" kern="0" dirty="0">
                <a:solidFill>
                  <a:srgbClr val="FFFFFF"/>
                </a:solidFill>
                <a:latin typeface="Source Sans Pro" panose="020B0503030403020204" pitchFamily="34" charset="0"/>
                <a:ea typeface="Source Sans Pro" panose="020B0503030403020204" pitchFamily="34" charset="0"/>
                <a:cs typeface="Graphik" charset="0"/>
                <a:sym typeface="Proxima Nova Extrabold"/>
              </a:rPr>
              <a:t>GP</a:t>
            </a:r>
            <a:endParaRPr sz="726" b="1" kern="0" dirty="0">
              <a:solidFill>
                <a:srgbClr val="FFFFFF"/>
              </a:solidFill>
              <a:latin typeface="Source Sans Pro" panose="020B0503030403020204" pitchFamily="34" charset="0"/>
              <a:ea typeface="Source Sans Pro" panose="020B0503030403020204" pitchFamily="34" charset="0"/>
              <a:cs typeface="Graphik" charset="0"/>
              <a:sym typeface="Proxima Nova"/>
            </a:endParaRPr>
          </a:p>
        </p:txBody>
      </p:sp>
      <p:sp>
        <p:nvSpPr>
          <p:cNvPr id="17" name="Oval 16"/>
          <p:cNvSpPr/>
          <p:nvPr/>
        </p:nvSpPr>
        <p:spPr>
          <a:xfrm>
            <a:off x="2291050" y="2153988"/>
            <a:ext cx="100272" cy="1002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18" name="Shape 81"/>
          <p:cNvSpPr txBox="1"/>
          <p:nvPr/>
        </p:nvSpPr>
        <p:spPr>
          <a:xfrm>
            <a:off x="2438378" y="2383636"/>
            <a:ext cx="1038554" cy="261280"/>
          </a:xfrm>
          <a:prstGeom prst="rect">
            <a:avLst/>
          </a:prstGeom>
          <a:noFill/>
          <a:ln>
            <a:noFill/>
          </a:ln>
        </p:spPr>
        <p:txBody>
          <a:bodyPr lIns="82939" tIns="82939" rIns="82939" bIns="82939" anchor="ctr" anchorCtr="0">
            <a:noAutofit/>
          </a:bodyPr>
          <a:lstStyle/>
          <a:p>
            <a:pPr marL="47526" algn="ctr">
              <a:lnSpc>
                <a:spcPct val="115000"/>
              </a:lnSpc>
              <a:spcAft>
                <a:spcPts val="907"/>
              </a:spcAft>
              <a:buClr>
                <a:srgbClr val="383939"/>
              </a:buClr>
              <a:buSzPct val="100000"/>
            </a:pPr>
            <a:r>
              <a:rPr lang="en-AU" sz="635" b="1" kern="0" dirty="0">
                <a:solidFill>
                  <a:srgbClr val="FFFFFF"/>
                </a:solidFill>
                <a:latin typeface="Source Sans Pro" panose="020B0503030403020204" pitchFamily="34" charset="0"/>
                <a:ea typeface="Source Sans Pro" panose="020B0503030403020204" pitchFamily="34" charset="0"/>
                <a:cs typeface="Graphik" charset="0"/>
                <a:sym typeface="Proxima Nova Extrabold"/>
              </a:rPr>
              <a:t>Emergency Department</a:t>
            </a:r>
            <a:endParaRPr sz="635" b="1" kern="0" dirty="0">
              <a:solidFill>
                <a:srgbClr val="FFFFFF"/>
              </a:solidFill>
              <a:latin typeface="Source Sans Pro" panose="020B0503030403020204" pitchFamily="34" charset="0"/>
              <a:ea typeface="Source Sans Pro" panose="020B0503030403020204" pitchFamily="34" charset="0"/>
              <a:cs typeface="Graphik" charset="0"/>
              <a:sym typeface="Proxima Nova"/>
            </a:endParaRPr>
          </a:p>
        </p:txBody>
      </p:sp>
      <p:sp>
        <p:nvSpPr>
          <p:cNvPr id="19" name="Shape 81"/>
          <p:cNvSpPr txBox="1"/>
          <p:nvPr/>
        </p:nvSpPr>
        <p:spPr>
          <a:xfrm>
            <a:off x="2327355" y="2828930"/>
            <a:ext cx="1038554" cy="261280"/>
          </a:xfrm>
          <a:prstGeom prst="rect">
            <a:avLst/>
          </a:prstGeom>
          <a:noFill/>
          <a:ln>
            <a:noFill/>
          </a:ln>
        </p:spPr>
        <p:txBody>
          <a:bodyPr lIns="82939" tIns="82939" rIns="82939" bIns="82939" anchor="ctr" anchorCtr="0">
            <a:noAutofit/>
          </a:bodyPr>
          <a:lstStyle/>
          <a:p>
            <a:pPr marL="47526" algn="ctr">
              <a:lnSpc>
                <a:spcPct val="115000"/>
              </a:lnSpc>
              <a:spcAft>
                <a:spcPts val="907"/>
              </a:spcAft>
              <a:buClr>
                <a:srgbClr val="383939"/>
              </a:buClr>
              <a:buSzPct val="100000"/>
            </a:pPr>
            <a:r>
              <a:rPr lang="en-AU" sz="635" b="1" kern="0" dirty="0">
                <a:solidFill>
                  <a:srgbClr val="FFFFFF"/>
                </a:solidFill>
                <a:latin typeface="Source Sans Pro" panose="020B0503030403020204" pitchFamily="34" charset="0"/>
                <a:ea typeface="Source Sans Pro" panose="020B0503030403020204" pitchFamily="34" charset="0"/>
                <a:cs typeface="Graphik" charset="0"/>
                <a:sym typeface="Proxima Nova Extrabold"/>
              </a:rPr>
              <a:t>Healthline /</a:t>
            </a:r>
            <a:br>
              <a:rPr lang="en-AU" sz="635" b="1" kern="0" dirty="0">
                <a:solidFill>
                  <a:srgbClr val="FFFFFF"/>
                </a:solidFill>
                <a:latin typeface="Source Sans Pro" panose="020B0503030403020204" pitchFamily="34" charset="0"/>
                <a:ea typeface="Source Sans Pro" panose="020B0503030403020204" pitchFamily="34" charset="0"/>
                <a:cs typeface="Graphik" charset="0"/>
                <a:sym typeface="Proxima Nova Extrabold"/>
              </a:rPr>
            </a:br>
            <a:r>
              <a:rPr lang="en-AU" sz="635" b="1" kern="0" dirty="0">
                <a:solidFill>
                  <a:srgbClr val="FFFFFF"/>
                </a:solidFill>
                <a:latin typeface="Source Sans Pro" panose="020B0503030403020204" pitchFamily="34" charset="0"/>
                <a:ea typeface="Source Sans Pro" panose="020B0503030403020204" pitchFamily="34" charset="0"/>
                <a:cs typeface="Graphik" charset="0"/>
                <a:sym typeface="Proxima Nova Extrabold"/>
              </a:rPr>
              <a:t>111 Clinical Hub</a:t>
            </a:r>
            <a:endParaRPr sz="635" b="1" kern="0" dirty="0">
              <a:solidFill>
                <a:srgbClr val="FFFFFF"/>
              </a:solidFill>
              <a:latin typeface="Source Sans Pro" panose="020B0503030403020204" pitchFamily="34" charset="0"/>
              <a:ea typeface="Source Sans Pro" panose="020B0503030403020204" pitchFamily="34" charset="0"/>
              <a:cs typeface="Graphik" charset="0"/>
              <a:sym typeface="Proxima Nova"/>
            </a:endParaRPr>
          </a:p>
        </p:txBody>
      </p:sp>
      <p:sp>
        <p:nvSpPr>
          <p:cNvPr id="20" name="Oval 19"/>
          <p:cNvSpPr/>
          <p:nvPr/>
        </p:nvSpPr>
        <p:spPr>
          <a:xfrm>
            <a:off x="2365844" y="2898068"/>
            <a:ext cx="100272" cy="1002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21" name="Oval 20"/>
          <p:cNvSpPr/>
          <p:nvPr/>
        </p:nvSpPr>
        <p:spPr>
          <a:xfrm>
            <a:off x="2438378" y="2539783"/>
            <a:ext cx="100272" cy="1002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kern="0">
              <a:solidFill>
                <a:srgbClr val="FFFFFF"/>
              </a:solidFill>
              <a:latin typeface="Source Sans Pro" panose="020B0503030403020204" pitchFamily="34" charset="0"/>
              <a:ea typeface="Source Sans Pro" panose="020B0503030403020204" pitchFamily="34" charset="0"/>
              <a:sym typeface="Arial"/>
            </a:endParaRPr>
          </a:p>
        </p:txBody>
      </p:sp>
      <p:pic>
        <p:nvPicPr>
          <p:cNvPr id="22" name="Picture 2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7408" y="2001806"/>
            <a:ext cx="1306342" cy="1306342"/>
          </a:xfrm>
          <a:prstGeom prst="ellipse">
            <a:avLst/>
          </a:prstGeom>
        </p:spPr>
      </p:pic>
      <p:sp>
        <p:nvSpPr>
          <p:cNvPr id="23" name="Oval 22"/>
          <p:cNvSpPr/>
          <p:nvPr/>
        </p:nvSpPr>
        <p:spPr>
          <a:xfrm>
            <a:off x="1128207" y="3206559"/>
            <a:ext cx="136348" cy="1363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24" name="Shape 81"/>
          <p:cNvSpPr txBox="1"/>
          <p:nvPr/>
        </p:nvSpPr>
        <p:spPr>
          <a:xfrm>
            <a:off x="524555" y="3390194"/>
            <a:ext cx="763252" cy="196291"/>
          </a:xfrm>
          <a:prstGeom prst="rect">
            <a:avLst/>
          </a:prstGeom>
          <a:noFill/>
          <a:ln>
            <a:noFill/>
          </a:ln>
        </p:spPr>
        <p:txBody>
          <a:bodyPr lIns="82939" tIns="82939" rIns="82939" bIns="82939" anchor="ctr" anchorCtr="0">
            <a:noAutofit/>
          </a:bodyPr>
          <a:lstStyle/>
          <a:p>
            <a:pPr marL="47526" algn="ctr">
              <a:lnSpc>
                <a:spcPct val="115000"/>
              </a:lnSpc>
              <a:spcAft>
                <a:spcPts val="907"/>
              </a:spcAft>
              <a:buClr>
                <a:srgbClr val="383939"/>
              </a:buClr>
              <a:buSzPct val="100000"/>
            </a:pPr>
            <a:r>
              <a:rPr lang="en-AU" sz="726" b="1" kern="0" dirty="0">
                <a:solidFill>
                  <a:srgbClr val="FFFFFF"/>
                </a:solidFill>
                <a:latin typeface="Source Sans Pro" panose="020B0503030403020204" pitchFamily="34" charset="0"/>
                <a:ea typeface="Source Sans Pro" panose="020B0503030403020204" pitchFamily="34" charset="0"/>
                <a:cs typeface="Graphik" charset="0"/>
                <a:sym typeface="Proxima Nova Extrabold"/>
              </a:rPr>
              <a:t>Whānau / Family</a:t>
            </a:r>
            <a:endParaRPr sz="726" b="1" kern="0" dirty="0">
              <a:solidFill>
                <a:srgbClr val="FFFFFF"/>
              </a:solidFill>
              <a:latin typeface="Source Sans Pro" panose="020B0503030403020204" pitchFamily="34" charset="0"/>
              <a:ea typeface="Source Sans Pro" panose="020B0503030403020204" pitchFamily="34" charset="0"/>
              <a:cs typeface="Graphik" charset="0"/>
              <a:sym typeface="Proxima Nova"/>
            </a:endParaRPr>
          </a:p>
        </p:txBody>
      </p:sp>
      <p:sp>
        <p:nvSpPr>
          <p:cNvPr id="25" name="Shape 81"/>
          <p:cNvSpPr txBox="1"/>
          <p:nvPr/>
        </p:nvSpPr>
        <p:spPr>
          <a:xfrm>
            <a:off x="2213930" y="3223444"/>
            <a:ext cx="1038554" cy="261280"/>
          </a:xfrm>
          <a:prstGeom prst="rect">
            <a:avLst/>
          </a:prstGeom>
          <a:noFill/>
          <a:ln>
            <a:noFill/>
          </a:ln>
        </p:spPr>
        <p:txBody>
          <a:bodyPr lIns="82939" tIns="82939" rIns="82939" bIns="82939" anchor="ctr" anchorCtr="0">
            <a:noAutofit/>
          </a:bodyPr>
          <a:lstStyle/>
          <a:p>
            <a:pPr marL="47526">
              <a:lnSpc>
                <a:spcPct val="115000"/>
              </a:lnSpc>
              <a:spcAft>
                <a:spcPts val="907"/>
              </a:spcAft>
              <a:buClr>
                <a:srgbClr val="383939"/>
              </a:buClr>
              <a:buSzPct val="100000"/>
            </a:pPr>
            <a:r>
              <a:rPr lang="en-AU" sz="635" b="1" kern="0" dirty="0">
                <a:solidFill>
                  <a:srgbClr val="FFFFFF"/>
                </a:solidFill>
                <a:latin typeface="Source Sans Pro" panose="020B0503030403020204" pitchFamily="34" charset="0"/>
                <a:ea typeface="Source Sans Pro" panose="020B0503030403020204" pitchFamily="34" charset="0"/>
                <a:cs typeface="Graphik" charset="0"/>
                <a:sym typeface="Proxima Nova Extrabold"/>
              </a:rPr>
              <a:t>Community</a:t>
            </a:r>
            <a:br>
              <a:rPr lang="en-AU" sz="635" b="1" kern="0" dirty="0">
                <a:solidFill>
                  <a:srgbClr val="FFFFFF"/>
                </a:solidFill>
                <a:latin typeface="Source Sans Pro" panose="020B0503030403020204" pitchFamily="34" charset="0"/>
                <a:ea typeface="Source Sans Pro" panose="020B0503030403020204" pitchFamily="34" charset="0"/>
                <a:cs typeface="Graphik" charset="0"/>
                <a:sym typeface="Proxima Nova Extrabold"/>
              </a:rPr>
            </a:br>
            <a:r>
              <a:rPr lang="en-AU" sz="635" b="1" kern="0" dirty="0">
                <a:solidFill>
                  <a:srgbClr val="FFFFFF"/>
                </a:solidFill>
                <a:latin typeface="Source Sans Pro" panose="020B0503030403020204" pitchFamily="34" charset="0"/>
                <a:ea typeface="Source Sans Pro" panose="020B0503030403020204" pitchFamily="34" charset="0"/>
                <a:cs typeface="Graphik" charset="0"/>
                <a:sym typeface="Proxima Nova Extrabold"/>
              </a:rPr>
              <a:t> Pharmacist</a:t>
            </a:r>
            <a:endParaRPr sz="635" b="1" kern="0" dirty="0">
              <a:solidFill>
                <a:srgbClr val="FFFFFF"/>
              </a:solidFill>
              <a:latin typeface="Source Sans Pro" panose="020B0503030403020204" pitchFamily="34" charset="0"/>
              <a:ea typeface="Source Sans Pro" panose="020B0503030403020204" pitchFamily="34" charset="0"/>
              <a:cs typeface="Graphik" charset="0"/>
              <a:sym typeface="Proxima Nova"/>
            </a:endParaRPr>
          </a:p>
        </p:txBody>
      </p:sp>
      <p:sp>
        <p:nvSpPr>
          <p:cNvPr id="26" name="Oval 25"/>
          <p:cNvSpPr/>
          <p:nvPr/>
        </p:nvSpPr>
        <p:spPr>
          <a:xfrm>
            <a:off x="2135397" y="3207417"/>
            <a:ext cx="100272" cy="1002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27" name="Shape 81">
            <a:extLst>
              <a:ext uri="{FF2B5EF4-FFF2-40B4-BE49-F238E27FC236}">
                <a16:creationId xmlns="" xmlns:a16="http://schemas.microsoft.com/office/drawing/2014/main" id="{C24CF519-4FE1-4B89-BE48-4C1733218072}"/>
              </a:ext>
            </a:extLst>
          </p:cNvPr>
          <p:cNvSpPr txBox="1"/>
          <p:nvPr/>
        </p:nvSpPr>
        <p:spPr>
          <a:xfrm>
            <a:off x="2135397" y="1712393"/>
            <a:ext cx="1038554" cy="261280"/>
          </a:xfrm>
          <a:prstGeom prst="rect">
            <a:avLst/>
          </a:prstGeom>
          <a:noFill/>
          <a:ln>
            <a:noFill/>
          </a:ln>
        </p:spPr>
        <p:txBody>
          <a:bodyPr lIns="82939" tIns="82939" rIns="82939" bIns="82939" anchor="ctr" anchorCtr="0">
            <a:noAutofit/>
          </a:bodyPr>
          <a:lstStyle/>
          <a:p>
            <a:pPr marL="47526">
              <a:lnSpc>
                <a:spcPct val="115000"/>
              </a:lnSpc>
              <a:spcAft>
                <a:spcPts val="907"/>
              </a:spcAft>
              <a:buClr>
                <a:srgbClr val="383939"/>
              </a:buClr>
              <a:buSzPct val="100000"/>
            </a:pPr>
            <a:r>
              <a:rPr lang="en-AU" sz="635" b="1" kern="0" dirty="0">
                <a:solidFill>
                  <a:srgbClr val="FFFFFF"/>
                </a:solidFill>
                <a:latin typeface="Source Sans Pro" panose="020B0503030403020204" pitchFamily="34" charset="0"/>
                <a:ea typeface="Source Sans Pro" panose="020B0503030403020204" pitchFamily="34" charset="0"/>
                <a:cs typeface="Graphik" charset="0"/>
                <a:sym typeface="Proxima Nova Extrabold"/>
              </a:rPr>
              <a:t>Ad-hoc health care practitioners</a:t>
            </a:r>
            <a:endParaRPr sz="635" b="1" kern="0" dirty="0">
              <a:solidFill>
                <a:srgbClr val="FFFFFF"/>
              </a:solidFill>
              <a:latin typeface="Source Sans Pro" panose="020B0503030403020204" pitchFamily="34" charset="0"/>
              <a:ea typeface="Source Sans Pro" panose="020B0503030403020204" pitchFamily="34" charset="0"/>
              <a:cs typeface="Graphik" charset="0"/>
              <a:sym typeface="Proxima Nova"/>
            </a:endParaRPr>
          </a:p>
        </p:txBody>
      </p:sp>
      <p:sp>
        <p:nvSpPr>
          <p:cNvPr id="28" name="Oval 27">
            <a:extLst>
              <a:ext uri="{FF2B5EF4-FFF2-40B4-BE49-F238E27FC236}">
                <a16:creationId xmlns="" xmlns:a16="http://schemas.microsoft.com/office/drawing/2014/main" id="{8CE22036-A32A-486A-94CF-46BCD8566442}"/>
              </a:ext>
            </a:extLst>
          </p:cNvPr>
          <p:cNvSpPr/>
          <p:nvPr/>
        </p:nvSpPr>
        <p:spPr>
          <a:xfrm>
            <a:off x="2056161" y="1921573"/>
            <a:ext cx="100272" cy="1002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0" kern="0">
              <a:solidFill>
                <a:srgbClr val="FFFFFF"/>
              </a:solidFill>
              <a:latin typeface="Source Sans Pro" panose="020B0503030403020204" pitchFamily="34" charset="0"/>
              <a:ea typeface="Source Sans Pro" panose="020B0503030403020204" pitchFamily="34" charset="0"/>
              <a:sym typeface="Arial"/>
            </a:endParaRPr>
          </a:p>
        </p:txBody>
      </p:sp>
      <p:sp>
        <p:nvSpPr>
          <p:cNvPr id="29" name="Rectangle 28"/>
          <p:cNvSpPr/>
          <p:nvPr/>
        </p:nvSpPr>
        <p:spPr>
          <a:xfrm>
            <a:off x="4000497" y="1344749"/>
            <a:ext cx="7581903" cy="93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Niko needs to talk to his care team</a:t>
            </a:r>
            <a:endParaRPr lang="en-NZ" sz="2400" b="1" dirty="0"/>
          </a:p>
        </p:txBody>
      </p:sp>
      <p:grpSp>
        <p:nvGrpSpPr>
          <p:cNvPr id="3" name="Group 2"/>
          <p:cNvGrpSpPr/>
          <p:nvPr/>
        </p:nvGrpSpPr>
        <p:grpSpPr>
          <a:xfrm>
            <a:off x="3998084" y="2432624"/>
            <a:ext cx="7584315" cy="3600000"/>
            <a:chOff x="4542431" y="2998340"/>
            <a:chExt cx="4533432" cy="2489424"/>
          </a:xfrm>
        </p:grpSpPr>
        <p:sp>
          <p:nvSpPr>
            <p:cNvPr id="31" name="Rectangle 30"/>
            <p:cNvSpPr/>
            <p:nvPr/>
          </p:nvSpPr>
          <p:spPr>
            <a:xfrm>
              <a:off x="4542432" y="4303996"/>
              <a:ext cx="2187799" cy="11837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solidFill>
                    <a:schemeClr val="tx1"/>
                  </a:solidFill>
                </a:rPr>
                <a:t>Why would this be good for Niko and his whanau?</a:t>
              </a:r>
            </a:p>
          </p:txBody>
        </p:sp>
        <p:sp>
          <p:nvSpPr>
            <p:cNvPr id="32" name="Rectangle 31"/>
            <p:cNvSpPr/>
            <p:nvPr/>
          </p:nvSpPr>
          <p:spPr>
            <a:xfrm>
              <a:off x="6888063" y="4303997"/>
              <a:ext cx="2187799" cy="11837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solidFill>
                    <a:schemeClr val="tx1"/>
                  </a:solidFill>
                </a:rPr>
                <a:t>Why could this be good for his clinical team and the health sector?</a:t>
              </a:r>
            </a:p>
          </p:txBody>
        </p:sp>
        <p:sp>
          <p:nvSpPr>
            <p:cNvPr id="33" name="Rectangle 32"/>
            <p:cNvSpPr/>
            <p:nvPr/>
          </p:nvSpPr>
          <p:spPr>
            <a:xfrm>
              <a:off x="4542431" y="2998340"/>
              <a:ext cx="2187799" cy="11837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solidFill>
                    <a:schemeClr val="tx1"/>
                  </a:solidFill>
                </a:rPr>
                <a:t>Describe the key elements of this service</a:t>
              </a:r>
            </a:p>
          </p:txBody>
        </p:sp>
        <p:sp>
          <p:nvSpPr>
            <p:cNvPr id="34" name="Rectangle 33"/>
            <p:cNvSpPr/>
            <p:nvPr/>
          </p:nvSpPr>
          <p:spPr>
            <a:xfrm>
              <a:off x="6888064" y="2998340"/>
              <a:ext cx="2187799" cy="118376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solidFill>
                    <a:schemeClr val="tx1"/>
                  </a:solidFill>
                </a:rPr>
                <a:t>What are the key gaps between this and the current state</a:t>
              </a:r>
            </a:p>
          </p:txBody>
        </p:sp>
      </p:grpSp>
    </p:spTree>
    <p:extLst>
      <p:ext uri="{BB962C8B-B14F-4D97-AF65-F5344CB8AC3E}">
        <p14:creationId xmlns:p14="http://schemas.microsoft.com/office/powerpoint/2010/main" val="34564378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808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may contain: sky, ocean, bridge, outdoor, nature and water"/>
          <p:cNvPicPr>
            <a:picLocks noChangeAspect="1" noChangeArrowheads="1"/>
          </p:cNvPicPr>
          <p:nvPr/>
        </p:nvPicPr>
        <p:blipFill rotWithShape="1">
          <a:blip r:embed="rId3">
            <a:extLst>
              <a:ext uri="{28A0092B-C50C-407E-A947-70E740481C1C}">
                <a14:useLocalDpi xmlns:a14="http://schemas.microsoft.com/office/drawing/2010/main" val="0"/>
              </a:ext>
            </a:extLst>
          </a:blip>
          <a:srcRect t="5500" b="19750"/>
          <a:stretch/>
        </p:blipFill>
        <p:spPr bwMode="auto">
          <a:xfrm>
            <a:off x="0" y="21103"/>
            <a:ext cx="12192000" cy="68351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582340"/>
            <a:ext cx="2339102" cy="246221"/>
          </a:xfrm>
          <a:prstGeom prst="rect">
            <a:avLst/>
          </a:prstGeom>
          <a:noFill/>
        </p:spPr>
        <p:txBody>
          <a:bodyPr wrap="none" rtlCol="0">
            <a:spAutoFit/>
          </a:bodyPr>
          <a:lstStyle/>
          <a:p>
            <a:r>
              <a:rPr lang="en-NZ" sz="1000" b="1" dirty="0" smtClean="0">
                <a:solidFill>
                  <a:schemeClr val="bg1"/>
                </a:solidFill>
              </a:rPr>
              <a:t>Courtesy of: Civil </a:t>
            </a:r>
            <a:r>
              <a:rPr lang="en-NZ" sz="1000" b="1" dirty="0" err="1" smtClean="0">
                <a:solidFill>
                  <a:schemeClr val="bg1"/>
                </a:solidFill>
              </a:rPr>
              <a:t>Defense</a:t>
            </a:r>
            <a:r>
              <a:rPr lang="en-NZ" sz="1000" b="1" dirty="0" smtClean="0">
                <a:solidFill>
                  <a:schemeClr val="bg1"/>
                </a:solidFill>
              </a:rPr>
              <a:t> - West Coast</a:t>
            </a:r>
            <a:endParaRPr lang="en-NZ" sz="1000" b="1" dirty="0">
              <a:solidFill>
                <a:schemeClr val="bg1"/>
              </a:solidFill>
            </a:endParaRPr>
          </a:p>
        </p:txBody>
      </p:sp>
      <p:pic>
        <p:nvPicPr>
          <p:cNvPr id="7" name="Picture 6" descr="white MOH clou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51622" y="5926485"/>
            <a:ext cx="756000" cy="762829"/>
          </a:xfrm>
          <a:prstGeom prst="rect">
            <a:avLst/>
          </a:prstGeom>
        </p:spPr>
      </p:pic>
    </p:spTree>
    <p:extLst>
      <p:ext uri="{BB962C8B-B14F-4D97-AF65-F5344CB8AC3E}">
        <p14:creationId xmlns:p14="http://schemas.microsoft.com/office/powerpoint/2010/main" val="6647390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dirty="0"/>
          </a:p>
        </p:txBody>
      </p:sp>
      <p:pic>
        <p:nvPicPr>
          <p:cNvPr id="2050" name="Picture 2" descr="Tim Gibb has set up a ferry service across the Waiho River, which using a 38 tonne dumper as trans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32"/>
            <a:ext cx="12192000" cy="68687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863" y="6627614"/>
            <a:ext cx="2581156" cy="246221"/>
          </a:xfrm>
          <a:prstGeom prst="rect">
            <a:avLst/>
          </a:prstGeom>
        </p:spPr>
        <p:txBody>
          <a:bodyPr wrap="none">
            <a:spAutoFit/>
          </a:bodyPr>
          <a:lstStyle/>
          <a:p>
            <a:r>
              <a:rPr lang="en-US" sz="1000" b="1" dirty="0">
                <a:solidFill>
                  <a:schemeClr val="bg1"/>
                </a:solidFill>
              </a:rPr>
              <a:t>Courtesy Of: Marianna Muniz Photography</a:t>
            </a:r>
          </a:p>
        </p:txBody>
      </p:sp>
      <p:pic>
        <p:nvPicPr>
          <p:cNvPr id="6" name="Picture 5" descr="white MOH clou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1622" y="5926485"/>
            <a:ext cx="756000" cy="762829"/>
          </a:xfrm>
          <a:prstGeom prst="rect">
            <a:avLst/>
          </a:prstGeom>
        </p:spPr>
      </p:pic>
    </p:spTree>
    <p:extLst>
      <p:ext uri="{BB962C8B-B14F-4D97-AF65-F5344CB8AC3E}">
        <p14:creationId xmlns:p14="http://schemas.microsoft.com/office/powerpoint/2010/main" val="36484521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67246"/>
          </a:xfrm>
          <a:prstGeom prst="rect">
            <a:avLst/>
          </a:prstGeom>
          <a:solidFill>
            <a:srgbClr val="ACD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00960" y="0"/>
            <a:ext cx="8585200" cy="6867246"/>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3299" b="21898"/>
          <a:stretch/>
        </p:blipFill>
        <p:spPr>
          <a:xfrm>
            <a:off x="708181" y="568960"/>
            <a:ext cx="5469099" cy="5953760"/>
          </a:xfrm>
          <a:prstGeom prst="rect">
            <a:avLst/>
          </a:prstGeom>
        </p:spPr>
      </p:pic>
      <p:pic>
        <p:nvPicPr>
          <p:cNvPr id="5" name="Picture 4" descr="white MOH clou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51622" y="5926485"/>
            <a:ext cx="756000" cy="762829"/>
          </a:xfrm>
          <a:prstGeom prst="rect">
            <a:avLst/>
          </a:prstGeom>
        </p:spPr>
      </p:pic>
    </p:spTree>
    <p:extLst>
      <p:ext uri="{BB962C8B-B14F-4D97-AF65-F5344CB8AC3E}">
        <p14:creationId xmlns:p14="http://schemas.microsoft.com/office/powerpoint/2010/main" val="34643153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3" name="Title 2"/>
          <p:cNvSpPr>
            <a:spLocks noGrp="1"/>
          </p:cNvSpPr>
          <p:nvPr>
            <p:ph type="title"/>
          </p:nvPr>
        </p:nvSpPr>
        <p:spPr/>
        <p:txBody>
          <a:bodyPr/>
          <a:lstStyle/>
          <a:p>
            <a:r>
              <a:rPr lang="en-NZ" dirty="0" smtClean="0"/>
              <a:t>Where do we want to be?</a:t>
            </a:r>
            <a:endParaRPr lang="en-NZ" dirty="0"/>
          </a:p>
        </p:txBody>
      </p:sp>
      <p:grpSp>
        <p:nvGrpSpPr>
          <p:cNvPr id="29" name="Group 28"/>
          <p:cNvGrpSpPr/>
          <p:nvPr/>
        </p:nvGrpSpPr>
        <p:grpSpPr>
          <a:xfrm>
            <a:off x="1062072" y="1221252"/>
            <a:ext cx="9815340" cy="5315111"/>
            <a:chOff x="1062072" y="1221252"/>
            <a:chExt cx="9815340" cy="5315111"/>
          </a:xfrm>
        </p:grpSpPr>
        <p:sp>
          <p:nvSpPr>
            <p:cNvPr id="30" name="TextBox 29"/>
            <p:cNvSpPr txBox="1"/>
            <p:nvPr/>
          </p:nvSpPr>
          <p:spPr>
            <a:xfrm>
              <a:off x="6705012" y="1728739"/>
              <a:ext cx="4171268" cy="531126"/>
            </a:xfrm>
            <a:prstGeom prst="rect">
              <a:avLst/>
            </a:prstGeom>
            <a:solidFill>
              <a:srgbClr val="F7941E"/>
            </a:solidFill>
          </p:spPr>
          <p:txBody>
            <a:bodyPr wrap="square" rtlCol="0" anchor="ctr">
              <a:noAutofit/>
            </a:bodyPr>
            <a:lstStyle/>
            <a:p>
              <a:pPr algn="ctr" fontAlgn="auto">
                <a:spcBef>
                  <a:spcPts val="0"/>
                </a:spcBef>
                <a:spcAft>
                  <a:spcPts val="0"/>
                </a:spcAft>
              </a:pPr>
              <a:r>
                <a:rPr lang="en-US" sz="2400" b="1" dirty="0" smtClean="0">
                  <a:solidFill>
                    <a:prstClr val="white"/>
                  </a:solidFill>
                  <a:latin typeface="Source Sans Pro" panose="020B0503030403020204" pitchFamily="34" charset="0"/>
                  <a:ea typeface="Source Sans Pro" panose="020B0503030403020204" pitchFamily="34" charset="0"/>
                  <a:cs typeface="Graphik" charset="0"/>
                </a:rPr>
                <a:t>WELLBEING </a:t>
              </a:r>
              <a:endParaRPr lang="en-US" sz="2400" dirty="0">
                <a:solidFill>
                  <a:prstClr val="white"/>
                </a:solidFill>
                <a:latin typeface="Source Sans Pro" panose="020B0503030403020204" pitchFamily="34" charset="0"/>
                <a:ea typeface="Source Sans Pro" panose="020B0503030403020204" pitchFamily="34" charset="0"/>
                <a:cs typeface="Graphik" charset="0"/>
              </a:endParaRPr>
            </a:p>
          </p:txBody>
        </p:sp>
        <p:sp>
          <p:nvSpPr>
            <p:cNvPr id="31" name="Rectangle 30"/>
            <p:cNvSpPr/>
            <p:nvPr/>
          </p:nvSpPr>
          <p:spPr>
            <a:xfrm>
              <a:off x="6243211" y="1221252"/>
              <a:ext cx="1848139" cy="400110"/>
            </a:xfrm>
            <a:prstGeom prst="rect">
              <a:avLst/>
            </a:prstGeom>
            <a:noFill/>
          </p:spPr>
          <p:txBody>
            <a:bodyPr wrap="square">
              <a:spAutoFit/>
            </a:bodyPr>
            <a:lstStyle/>
            <a:p>
              <a:pPr fontAlgn="auto">
                <a:spcBef>
                  <a:spcPts val="0"/>
                </a:spcBef>
                <a:spcAft>
                  <a:spcPts val="0"/>
                </a:spcAft>
              </a:pPr>
              <a:r>
                <a:rPr lang="en-US" sz="2000" dirty="0">
                  <a:solidFill>
                    <a:prstClr val="black"/>
                  </a:solidFill>
                  <a:latin typeface="Source Sans Pro" panose="020B0503030403020204" pitchFamily="34" charset="0"/>
                  <a:ea typeface="Source Sans Pro" panose="020B0503030403020204" pitchFamily="34" charset="0"/>
                  <a:cs typeface="Graphik" charset="0"/>
                </a:rPr>
                <a:t>t</a:t>
              </a:r>
              <a:r>
                <a:rPr lang="en-US" sz="2000" dirty="0" smtClean="0">
                  <a:solidFill>
                    <a:prstClr val="black"/>
                  </a:solidFill>
                  <a:latin typeface="Source Sans Pro" panose="020B0503030403020204" pitchFamily="34" charset="0"/>
                  <a:ea typeface="Source Sans Pro" panose="020B0503030403020204" pitchFamily="34" charset="0"/>
                  <a:cs typeface="Graphik" charset="0"/>
                </a:rPr>
                <a:t>o</a:t>
              </a:r>
              <a:r>
                <a:rPr lang="en-US" sz="2000" b="1" dirty="0" smtClean="0">
                  <a:solidFill>
                    <a:prstClr val="black"/>
                  </a:solidFill>
                  <a:latin typeface="Source Sans Pro" panose="020B0503030403020204" pitchFamily="34" charset="0"/>
                  <a:ea typeface="Source Sans Pro" panose="020B0503030403020204" pitchFamily="34" charset="0"/>
                  <a:cs typeface="Graphik" charset="0"/>
                </a:rPr>
                <a:t> </a:t>
              </a:r>
              <a:r>
                <a:rPr lang="en-US" sz="2000" b="1" dirty="0" smtClean="0">
                  <a:solidFill>
                    <a:srgbClr val="F7941E"/>
                  </a:solidFill>
                  <a:latin typeface="Source Sans Pro" panose="020B0503030403020204" pitchFamily="34" charset="0"/>
                  <a:ea typeface="Source Sans Pro" panose="020B0503030403020204" pitchFamily="34" charset="0"/>
                  <a:cs typeface="Graphik" charset="0"/>
                </a:rPr>
                <a:t>‘Team’</a:t>
              </a:r>
              <a:endParaRPr lang="en-US" sz="2000" dirty="0">
                <a:solidFill>
                  <a:srgbClr val="F7941E"/>
                </a:solidFill>
                <a:latin typeface="Source Sans Pro" panose="020B0503030403020204" pitchFamily="34" charset="0"/>
                <a:ea typeface="Source Sans Pro" panose="020B0503030403020204" pitchFamily="34" charset="0"/>
              </a:endParaRPr>
            </a:p>
          </p:txBody>
        </p:sp>
        <p:sp>
          <p:nvSpPr>
            <p:cNvPr id="35" name="Rectangle 34"/>
            <p:cNvSpPr/>
            <p:nvPr/>
          </p:nvSpPr>
          <p:spPr>
            <a:xfrm>
              <a:off x="6705012" y="4736363"/>
              <a:ext cx="4172400" cy="1800000"/>
            </a:xfrm>
            <a:prstGeom prst="rect">
              <a:avLst/>
            </a:prstGeom>
          </p:spPr>
          <p:txBody>
            <a:bodyPr wrap="square">
              <a:spAutoFit/>
            </a:bodyPr>
            <a:lstStyle/>
            <a:p>
              <a:pPr marL="155539" indent="-155539" fontAlgn="auto">
                <a:lnSpc>
                  <a:spcPct val="115000"/>
                </a:lnSpc>
                <a:spcBef>
                  <a:spcPts val="0"/>
                </a:spcBef>
                <a:spcAft>
                  <a:spcPts val="726"/>
                </a:spcAft>
                <a:buFont typeface="Arial" charset="0"/>
                <a:buChar char="•"/>
              </a:pPr>
              <a:r>
                <a:rPr lang="en-AU" sz="1400" dirty="0" smtClean="0">
                  <a:solidFill>
                    <a:prstClr val="black"/>
                  </a:solidFill>
                  <a:latin typeface="Source Sans Pro" panose="020B0503030403020204" pitchFamily="34" charset="0"/>
                  <a:ea typeface="Source Sans Pro" panose="020B0503030403020204" pitchFamily="34" charset="0"/>
                  <a:cs typeface="Graphik" charset="0"/>
                  <a:sym typeface="Playfair Display"/>
                </a:rPr>
                <a:t>My health information is always available to those I trust to keep me well and those who need it</a:t>
              </a:r>
              <a:endParaRPr lang="en-AU" sz="1400" dirty="0">
                <a:solidFill>
                  <a:prstClr val="black"/>
                </a:solidFill>
                <a:latin typeface="Source Sans Pro" panose="020B0503030403020204" pitchFamily="34" charset="0"/>
                <a:ea typeface="Source Sans Pro" panose="020B0503030403020204" pitchFamily="34" charset="0"/>
                <a:cs typeface="Graphik" charset="0"/>
                <a:sym typeface="Playfair Display"/>
              </a:endParaRPr>
            </a:p>
            <a:p>
              <a:pPr marL="155539" indent="-155539" fontAlgn="auto">
                <a:lnSpc>
                  <a:spcPct val="115000"/>
                </a:lnSpc>
                <a:spcBef>
                  <a:spcPts val="0"/>
                </a:spcBef>
                <a:spcAft>
                  <a:spcPts val="726"/>
                </a:spcAft>
                <a:buFont typeface="Arial" charset="0"/>
                <a:buChar char="•"/>
              </a:pPr>
              <a:r>
                <a:rPr lang="en-AU" sz="1400" dirty="0" smtClean="0">
                  <a:solidFill>
                    <a:prstClr val="black"/>
                  </a:solidFill>
                  <a:latin typeface="Source Sans Pro" panose="020B0503030403020204" pitchFamily="34" charset="0"/>
                  <a:ea typeface="Source Sans Pro" panose="020B0503030403020204" pitchFamily="34" charset="0"/>
                  <a:cs typeface="Graphik" charset="0"/>
                  <a:sym typeface="Playfair Display"/>
                </a:rPr>
                <a:t>I can control my health information and choose who I will share it with</a:t>
              </a:r>
            </a:p>
            <a:p>
              <a:pPr marL="155539" indent="-155539" fontAlgn="auto">
                <a:lnSpc>
                  <a:spcPct val="115000"/>
                </a:lnSpc>
                <a:spcBef>
                  <a:spcPts val="0"/>
                </a:spcBef>
                <a:spcAft>
                  <a:spcPts val="726"/>
                </a:spcAft>
                <a:buFont typeface="Arial" charset="0"/>
                <a:buChar char="•"/>
              </a:pPr>
              <a:r>
                <a:rPr lang="en-AU" sz="1400" dirty="0" smtClean="0">
                  <a:solidFill>
                    <a:prstClr val="black"/>
                  </a:solidFill>
                  <a:latin typeface="Source Sans Pro" panose="020B0503030403020204" pitchFamily="34" charset="0"/>
                  <a:ea typeface="Source Sans Pro" panose="020B0503030403020204" pitchFamily="34" charset="0"/>
                  <a:cs typeface="Graphik" charset="0"/>
                  <a:sym typeface="Playfair Display"/>
                </a:rPr>
                <a:t>My health information now creates a complete picture which lets me and my whanau keep me well</a:t>
              </a:r>
              <a:endParaRPr lang="en-AU" sz="1400" dirty="0">
                <a:solidFill>
                  <a:prstClr val="black"/>
                </a:solidFill>
                <a:latin typeface="Source Sans Pro" panose="020B0503030403020204" pitchFamily="34" charset="0"/>
                <a:ea typeface="Source Sans Pro" panose="020B0503030403020204" pitchFamily="34" charset="0"/>
                <a:cs typeface="Graphik" charset="0"/>
                <a:sym typeface="Playfair Display"/>
              </a:endParaRPr>
            </a:p>
          </p:txBody>
        </p:sp>
        <p:cxnSp>
          <p:nvCxnSpPr>
            <p:cNvPr id="37" name="Straight Arrow Connector 36"/>
            <p:cNvCxnSpPr/>
            <p:nvPr/>
          </p:nvCxnSpPr>
          <p:spPr>
            <a:xfrm>
              <a:off x="5366492" y="1994302"/>
              <a:ext cx="1245656" cy="0"/>
            </a:xfrm>
            <a:prstGeom prst="straightConnector1">
              <a:avLst/>
            </a:prstGeom>
            <a:ln w="136525" cap="rnd">
              <a:solidFill>
                <a:srgbClr val="F7941E"/>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5366492" y="4529700"/>
              <a:ext cx="1245656" cy="0"/>
            </a:xfrm>
            <a:prstGeom prst="straightConnector1">
              <a:avLst/>
            </a:prstGeom>
            <a:ln w="136525" cap="rnd">
              <a:solidFill>
                <a:srgbClr val="F7941E"/>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rotWithShape="1">
            <a:blip r:embed="rId3" cstate="screen">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1794803" y="2135771"/>
              <a:ext cx="2706938" cy="2197846"/>
            </a:xfrm>
            <a:prstGeom prst="rect">
              <a:avLst/>
            </a:prstGeom>
          </p:spPr>
        </p:pic>
        <p:sp>
          <p:nvSpPr>
            <p:cNvPr id="43" name="TextBox 42"/>
            <p:cNvSpPr txBox="1"/>
            <p:nvPr/>
          </p:nvSpPr>
          <p:spPr>
            <a:xfrm>
              <a:off x="1062072" y="1728739"/>
              <a:ext cx="4172400" cy="531126"/>
            </a:xfrm>
            <a:prstGeom prst="rect">
              <a:avLst/>
            </a:prstGeom>
            <a:solidFill>
              <a:srgbClr val="1F3B71"/>
            </a:solidFill>
          </p:spPr>
          <p:txBody>
            <a:bodyPr wrap="square" rtlCol="0" anchor="ctr">
              <a:noAutofit/>
            </a:bodyPr>
            <a:lstStyle/>
            <a:p>
              <a:pPr algn="ctr" fontAlgn="auto">
                <a:spcBef>
                  <a:spcPts val="0"/>
                </a:spcBef>
                <a:spcAft>
                  <a:spcPts val="0"/>
                </a:spcAft>
              </a:pPr>
              <a:r>
                <a:rPr lang="en-US" sz="2400" b="1" dirty="0">
                  <a:solidFill>
                    <a:prstClr val="white"/>
                  </a:solidFill>
                  <a:latin typeface="Source Sans Pro" panose="020B0503030403020204" pitchFamily="34" charset="0"/>
                  <a:ea typeface="Source Sans Pro" panose="020B0503030403020204" pitchFamily="34" charset="0"/>
                  <a:cs typeface="Graphik" charset="0"/>
                </a:rPr>
                <a:t>EPISODIC ILLNESS</a:t>
              </a:r>
              <a:endParaRPr lang="en-US" sz="2400" dirty="0">
                <a:solidFill>
                  <a:prstClr val="white"/>
                </a:solidFill>
                <a:latin typeface="Source Sans Pro" panose="020B0503030403020204" pitchFamily="34" charset="0"/>
                <a:ea typeface="Source Sans Pro" panose="020B0503030403020204" pitchFamily="34" charset="0"/>
                <a:cs typeface="Graphik" charset="0"/>
              </a:endParaRPr>
            </a:p>
          </p:txBody>
        </p:sp>
        <p:sp>
          <p:nvSpPr>
            <p:cNvPr id="44" name="Rectangle 43"/>
            <p:cNvSpPr/>
            <p:nvPr/>
          </p:nvSpPr>
          <p:spPr>
            <a:xfrm>
              <a:off x="3428629" y="1221252"/>
              <a:ext cx="2819771" cy="400110"/>
            </a:xfrm>
            <a:prstGeom prst="rect">
              <a:avLst/>
            </a:prstGeom>
            <a:noFill/>
          </p:spPr>
          <p:txBody>
            <a:bodyPr wrap="square">
              <a:spAutoFit/>
            </a:bodyPr>
            <a:lstStyle/>
            <a:p>
              <a:pPr algn="r" fontAlgn="auto">
                <a:spcBef>
                  <a:spcPts val="0"/>
                </a:spcBef>
                <a:spcAft>
                  <a:spcPts val="0"/>
                </a:spcAft>
              </a:pPr>
              <a:r>
                <a:rPr lang="en-US" sz="2000" dirty="0">
                  <a:solidFill>
                    <a:prstClr val="black"/>
                  </a:solidFill>
                  <a:latin typeface="Source Sans Pro" panose="020B0503030403020204" pitchFamily="34" charset="0"/>
                  <a:ea typeface="Source Sans Pro" panose="020B0503030403020204" pitchFamily="34" charset="0"/>
                  <a:cs typeface="Graphik" charset="0"/>
                </a:rPr>
                <a:t>From</a:t>
              </a:r>
              <a:r>
                <a:rPr lang="en-US" sz="2000" b="1" dirty="0">
                  <a:solidFill>
                    <a:prstClr val="black"/>
                  </a:solidFill>
                  <a:latin typeface="Source Sans Pro" panose="020B0503030403020204" pitchFamily="34" charset="0"/>
                  <a:ea typeface="Source Sans Pro" panose="020B0503030403020204" pitchFamily="34" charset="0"/>
                  <a:cs typeface="Graphik" charset="0"/>
                </a:rPr>
                <a:t> </a:t>
              </a:r>
              <a:r>
                <a:rPr lang="en-US" sz="2000" b="1" dirty="0">
                  <a:solidFill>
                    <a:schemeClr val="accent1"/>
                  </a:solidFill>
                  <a:latin typeface="Source Sans Pro" panose="020B0503030403020204" pitchFamily="34" charset="0"/>
                  <a:ea typeface="Source Sans Pro" panose="020B0503030403020204" pitchFamily="34" charset="0"/>
                  <a:cs typeface="Graphik" charset="0"/>
                </a:rPr>
                <a:t>‘</a:t>
              </a:r>
              <a:r>
                <a:rPr lang="en-US" sz="2000" b="1" dirty="0" smtClean="0">
                  <a:solidFill>
                    <a:schemeClr val="accent1"/>
                  </a:solidFill>
                  <a:latin typeface="Source Sans Pro" panose="020B0503030403020204" pitchFamily="34" charset="0"/>
                  <a:ea typeface="Source Sans Pro" panose="020B0503030403020204" pitchFamily="34" charset="0"/>
                  <a:cs typeface="Graphik" charset="0"/>
                </a:rPr>
                <a:t>Individual’</a:t>
              </a:r>
              <a:r>
                <a:rPr lang="mr-IN" sz="2000" b="1" dirty="0">
                  <a:solidFill>
                    <a:schemeClr val="accent1"/>
                  </a:solidFill>
                  <a:latin typeface="Source Sans Pro" panose="020B0503030403020204" pitchFamily="34" charset="0"/>
                  <a:ea typeface="Source Sans Pro" panose="020B0503030403020204" pitchFamily="34" charset="0"/>
                  <a:cs typeface="Graphik" charset="0"/>
                </a:rPr>
                <a:t>…</a:t>
              </a:r>
              <a:endParaRPr lang="en-US" sz="2000" dirty="0">
                <a:solidFill>
                  <a:schemeClr val="accent1"/>
                </a:solidFill>
                <a:latin typeface="Source Sans Pro" panose="020B0503030403020204" pitchFamily="34" charset="0"/>
                <a:ea typeface="Source Sans Pro" panose="020B0503030403020204" pitchFamily="34" charset="0"/>
              </a:endParaRPr>
            </a:p>
          </p:txBody>
        </p:sp>
        <p:sp>
          <p:nvSpPr>
            <p:cNvPr id="46" name="Rectangle 45"/>
            <p:cNvSpPr/>
            <p:nvPr/>
          </p:nvSpPr>
          <p:spPr>
            <a:xfrm>
              <a:off x="1062072" y="4736363"/>
              <a:ext cx="4172400" cy="1800000"/>
            </a:xfrm>
            <a:prstGeom prst="rect">
              <a:avLst/>
            </a:prstGeom>
          </p:spPr>
          <p:txBody>
            <a:bodyPr wrap="square">
              <a:spAutoFit/>
            </a:bodyPr>
            <a:lstStyle/>
            <a:p>
              <a:pPr marL="155539" indent="-155539" fontAlgn="auto">
                <a:lnSpc>
                  <a:spcPct val="115000"/>
                </a:lnSpc>
                <a:spcBef>
                  <a:spcPts val="0"/>
                </a:spcBef>
                <a:spcAft>
                  <a:spcPts val="726"/>
                </a:spcAft>
                <a:buFont typeface="Arial" charset="0"/>
                <a:buChar char="•"/>
              </a:pPr>
              <a:r>
                <a:rPr lang="en-AU" sz="1400" dirty="0" smtClean="0">
                  <a:solidFill>
                    <a:prstClr val="black"/>
                  </a:solidFill>
                  <a:latin typeface="Source Sans Pro" panose="020B0503030403020204" pitchFamily="34" charset="0"/>
                  <a:ea typeface="Source Sans Pro" panose="020B0503030403020204" pitchFamily="34" charset="0"/>
                  <a:cs typeface="Graphik" charset="0"/>
                  <a:sym typeface="Playfair Display"/>
                </a:rPr>
                <a:t>My health provider asks me for my health information every time I’m sick</a:t>
              </a:r>
              <a:endParaRPr lang="en-AU" sz="1400" dirty="0">
                <a:solidFill>
                  <a:prstClr val="black"/>
                </a:solidFill>
                <a:latin typeface="Source Sans Pro" panose="020B0503030403020204" pitchFamily="34" charset="0"/>
                <a:ea typeface="Source Sans Pro" panose="020B0503030403020204" pitchFamily="34" charset="0"/>
                <a:cs typeface="Graphik" charset="0"/>
                <a:sym typeface="Playfair Display"/>
              </a:endParaRPr>
            </a:p>
            <a:p>
              <a:pPr marL="155539" indent="-155539" fontAlgn="auto">
                <a:lnSpc>
                  <a:spcPct val="115000"/>
                </a:lnSpc>
                <a:spcBef>
                  <a:spcPts val="0"/>
                </a:spcBef>
                <a:spcAft>
                  <a:spcPts val="726"/>
                </a:spcAft>
                <a:buFont typeface="Arial" charset="0"/>
                <a:buChar char="•"/>
              </a:pPr>
              <a:r>
                <a:rPr lang="en-AU" sz="1400" dirty="0" smtClean="0">
                  <a:solidFill>
                    <a:prstClr val="black"/>
                  </a:solidFill>
                  <a:latin typeface="Source Sans Pro" panose="020B0503030403020204" pitchFamily="34" charset="0"/>
                  <a:ea typeface="Source Sans Pro" panose="020B0503030403020204" pitchFamily="34" charset="0"/>
                  <a:cs typeface="Graphik" charset="0"/>
                  <a:sym typeface="Playfair Display"/>
                </a:rPr>
                <a:t>My clinician records my health information in their system and decides how it is used</a:t>
              </a:r>
            </a:p>
            <a:p>
              <a:pPr marL="155539" indent="-155539" fontAlgn="auto">
                <a:lnSpc>
                  <a:spcPct val="115000"/>
                </a:lnSpc>
                <a:spcBef>
                  <a:spcPts val="0"/>
                </a:spcBef>
                <a:spcAft>
                  <a:spcPts val="726"/>
                </a:spcAft>
                <a:buFont typeface="Arial" charset="0"/>
                <a:buChar char="•"/>
              </a:pPr>
              <a:r>
                <a:rPr lang="en-AU" sz="1400" dirty="0" smtClean="0">
                  <a:solidFill>
                    <a:prstClr val="black"/>
                  </a:solidFill>
                  <a:latin typeface="Source Sans Pro" panose="020B0503030403020204" pitchFamily="34" charset="0"/>
                  <a:ea typeface="Source Sans Pro" panose="020B0503030403020204" pitchFamily="34" charset="0"/>
                  <a:cs typeface="Graphik" charset="0"/>
                  <a:sym typeface="Playfair Display"/>
                </a:rPr>
                <a:t>My health information is incomplete and only exchanged </a:t>
              </a:r>
              <a:r>
                <a:rPr lang="en-AU" sz="1400" dirty="0">
                  <a:solidFill>
                    <a:prstClr val="black"/>
                  </a:solidFill>
                  <a:latin typeface="Source Sans Pro" panose="020B0503030403020204" pitchFamily="34" charset="0"/>
                  <a:ea typeface="Source Sans Pro" panose="020B0503030403020204" pitchFamily="34" charset="0"/>
                  <a:cs typeface="Graphik" charset="0"/>
                  <a:sym typeface="Playfair Display"/>
                </a:rPr>
                <a:t>on a need-to-know </a:t>
              </a:r>
              <a:r>
                <a:rPr lang="en-AU" sz="1400" dirty="0" smtClean="0">
                  <a:solidFill>
                    <a:prstClr val="black"/>
                  </a:solidFill>
                  <a:latin typeface="Source Sans Pro" panose="020B0503030403020204" pitchFamily="34" charset="0"/>
                  <a:ea typeface="Source Sans Pro" panose="020B0503030403020204" pitchFamily="34" charset="0"/>
                  <a:cs typeface="Graphik" charset="0"/>
                  <a:sym typeface="Playfair Display"/>
                </a:rPr>
                <a:t>basis</a:t>
              </a:r>
              <a:endParaRPr lang="en-AU" sz="1400" dirty="0">
                <a:solidFill>
                  <a:prstClr val="black"/>
                </a:solidFill>
                <a:latin typeface="Source Sans Pro" panose="020B0503030403020204" pitchFamily="34" charset="0"/>
                <a:ea typeface="Source Sans Pro" panose="020B0503030403020204" pitchFamily="34" charset="0"/>
                <a:cs typeface="Graphik" charset="0"/>
                <a:sym typeface="Playfair Display"/>
              </a:endParaRPr>
            </a:p>
          </p:txBody>
        </p:sp>
        <p:sp>
          <p:nvSpPr>
            <p:cNvPr id="47" name="Rectangle 46"/>
            <p:cNvSpPr/>
            <p:nvPr/>
          </p:nvSpPr>
          <p:spPr>
            <a:xfrm>
              <a:off x="1062073" y="4349700"/>
              <a:ext cx="4172400" cy="375487"/>
            </a:xfrm>
            <a:prstGeom prst="rect">
              <a:avLst/>
            </a:prstGeom>
            <a:solidFill>
              <a:schemeClr val="accent1">
                <a:lumMod val="20000"/>
                <a:lumOff val="80000"/>
              </a:schemeClr>
            </a:solidFill>
          </p:spPr>
          <p:txBody>
            <a:bodyPr wrap="square">
              <a:spAutoFit/>
            </a:bodyPr>
            <a:lstStyle/>
            <a:p>
              <a:pPr algn="ctr" fontAlgn="auto">
                <a:lnSpc>
                  <a:spcPct val="115000"/>
                </a:lnSpc>
                <a:spcBef>
                  <a:spcPts val="0"/>
                </a:spcBef>
                <a:spcAft>
                  <a:spcPts val="726"/>
                </a:spcAft>
              </a:pPr>
              <a:r>
                <a:rPr lang="en-AU" sz="1600" b="1" dirty="0">
                  <a:solidFill>
                    <a:prstClr val="black"/>
                  </a:solidFill>
                  <a:latin typeface="Source Sans Pro" panose="020B0503030403020204" pitchFamily="34" charset="0"/>
                  <a:ea typeface="Source Sans Pro" panose="020B0503030403020204" pitchFamily="34" charset="0"/>
                  <a:cs typeface="Graphik" charset="0"/>
                  <a:sym typeface="Playfair Display"/>
                </a:rPr>
                <a:t>View (Portal, Letter, TXT, Facsimile)</a:t>
              </a:r>
              <a:endParaRPr lang="en-AU" sz="1600" b="1" dirty="0">
                <a:solidFill>
                  <a:prstClr val="black"/>
                </a:solidFill>
                <a:latin typeface="Source Sans Pro" panose="020B0503030403020204" pitchFamily="34" charset="0"/>
                <a:ea typeface="Source Sans Pro" panose="020B0503030403020204" pitchFamily="34" charset="0"/>
                <a:cs typeface="Graphik" charset="0"/>
                <a:sym typeface="Proxima Nova Extrabold"/>
              </a:endParaRPr>
            </a:p>
          </p:txBody>
        </p:sp>
        <p:sp>
          <p:nvSpPr>
            <p:cNvPr id="48" name="Rectangle 47"/>
            <p:cNvSpPr/>
            <p:nvPr/>
          </p:nvSpPr>
          <p:spPr>
            <a:xfrm>
              <a:off x="6705012" y="4350613"/>
              <a:ext cx="4171268" cy="375487"/>
            </a:xfrm>
            <a:prstGeom prst="rect">
              <a:avLst/>
            </a:prstGeom>
            <a:solidFill>
              <a:srgbClr val="FAC27E"/>
            </a:solidFill>
          </p:spPr>
          <p:txBody>
            <a:bodyPr wrap="square">
              <a:spAutoFit/>
            </a:bodyPr>
            <a:lstStyle/>
            <a:p>
              <a:pPr algn="ctr" fontAlgn="auto">
                <a:lnSpc>
                  <a:spcPct val="115000"/>
                </a:lnSpc>
                <a:spcBef>
                  <a:spcPts val="0"/>
                </a:spcBef>
                <a:spcAft>
                  <a:spcPts val="726"/>
                </a:spcAft>
              </a:pPr>
              <a:r>
                <a:rPr lang="en-AU" sz="1600" b="1" dirty="0">
                  <a:solidFill>
                    <a:prstClr val="black"/>
                  </a:solidFill>
                  <a:latin typeface="Source Sans Pro" panose="020B0503030403020204" pitchFamily="34" charset="0"/>
                  <a:ea typeface="Source Sans Pro" panose="020B0503030403020204" pitchFamily="34" charset="0"/>
                  <a:cs typeface="Graphik" charset="0"/>
                  <a:sym typeface="Playfair Display"/>
                </a:rPr>
                <a:t>Do (Actionable, Accessible and Interactive)</a:t>
              </a:r>
              <a:endParaRPr lang="en-AU" sz="1600" b="1" dirty="0">
                <a:solidFill>
                  <a:prstClr val="black"/>
                </a:solidFill>
                <a:latin typeface="Source Sans Pro" panose="020B0503030403020204" pitchFamily="34" charset="0"/>
                <a:ea typeface="Source Sans Pro" panose="020B0503030403020204" pitchFamily="34" charset="0"/>
                <a:cs typeface="Graphik" charset="0"/>
                <a:sym typeface="Proxima Nova Extrabold"/>
              </a:endParaRPr>
            </a:p>
          </p:txBody>
        </p:sp>
        <p:grpSp>
          <p:nvGrpSpPr>
            <p:cNvPr id="49" name="Group 48"/>
            <p:cNvGrpSpPr/>
            <p:nvPr/>
          </p:nvGrpSpPr>
          <p:grpSpPr>
            <a:xfrm>
              <a:off x="6705012" y="2385083"/>
              <a:ext cx="4171268" cy="1820556"/>
              <a:chOff x="7126334" y="2273124"/>
              <a:chExt cx="3959217" cy="1728004"/>
            </a:xfrm>
          </p:grpSpPr>
          <p:sp>
            <p:nvSpPr>
              <p:cNvPr id="50" name="Oval 49"/>
              <p:cNvSpPr/>
              <p:nvPr/>
            </p:nvSpPr>
            <p:spPr>
              <a:xfrm>
                <a:off x="9357550" y="2273124"/>
                <a:ext cx="1728001" cy="1728004"/>
              </a:xfrm>
              <a:prstGeom prst="ellipse">
                <a:avLst/>
              </a:prstGeom>
              <a:solidFill>
                <a:schemeClr val="accent2">
                  <a:lumMod val="20000"/>
                  <a:lumOff val="80000"/>
                </a:schemeClr>
              </a:solidFill>
              <a:ln w="25400">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AU" sz="800" dirty="0">
                  <a:solidFill>
                    <a:prstClr val="white"/>
                  </a:solidFill>
                  <a:latin typeface="Source Sans Pro" panose="020B0503030403020204" pitchFamily="34" charset="0"/>
                  <a:ea typeface="Source Sans Pro" panose="020B0503030403020204" pitchFamily="34" charset="0"/>
                </a:endParaRPr>
              </a:p>
            </p:txBody>
          </p:sp>
          <p:sp>
            <p:nvSpPr>
              <p:cNvPr id="51" name="TextBox 50"/>
              <p:cNvSpPr txBox="1">
                <a:spLocks noChangeAspect="1"/>
              </p:cNvSpPr>
              <p:nvPr/>
            </p:nvSpPr>
            <p:spPr>
              <a:xfrm rot="1560000">
                <a:off x="9470839" y="2378950"/>
                <a:ext cx="1512001" cy="1512002"/>
              </a:xfrm>
              <a:prstGeom prst="rect">
                <a:avLst/>
              </a:prstGeom>
              <a:noFill/>
            </p:spPr>
            <p:txBody>
              <a:bodyPr wrap="square" rtlCol="0">
                <a:prstTxWarp prst="textArchUp">
                  <a:avLst/>
                </a:prstTxWarp>
                <a:spAutoFit/>
              </a:bodyPr>
              <a:lstStyle/>
              <a:p>
                <a:pPr algn="ctr" fontAlgn="auto">
                  <a:spcBef>
                    <a:spcPts val="0"/>
                  </a:spcBef>
                  <a:spcAft>
                    <a:spcPts val="0"/>
                  </a:spcAft>
                </a:pPr>
                <a:r>
                  <a:rPr lang="en-AU" sz="1000" b="1" dirty="0" smtClean="0">
                    <a:solidFill>
                      <a:prstClr val="black"/>
                    </a:solidFill>
                    <a:latin typeface="Source Sans Pro" panose="020B0503030403020204" pitchFamily="34" charset="0"/>
                    <a:ea typeface="Source Sans Pro" panose="020B0503030403020204" pitchFamily="34" charset="0"/>
                    <a:cs typeface="Graphik" charset="0"/>
                  </a:rPr>
                  <a:t>HEALTH PROMOTION</a:t>
                </a:r>
                <a:endParaRPr lang="en-AU" sz="1000" b="1" dirty="0">
                  <a:solidFill>
                    <a:prstClr val="black"/>
                  </a:solidFill>
                  <a:latin typeface="Source Sans Pro" panose="020B0503030403020204" pitchFamily="34" charset="0"/>
                  <a:ea typeface="Source Sans Pro" panose="020B0503030403020204" pitchFamily="34" charset="0"/>
                  <a:cs typeface="Graphik" charset="0"/>
                </a:endParaRPr>
              </a:p>
            </p:txBody>
          </p:sp>
          <p:grpSp>
            <p:nvGrpSpPr>
              <p:cNvPr id="52" name="Group 51"/>
              <p:cNvGrpSpPr/>
              <p:nvPr/>
            </p:nvGrpSpPr>
            <p:grpSpPr>
              <a:xfrm>
                <a:off x="7126334" y="2273124"/>
                <a:ext cx="3799973" cy="1728004"/>
                <a:chOff x="6090819" y="3681943"/>
                <a:chExt cx="4190876" cy="1905767"/>
              </a:xfrm>
            </p:grpSpPr>
            <p:sp>
              <p:nvSpPr>
                <p:cNvPr id="56" name="Oval 55"/>
                <p:cNvSpPr/>
                <p:nvPr/>
              </p:nvSpPr>
              <p:spPr>
                <a:xfrm>
                  <a:off x="8733262" y="3865836"/>
                  <a:ext cx="1548433" cy="1548437"/>
                </a:xfrm>
                <a:prstGeom prst="ellipse">
                  <a:avLst/>
                </a:prstGeom>
                <a:solidFill>
                  <a:schemeClr val="bg1"/>
                </a:solidFill>
                <a:ln w="25400">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AU" sz="800" dirty="0">
                    <a:solidFill>
                      <a:prstClr val="white"/>
                    </a:solidFill>
                    <a:latin typeface="Source Sans Pro" panose="020B0503030403020204" pitchFamily="34" charset="0"/>
                    <a:ea typeface="Source Sans Pro" panose="020B0503030403020204" pitchFamily="34" charset="0"/>
                  </a:endParaRPr>
                </a:p>
              </p:txBody>
            </p:sp>
            <p:sp>
              <p:nvSpPr>
                <p:cNvPr id="57" name="Oval 56"/>
                <p:cNvSpPr/>
                <p:nvPr/>
              </p:nvSpPr>
              <p:spPr>
                <a:xfrm>
                  <a:off x="6090819" y="3681943"/>
                  <a:ext cx="1905764" cy="1905767"/>
                </a:xfrm>
                <a:prstGeom prst="ellipse">
                  <a:avLst/>
                </a:prstGeom>
                <a:solidFill>
                  <a:schemeClr val="accent2">
                    <a:lumMod val="20000"/>
                    <a:lumOff val="80000"/>
                  </a:schemeClr>
                </a:solidFill>
                <a:ln w="25400">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AU" sz="800" dirty="0">
                    <a:solidFill>
                      <a:prstClr val="white"/>
                    </a:solidFill>
                    <a:latin typeface="Source Sans Pro" panose="020B0503030403020204" pitchFamily="34" charset="0"/>
                    <a:ea typeface="Source Sans Pro" panose="020B0503030403020204" pitchFamily="34" charset="0"/>
                  </a:endParaRPr>
                </a:p>
              </p:txBody>
            </p:sp>
            <p:sp>
              <p:nvSpPr>
                <p:cNvPr id="58" name="TextBox 57"/>
                <p:cNvSpPr txBox="1">
                  <a:spLocks noChangeAspect="1"/>
                </p:cNvSpPr>
                <p:nvPr/>
              </p:nvSpPr>
              <p:spPr>
                <a:xfrm rot="20568693">
                  <a:off x="6209039" y="3809109"/>
                  <a:ext cx="1667543" cy="1667544"/>
                </a:xfrm>
                <a:prstGeom prst="rect">
                  <a:avLst/>
                </a:prstGeom>
                <a:noFill/>
              </p:spPr>
              <p:txBody>
                <a:bodyPr wrap="square" rtlCol="0">
                  <a:prstTxWarp prst="textArchUp">
                    <a:avLst/>
                  </a:prstTxWarp>
                  <a:spAutoFit/>
                </a:bodyPr>
                <a:lstStyle/>
                <a:p>
                  <a:pPr algn="ctr" fontAlgn="auto">
                    <a:spcBef>
                      <a:spcPts val="0"/>
                    </a:spcBef>
                    <a:spcAft>
                      <a:spcPts val="0"/>
                    </a:spcAft>
                  </a:pPr>
                  <a:r>
                    <a:rPr lang="en-AU" sz="1000" b="1" dirty="0">
                      <a:solidFill>
                        <a:prstClr val="black"/>
                      </a:solidFill>
                      <a:latin typeface="Source Sans Pro" panose="020B0503030403020204" pitchFamily="34" charset="0"/>
                      <a:ea typeface="Source Sans Pro" panose="020B0503030403020204" pitchFamily="34" charset="0"/>
                      <a:cs typeface="Graphik" charset="0"/>
                    </a:rPr>
                    <a:t>COMMUNITY + SOCIAL</a:t>
                  </a:r>
                </a:p>
              </p:txBody>
            </p:sp>
            <p:sp>
              <p:nvSpPr>
                <p:cNvPr id="59" name="Oval 58"/>
                <p:cNvSpPr/>
                <p:nvPr/>
              </p:nvSpPr>
              <p:spPr>
                <a:xfrm>
                  <a:off x="6269484" y="3865836"/>
                  <a:ext cx="1548433" cy="1548437"/>
                </a:xfrm>
                <a:prstGeom prst="ellipse">
                  <a:avLst/>
                </a:prstGeom>
                <a:solidFill>
                  <a:schemeClr val="bg1"/>
                </a:solidFill>
                <a:ln w="25400">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AU" sz="800" dirty="0">
                    <a:solidFill>
                      <a:prstClr val="white"/>
                    </a:solidFill>
                    <a:latin typeface="Source Sans Pro" panose="020B0503030403020204" pitchFamily="34" charset="0"/>
                    <a:ea typeface="Source Sans Pro" panose="020B0503030403020204" pitchFamily="34" charset="0"/>
                  </a:endParaRPr>
                </a:p>
              </p:txBody>
            </p:sp>
            <p:sp>
              <p:nvSpPr>
                <p:cNvPr id="60" name="TextBox 59"/>
                <p:cNvSpPr txBox="1"/>
                <p:nvPr/>
              </p:nvSpPr>
              <p:spPr>
                <a:xfrm rot="20580000">
                  <a:off x="6354856" y="3990211"/>
                  <a:ext cx="1439324" cy="1439323"/>
                </a:xfrm>
                <a:prstGeom prst="rect">
                  <a:avLst/>
                </a:prstGeom>
                <a:noFill/>
              </p:spPr>
              <p:txBody>
                <a:bodyPr wrap="square" rtlCol="0">
                  <a:prstTxWarp prst="textArchUp">
                    <a:avLst/>
                  </a:prstTxWarp>
                  <a:spAutoFit/>
                </a:bodyPr>
                <a:lstStyle/>
                <a:p>
                  <a:pPr algn="ctr" fontAlgn="auto">
                    <a:spcBef>
                      <a:spcPts val="0"/>
                    </a:spcBef>
                    <a:spcAft>
                      <a:spcPts val="0"/>
                    </a:spcAft>
                  </a:pPr>
                  <a:r>
                    <a:rPr lang="en-AU" sz="1000" b="1" dirty="0">
                      <a:solidFill>
                        <a:prstClr val="black"/>
                      </a:solidFill>
                      <a:latin typeface="Source Sans Pro" panose="020B0503030403020204" pitchFamily="34" charset="0"/>
                      <a:ea typeface="Source Sans Pro" panose="020B0503030403020204" pitchFamily="34" charset="0"/>
                      <a:cs typeface="Graphik" charset="0"/>
                    </a:rPr>
                    <a:t>WHĀNAU</a:t>
                  </a:r>
                </a:p>
              </p:txBody>
            </p:sp>
            <p:sp>
              <p:nvSpPr>
                <p:cNvPr id="61" name="TextBox 60"/>
                <p:cNvSpPr txBox="1">
                  <a:spLocks noChangeAspect="1"/>
                </p:cNvSpPr>
                <p:nvPr/>
              </p:nvSpPr>
              <p:spPr>
                <a:xfrm rot="1517752">
                  <a:off x="8774257" y="3982187"/>
                  <a:ext cx="1429322" cy="1429327"/>
                </a:xfrm>
                <a:prstGeom prst="rect">
                  <a:avLst/>
                </a:prstGeom>
                <a:noFill/>
              </p:spPr>
              <p:txBody>
                <a:bodyPr wrap="square" rtlCol="0">
                  <a:prstTxWarp prst="textArchUp">
                    <a:avLst/>
                  </a:prstTxWarp>
                  <a:spAutoFit/>
                </a:bodyPr>
                <a:lstStyle/>
                <a:p>
                  <a:pPr algn="ctr" fontAlgn="auto">
                    <a:spcBef>
                      <a:spcPts val="0"/>
                    </a:spcBef>
                    <a:spcAft>
                      <a:spcPts val="0"/>
                    </a:spcAft>
                  </a:pPr>
                  <a:r>
                    <a:rPr lang="en-AU" sz="1000" b="1" dirty="0" smtClean="0">
                      <a:solidFill>
                        <a:prstClr val="black"/>
                      </a:solidFill>
                      <a:latin typeface="Source Sans Pro" panose="020B0503030403020204" pitchFamily="34" charset="0"/>
                      <a:ea typeface="Source Sans Pro" panose="020B0503030403020204" pitchFamily="34" charset="0"/>
                      <a:cs typeface="Graphik" charset="0"/>
                    </a:rPr>
                    <a:t>WELLBEING </a:t>
                  </a:r>
                  <a:r>
                    <a:rPr lang="en-AU" sz="1000" b="1" dirty="0">
                      <a:solidFill>
                        <a:prstClr val="black"/>
                      </a:solidFill>
                      <a:latin typeface="Source Sans Pro" panose="020B0503030403020204" pitchFamily="34" charset="0"/>
                      <a:ea typeface="Source Sans Pro" panose="020B0503030403020204" pitchFamily="34" charset="0"/>
                      <a:cs typeface="Graphik" charset="0"/>
                    </a:rPr>
                    <a:t>TEAM</a:t>
                  </a:r>
                </a:p>
              </p:txBody>
            </p:sp>
            <p:sp>
              <p:nvSpPr>
                <p:cNvPr id="62" name="Oval 61"/>
                <p:cNvSpPr/>
                <p:nvPr/>
              </p:nvSpPr>
              <p:spPr>
                <a:xfrm>
                  <a:off x="7509244" y="3865836"/>
                  <a:ext cx="1548433" cy="1548437"/>
                </a:xfrm>
                <a:prstGeom prst="ellipse">
                  <a:avLst/>
                </a:prstGeom>
                <a:solidFill>
                  <a:schemeClr val="accent2">
                    <a:lumMod val="60000"/>
                    <a:lumOff val="40000"/>
                    <a:alpha val="50000"/>
                  </a:schemeClr>
                </a:solidFill>
                <a:ln w="25400">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AU" sz="800" dirty="0">
                    <a:solidFill>
                      <a:prstClr val="white"/>
                    </a:solidFill>
                    <a:latin typeface="Source Sans Pro" panose="020B0503030403020204" pitchFamily="34" charset="0"/>
                    <a:ea typeface="Source Sans Pro" panose="020B0503030403020204" pitchFamily="34" charset="0"/>
                  </a:endParaRPr>
                </a:p>
              </p:txBody>
            </p:sp>
          </p:grpSp>
          <p:pic>
            <p:nvPicPr>
              <p:cNvPr id="53" name="Picture 5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05166" y="2513363"/>
                <a:ext cx="824848" cy="1231732"/>
              </a:xfrm>
              <a:prstGeom prst="rect">
                <a:avLst/>
              </a:prstGeom>
            </p:spPr>
          </p:pic>
          <p:pic>
            <p:nvPicPr>
              <p:cNvPr id="54" name="Picture 5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37593" y="2607263"/>
                <a:ext cx="718375" cy="1072737"/>
              </a:xfrm>
              <a:prstGeom prst="rect">
                <a:avLst/>
              </a:prstGeom>
            </p:spPr>
          </p:pic>
          <p:pic>
            <p:nvPicPr>
              <p:cNvPr id="55" name="Picture 5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9805410" y="2607263"/>
                <a:ext cx="837746" cy="1072737"/>
              </a:xfrm>
              <a:prstGeom prst="rect">
                <a:avLst/>
              </a:prstGeom>
            </p:spPr>
          </p:pic>
        </p:grpSp>
      </p:grpSp>
    </p:spTree>
    <p:extLst>
      <p:ext uri="{BB962C8B-B14F-4D97-AF65-F5344CB8AC3E}">
        <p14:creationId xmlns:p14="http://schemas.microsoft.com/office/powerpoint/2010/main" val="3425406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5" name="Title 4"/>
          <p:cNvSpPr>
            <a:spLocks noGrp="1"/>
          </p:cNvSpPr>
          <p:nvPr>
            <p:ph type="title"/>
          </p:nvPr>
        </p:nvSpPr>
        <p:spPr/>
        <p:txBody>
          <a:bodyPr/>
          <a:lstStyle/>
          <a:p>
            <a:r>
              <a:rPr lang="en-NZ" dirty="0" smtClean="0"/>
              <a:t>A Life Course Approach</a:t>
            </a:r>
            <a:endParaRPr lang="en-NZ" dirty="0"/>
          </a:p>
        </p:txBody>
      </p:sp>
      <p:grpSp>
        <p:nvGrpSpPr>
          <p:cNvPr id="92" name="Group 91"/>
          <p:cNvGrpSpPr/>
          <p:nvPr/>
        </p:nvGrpSpPr>
        <p:grpSpPr>
          <a:xfrm rot="3690491">
            <a:off x="1282411" y="2290801"/>
            <a:ext cx="3693247" cy="3693246"/>
            <a:chOff x="5549543" y="2894866"/>
            <a:chExt cx="3664690" cy="3664690"/>
          </a:xfrm>
        </p:grpSpPr>
        <p:grpSp>
          <p:nvGrpSpPr>
            <p:cNvPr id="90" name="Group 89"/>
            <p:cNvGrpSpPr/>
            <p:nvPr/>
          </p:nvGrpSpPr>
          <p:grpSpPr>
            <a:xfrm>
              <a:off x="5549543" y="2894866"/>
              <a:ext cx="3664690" cy="3664690"/>
              <a:chOff x="5549542" y="2894865"/>
              <a:chExt cx="3664690" cy="3664690"/>
            </a:xfrm>
          </p:grpSpPr>
          <p:grpSp>
            <p:nvGrpSpPr>
              <p:cNvPr id="80" name="Group 79"/>
              <p:cNvGrpSpPr/>
              <p:nvPr/>
            </p:nvGrpSpPr>
            <p:grpSpPr>
              <a:xfrm>
                <a:off x="5775169" y="2974429"/>
                <a:ext cx="2948015" cy="3507979"/>
                <a:chOff x="5836765" y="3041784"/>
                <a:chExt cx="2834559" cy="3372972"/>
              </a:xfrm>
            </p:grpSpPr>
            <p:cxnSp>
              <p:nvCxnSpPr>
                <p:cNvPr id="76" name="Straight Connector 75"/>
                <p:cNvCxnSpPr/>
                <p:nvPr/>
              </p:nvCxnSpPr>
              <p:spPr>
                <a:xfrm rot="17858582" flipH="1">
                  <a:off x="6528752" y="3319466"/>
                  <a:ext cx="1541932" cy="9865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7858582" flipH="1" flipV="1">
                  <a:off x="7395452" y="3766649"/>
                  <a:ext cx="1566619" cy="9851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6519186" y="4724581"/>
                  <a:ext cx="859810" cy="16901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5836765" y="4724580"/>
                  <a:ext cx="1542231" cy="109803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Block Arc 15"/>
              <p:cNvSpPr/>
              <p:nvPr/>
            </p:nvSpPr>
            <p:spPr>
              <a:xfrm rot="10800000">
                <a:off x="5558664" y="2904247"/>
                <a:ext cx="3640666" cy="3640666"/>
              </a:xfrm>
              <a:prstGeom prst="blockArc">
                <a:avLst>
                  <a:gd name="adj1" fmla="val 19540181"/>
                  <a:gd name="adj2" fmla="val 1675198"/>
                  <a:gd name="adj3" fmla="val 3810"/>
                </a:avLst>
              </a:prstGeom>
              <a:solidFill>
                <a:srgbClr val="38B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solidFill>
                    <a:schemeClr val="tx1"/>
                  </a:solidFill>
                  <a:latin typeface="Source Sans Pro" panose="020B0503030403020204" pitchFamily="34" charset="0"/>
                  <a:ea typeface="Source Sans Pro" panose="020B0503030403020204" pitchFamily="34" charset="0"/>
                </a:endParaRPr>
              </a:p>
            </p:txBody>
          </p:sp>
          <p:sp>
            <p:nvSpPr>
              <p:cNvPr id="18" name="Block Arc 17"/>
              <p:cNvSpPr/>
              <p:nvPr/>
            </p:nvSpPr>
            <p:spPr>
              <a:xfrm rot="5239503">
                <a:off x="5549542" y="2894865"/>
                <a:ext cx="3664690" cy="3664690"/>
              </a:xfrm>
              <a:prstGeom prst="blockArc">
                <a:avLst>
                  <a:gd name="adj1" fmla="val 14595752"/>
                  <a:gd name="adj2" fmla="val 1714277"/>
                  <a:gd name="adj3" fmla="val 3767"/>
                </a:avLst>
              </a:prstGeom>
              <a:solidFill>
                <a:srgbClr val="7F65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solidFill>
                    <a:schemeClr val="tx1"/>
                  </a:solidFill>
                  <a:latin typeface="Source Sans Pro" panose="020B0503030403020204" pitchFamily="34" charset="0"/>
                  <a:ea typeface="Source Sans Pro" panose="020B0503030403020204" pitchFamily="34" charset="0"/>
                </a:endParaRPr>
              </a:p>
            </p:txBody>
          </p:sp>
          <p:sp>
            <p:nvSpPr>
              <p:cNvPr id="19" name="Block Arc 18"/>
              <p:cNvSpPr/>
              <p:nvPr/>
            </p:nvSpPr>
            <p:spPr>
              <a:xfrm rot="21272237">
                <a:off x="5557353" y="2902936"/>
                <a:ext cx="3643288" cy="3643288"/>
              </a:xfrm>
              <a:prstGeom prst="blockArc">
                <a:avLst>
                  <a:gd name="adj1" fmla="val 16305567"/>
                  <a:gd name="adj2" fmla="val 20064392"/>
                  <a:gd name="adj3" fmla="val 3618"/>
                </a:avLst>
              </a:prstGeom>
              <a:solidFill>
                <a:srgbClr val="C37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solidFill>
                    <a:schemeClr val="tx1"/>
                  </a:solidFill>
                  <a:latin typeface="Source Sans Pro" panose="020B0503030403020204" pitchFamily="34" charset="0"/>
                  <a:ea typeface="Source Sans Pro" panose="020B0503030403020204" pitchFamily="34" charset="0"/>
                </a:endParaRPr>
              </a:p>
            </p:txBody>
          </p:sp>
          <p:sp>
            <p:nvSpPr>
              <p:cNvPr id="88" name="Oval 87"/>
              <p:cNvSpPr/>
              <p:nvPr/>
            </p:nvSpPr>
            <p:spPr>
              <a:xfrm>
                <a:off x="5700038" y="3046364"/>
                <a:ext cx="3356432" cy="335643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latin typeface="Source Sans Pro" panose="020B0503030403020204" pitchFamily="34" charset="0"/>
                  <a:ea typeface="Source Sans Pro" panose="020B0503030403020204" pitchFamily="34" charset="0"/>
                </a:endParaRPr>
              </a:p>
            </p:txBody>
          </p:sp>
        </p:grpSp>
        <p:sp>
          <p:nvSpPr>
            <p:cNvPr id="6" name="Block Arc 5"/>
            <p:cNvSpPr/>
            <p:nvPr/>
          </p:nvSpPr>
          <p:spPr>
            <a:xfrm rot="1729905">
              <a:off x="5736087" y="3081670"/>
              <a:ext cx="3285820" cy="3285820"/>
            </a:xfrm>
            <a:prstGeom prst="blockArc">
              <a:avLst>
                <a:gd name="adj1" fmla="val 10869461"/>
                <a:gd name="adj2" fmla="val 19576322"/>
                <a:gd name="adj3" fmla="val 4122"/>
              </a:avLst>
            </a:prstGeom>
            <a:solidFill>
              <a:srgbClr val="FDB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solidFill>
                  <a:schemeClr val="tx1"/>
                </a:solidFill>
                <a:latin typeface="Source Sans Pro" panose="020B0503030403020204" pitchFamily="34" charset="0"/>
                <a:ea typeface="Source Sans Pro" panose="020B0503030403020204" pitchFamily="34" charset="0"/>
              </a:endParaRPr>
            </a:p>
          </p:txBody>
        </p:sp>
        <p:sp>
          <p:nvSpPr>
            <p:cNvPr id="17" name="Block Arc 16"/>
            <p:cNvSpPr/>
            <p:nvPr/>
          </p:nvSpPr>
          <p:spPr>
            <a:xfrm rot="8072149">
              <a:off x="5737566" y="3083149"/>
              <a:ext cx="3282862" cy="3282862"/>
            </a:xfrm>
            <a:prstGeom prst="blockArc">
              <a:avLst>
                <a:gd name="adj1" fmla="val 17505075"/>
                <a:gd name="adj2" fmla="val 1707008"/>
                <a:gd name="adj3" fmla="val 4654"/>
              </a:avLst>
            </a:prstGeom>
            <a:solidFill>
              <a:srgbClr val="EF6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solidFill>
                  <a:schemeClr val="tx1"/>
                </a:solidFill>
                <a:latin typeface="Source Sans Pro" panose="020B0503030403020204" pitchFamily="34" charset="0"/>
                <a:ea typeface="Source Sans Pro" panose="020B0503030403020204" pitchFamily="34" charset="0"/>
              </a:endParaRPr>
            </a:p>
          </p:txBody>
        </p:sp>
        <p:sp>
          <p:nvSpPr>
            <p:cNvPr id="22" name="Triangle 21"/>
            <p:cNvSpPr/>
            <p:nvPr/>
          </p:nvSpPr>
          <p:spPr>
            <a:xfrm>
              <a:off x="7070900" y="4724581"/>
              <a:ext cx="616191" cy="53119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latin typeface="Source Sans Pro" panose="020B0503030403020204" pitchFamily="34" charset="0"/>
                <a:ea typeface="Source Sans Pro" panose="020B0503030403020204" pitchFamily="34" charset="0"/>
              </a:endParaRPr>
            </a:p>
          </p:txBody>
        </p:sp>
        <p:grpSp>
          <p:nvGrpSpPr>
            <p:cNvPr id="73" name="Group 72"/>
            <p:cNvGrpSpPr/>
            <p:nvPr/>
          </p:nvGrpSpPr>
          <p:grpSpPr>
            <a:xfrm>
              <a:off x="5642567" y="3770570"/>
              <a:ext cx="3259171" cy="2440727"/>
              <a:chOff x="5372312" y="3621802"/>
              <a:chExt cx="3767403" cy="2821331"/>
            </a:xfrm>
          </p:grpSpPr>
          <p:cxnSp>
            <p:nvCxnSpPr>
              <p:cNvPr id="69" name="Straight Connector 68"/>
              <p:cNvCxnSpPr/>
              <p:nvPr/>
            </p:nvCxnSpPr>
            <p:spPr>
              <a:xfrm>
                <a:off x="5372312" y="3621802"/>
                <a:ext cx="2006684" cy="1102778"/>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7858582" flipH="1" flipV="1">
                <a:off x="7832049" y="3850088"/>
                <a:ext cx="992134" cy="16231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flipV="1">
                <a:off x="7378996" y="4724580"/>
                <a:ext cx="808271" cy="17185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5558664" y="4724580"/>
                <a:ext cx="1820332" cy="5087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 name="Oval 63"/>
            <p:cNvSpPr/>
            <p:nvPr/>
          </p:nvSpPr>
          <p:spPr>
            <a:xfrm>
              <a:off x="5999751" y="3322674"/>
              <a:ext cx="2805632" cy="280563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latin typeface="Source Sans Pro" panose="020B0503030403020204" pitchFamily="34" charset="0"/>
                <a:ea typeface="Source Sans Pro" panose="020B0503030403020204" pitchFamily="34" charset="0"/>
              </a:endParaRPr>
            </a:p>
          </p:txBody>
        </p:sp>
      </p:grpSp>
      <p:sp>
        <p:nvSpPr>
          <p:cNvPr id="43" name="Shape 65"/>
          <p:cNvSpPr txBox="1"/>
          <p:nvPr/>
        </p:nvSpPr>
        <p:spPr>
          <a:xfrm>
            <a:off x="4075085" y="1812518"/>
            <a:ext cx="1657711" cy="857460"/>
          </a:xfrm>
          <a:prstGeom prst="rect">
            <a:avLst/>
          </a:prstGeom>
          <a:noFill/>
          <a:ln>
            <a:noFill/>
          </a:ln>
        </p:spPr>
        <p:txBody>
          <a:bodyPr lIns="82939" tIns="82939" rIns="82939" bIns="82939" numCol="1" spcCol="360000" anchor="ctr" anchorCtr="0">
            <a:noAutofit/>
          </a:bodyPr>
          <a:lstStyle>
            <a:defPPr marR="0" lvl="0" algn="l" rtl="0">
              <a:lnSpc>
                <a:spcPct val="100000"/>
              </a:lnSpc>
              <a:spcBef>
                <a:spcPts val="0"/>
              </a:spcBef>
              <a:spcAft>
                <a:spcPts val="0"/>
              </a:spcAft>
            </a:defPPr>
            <a:lvl1pPr>
              <a:defRPr sz="1200">
                <a:latin typeface="Graphik Regular" charset="0"/>
                <a:ea typeface="Graphik Regular" charset="0"/>
                <a:cs typeface="Graphik Regular" charset="0"/>
              </a:defRPr>
            </a:lvl1pPr>
          </a:lstStyle>
          <a:p>
            <a:r>
              <a:rPr lang="en-AU" sz="900" b="1" dirty="0">
                <a:latin typeface="Source Sans Pro" panose="020B0503030403020204" pitchFamily="34" charset="0"/>
                <a:ea typeface="Source Sans Pro" panose="020B0503030403020204" pitchFamily="34" charset="0"/>
              </a:rPr>
              <a:t>Themes explored: </a:t>
            </a:r>
            <a:r>
              <a:rPr lang="en-AU" sz="900" i="1" dirty="0">
                <a:latin typeface="Source Sans Pro" panose="020B0503030403020204" pitchFamily="34" charset="0"/>
                <a:ea typeface="Source Sans Pro" panose="020B0503030403020204" pitchFamily="34" charset="0"/>
              </a:rPr>
              <a:t>Maternity, immunisations, social determinants of health, linking social data with health data, interactions between different records</a:t>
            </a:r>
            <a:endParaRPr lang="en-US" sz="900" i="1" dirty="0">
              <a:latin typeface="Source Sans Pro" panose="020B0503030403020204" pitchFamily="34" charset="0"/>
              <a:ea typeface="Source Sans Pro" panose="020B0503030403020204" pitchFamily="34" charset="0"/>
            </a:endParaRPr>
          </a:p>
        </p:txBody>
      </p:sp>
      <p:pic>
        <p:nvPicPr>
          <p:cNvPr id="34" name="Picture 33">
            <a:hlinkClick r:id="" action="ppaction://noaction"/>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3774" y="1886995"/>
            <a:ext cx="810150" cy="810150"/>
          </a:xfrm>
          <a:prstGeom prst="ellipse">
            <a:avLst/>
          </a:prstGeom>
        </p:spPr>
      </p:pic>
      <p:pic>
        <p:nvPicPr>
          <p:cNvPr id="41" name="Picture 40">
            <a:hlinkClick r:id="" action="ppaction://noaction"/>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00522" y="2400061"/>
            <a:ext cx="810150" cy="810150"/>
          </a:xfrm>
          <a:prstGeom prst="ellipse">
            <a:avLst/>
          </a:prstGeom>
        </p:spPr>
      </p:pic>
      <p:pic>
        <p:nvPicPr>
          <p:cNvPr id="36" name="Picture 35">
            <a:hlinkClick r:id="" action="ppaction://noaction"/>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51465" y="5209205"/>
            <a:ext cx="810150" cy="810150"/>
          </a:xfrm>
          <a:prstGeom prst="ellipse">
            <a:avLst/>
          </a:prstGeom>
        </p:spPr>
      </p:pic>
      <p:sp>
        <p:nvSpPr>
          <p:cNvPr id="95" name="Shape 65"/>
          <p:cNvSpPr txBox="1"/>
          <p:nvPr/>
        </p:nvSpPr>
        <p:spPr>
          <a:xfrm>
            <a:off x="5064286" y="3813017"/>
            <a:ext cx="1657711" cy="857460"/>
          </a:xfrm>
          <a:prstGeom prst="rect">
            <a:avLst/>
          </a:prstGeom>
          <a:noFill/>
          <a:ln>
            <a:noFill/>
          </a:ln>
        </p:spPr>
        <p:txBody>
          <a:bodyPr lIns="82939" tIns="82939" rIns="82939" bIns="82939" numCol="1" spcCol="360000" anchor="ctr" anchorCtr="0">
            <a:noAutofit/>
          </a:bodyPr>
          <a:lstStyle>
            <a:defPPr marR="0" lvl="0" algn="l" rtl="0">
              <a:lnSpc>
                <a:spcPct val="100000"/>
              </a:lnSpc>
              <a:spcBef>
                <a:spcPts val="0"/>
              </a:spcBef>
              <a:spcAft>
                <a:spcPts val="0"/>
              </a:spcAft>
            </a:defPPr>
            <a:lvl1pPr>
              <a:defRPr sz="1200">
                <a:latin typeface="Graphik Regular" charset="0"/>
                <a:ea typeface="Graphik Regular" charset="0"/>
                <a:cs typeface="Graphik Regular" charset="0"/>
              </a:defRPr>
            </a:lvl1pPr>
          </a:lstStyle>
          <a:p>
            <a:r>
              <a:rPr lang="en-AU" sz="900" b="1" dirty="0">
                <a:latin typeface="Source Sans Pro" panose="020B0503030403020204" pitchFamily="34" charset="0"/>
                <a:ea typeface="Source Sans Pro" panose="020B0503030403020204" pitchFamily="34" charset="0"/>
              </a:rPr>
              <a:t>Themes explored:</a:t>
            </a:r>
            <a:r>
              <a:rPr lang="en-AU" sz="900" b="1" i="1" dirty="0">
                <a:latin typeface="Source Sans Pro" panose="020B0503030403020204" pitchFamily="34" charset="0"/>
                <a:ea typeface="Source Sans Pro" panose="020B0503030403020204" pitchFamily="34" charset="0"/>
              </a:rPr>
              <a:t/>
            </a:r>
            <a:br>
              <a:rPr lang="en-AU" sz="900" b="1" i="1" dirty="0">
                <a:latin typeface="Source Sans Pro" panose="020B0503030403020204" pitchFamily="34" charset="0"/>
                <a:ea typeface="Source Sans Pro" panose="020B0503030403020204" pitchFamily="34" charset="0"/>
              </a:rPr>
            </a:br>
            <a:r>
              <a:rPr lang="en-AU" sz="900" i="1" dirty="0">
                <a:latin typeface="Source Sans Pro" panose="020B0503030403020204" pitchFamily="34" charset="0"/>
                <a:ea typeface="Source Sans Pro" panose="020B0503030403020204" pitchFamily="34" charset="0"/>
              </a:rPr>
              <a:t>Managing wellness, self-managed, user generated data, infrequent interactions with the medical system</a:t>
            </a:r>
            <a:endParaRPr lang="en-US" sz="900" i="1" dirty="0">
              <a:latin typeface="Source Sans Pro" panose="020B0503030403020204" pitchFamily="34" charset="0"/>
              <a:ea typeface="Source Sans Pro" panose="020B0503030403020204" pitchFamily="34" charset="0"/>
            </a:endParaRPr>
          </a:p>
        </p:txBody>
      </p:sp>
      <p:sp>
        <p:nvSpPr>
          <p:cNvPr id="96" name="Shape 65"/>
          <p:cNvSpPr txBox="1"/>
          <p:nvPr/>
        </p:nvSpPr>
        <p:spPr>
          <a:xfrm>
            <a:off x="5053712" y="5220618"/>
            <a:ext cx="1657711" cy="857460"/>
          </a:xfrm>
          <a:prstGeom prst="rect">
            <a:avLst/>
          </a:prstGeom>
          <a:noFill/>
          <a:ln>
            <a:noFill/>
          </a:ln>
        </p:spPr>
        <p:txBody>
          <a:bodyPr lIns="82939" tIns="82939" rIns="82939" bIns="82939" numCol="1" spcCol="360000" anchor="ctr" anchorCtr="0">
            <a:noAutofit/>
          </a:bodyPr>
          <a:lstStyle>
            <a:defPPr marR="0" lvl="0" algn="l" rtl="0">
              <a:lnSpc>
                <a:spcPct val="100000"/>
              </a:lnSpc>
              <a:spcBef>
                <a:spcPts val="0"/>
              </a:spcBef>
              <a:spcAft>
                <a:spcPts val="0"/>
              </a:spcAft>
            </a:defPPr>
            <a:lvl1pPr>
              <a:defRPr sz="1200">
                <a:latin typeface="Graphik Regular" charset="0"/>
                <a:ea typeface="Graphik Regular" charset="0"/>
                <a:cs typeface="Graphik Regular" charset="0"/>
              </a:defRPr>
            </a:lvl1pPr>
          </a:lstStyle>
          <a:p>
            <a:r>
              <a:rPr lang="en-AU" sz="900" b="1" dirty="0">
                <a:latin typeface="Source Sans Pro" panose="020B0503030403020204" pitchFamily="34" charset="0"/>
                <a:ea typeface="Source Sans Pro" panose="020B0503030403020204" pitchFamily="34" charset="0"/>
              </a:rPr>
              <a:t>Themes explored: </a:t>
            </a:r>
            <a:r>
              <a:rPr lang="en-AU" sz="900" b="1" i="1" dirty="0">
                <a:latin typeface="Source Sans Pro" panose="020B0503030403020204" pitchFamily="34" charset="0"/>
                <a:ea typeface="Source Sans Pro" panose="020B0503030403020204" pitchFamily="34" charset="0"/>
              </a:rPr>
              <a:t/>
            </a:r>
            <a:br>
              <a:rPr lang="en-AU" sz="900" b="1" i="1" dirty="0">
                <a:latin typeface="Source Sans Pro" panose="020B0503030403020204" pitchFamily="34" charset="0"/>
                <a:ea typeface="Source Sans Pro" panose="020B0503030403020204" pitchFamily="34" charset="0"/>
              </a:rPr>
            </a:br>
            <a:r>
              <a:rPr lang="en-AU" sz="900" i="1" dirty="0">
                <a:latin typeface="Source Sans Pro" panose="020B0503030403020204" pitchFamily="34" charset="0"/>
                <a:ea typeface="Source Sans Pro" panose="020B0503030403020204" pitchFamily="34" charset="0"/>
              </a:rPr>
              <a:t>Out-of-region, medication misadventure, duplicate testing, allergies, hospitalisation, medication reconciliation</a:t>
            </a:r>
            <a:endParaRPr lang="en-US" sz="900" i="1" dirty="0">
              <a:latin typeface="Source Sans Pro" panose="020B0503030403020204" pitchFamily="34" charset="0"/>
              <a:ea typeface="Source Sans Pro" panose="020B0503030403020204" pitchFamily="34" charset="0"/>
            </a:endParaRPr>
          </a:p>
        </p:txBody>
      </p:sp>
      <p:sp>
        <p:nvSpPr>
          <p:cNvPr id="98" name="Shape 65"/>
          <p:cNvSpPr txBox="1"/>
          <p:nvPr/>
        </p:nvSpPr>
        <p:spPr>
          <a:xfrm>
            <a:off x="1120579" y="1417638"/>
            <a:ext cx="1564390" cy="857460"/>
          </a:xfrm>
          <a:prstGeom prst="rect">
            <a:avLst/>
          </a:prstGeom>
          <a:noFill/>
          <a:ln>
            <a:noFill/>
          </a:ln>
        </p:spPr>
        <p:txBody>
          <a:bodyPr lIns="82939" tIns="82939" rIns="82939" bIns="82939" numCol="1" spcCol="360000" anchor="ctr" anchorCtr="0">
            <a:noAutofit/>
          </a:bodyPr>
          <a:lstStyle>
            <a:defPPr marR="0" lvl="0" algn="l" rtl="0">
              <a:lnSpc>
                <a:spcPct val="100000"/>
              </a:lnSpc>
              <a:spcBef>
                <a:spcPts val="0"/>
              </a:spcBef>
              <a:spcAft>
                <a:spcPts val="0"/>
              </a:spcAft>
            </a:defPPr>
            <a:lvl1pPr>
              <a:defRPr sz="1200">
                <a:latin typeface="Graphik Regular" charset="0"/>
                <a:ea typeface="Graphik Regular" charset="0"/>
                <a:cs typeface="Graphik Regular" charset="0"/>
              </a:defRPr>
            </a:lvl1pPr>
          </a:lstStyle>
          <a:p>
            <a:r>
              <a:rPr lang="en-AU" sz="900" b="1" dirty="0">
                <a:latin typeface="Source Sans Pro" panose="020B0503030403020204" pitchFamily="34" charset="0"/>
                <a:ea typeface="Source Sans Pro" panose="020B0503030403020204" pitchFamily="34" charset="0"/>
              </a:rPr>
              <a:t>Themes explored: </a:t>
            </a:r>
            <a:r>
              <a:rPr lang="en-AU" sz="900" i="1" dirty="0">
                <a:latin typeface="Source Sans Pro" panose="020B0503030403020204" pitchFamily="34" charset="0"/>
                <a:ea typeface="Source Sans Pro" panose="020B0503030403020204" pitchFamily="34" charset="0"/>
              </a:rPr>
              <a:t>Palliative care, end-of-life care, aged care, residential care, transition of care from home to professional setting, ambulatory care</a:t>
            </a:r>
            <a:endParaRPr lang="en-US" sz="900" i="1" dirty="0">
              <a:latin typeface="Source Sans Pro" panose="020B0503030403020204" pitchFamily="34" charset="0"/>
              <a:ea typeface="Source Sans Pro" panose="020B0503030403020204" pitchFamily="34" charset="0"/>
            </a:endParaRPr>
          </a:p>
        </p:txBody>
      </p:sp>
      <p:sp>
        <p:nvSpPr>
          <p:cNvPr id="103" name="Arc 102"/>
          <p:cNvSpPr/>
          <p:nvPr/>
        </p:nvSpPr>
        <p:spPr>
          <a:xfrm>
            <a:off x="1721061" y="2738375"/>
            <a:ext cx="2817865" cy="2817861"/>
          </a:xfrm>
          <a:prstGeom prst="arc">
            <a:avLst>
              <a:gd name="adj1" fmla="val 16186609"/>
              <a:gd name="adj2" fmla="val 15930746"/>
            </a:avLst>
          </a:prstGeom>
          <a:ln w="22225">
            <a:solidFill>
              <a:schemeClr val="tx1"/>
            </a:solidFill>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2000" dirty="0">
              <a:latin typeface="Source Sans Pro" panose="020B0503030403020204" pitchFamily="34" charset="0"/>
              <a:ea typeface="Source Sans Pro" panose="020B0503030403020204" pitchFamily="34" charset="0"/>
            </a:endParaRPr>
          </a:p>
        </p:txBody>
      </p:sp>
      <p:sp>
        <p:nvSpPr>
          <p:cNvPr id="97" name="Shape 65"/>
          <p:cNvSpPr txBox="1"/>
          <p:nvPr/>
        </p:nvSpPr>
        <p:spPr>
          <a:xfrm>
            <a:off x="267857" y="5095509"/>
            <a:ext cx="1967716" cy="857460"/>
          </a:xfrm>
          <a:prstGeom prst="rect">
            <a:avLst/>
          </a:prstGeom>
          <a:noFill/>
          <a:ln>
            <a:noFill/>
          </a:ln>
        </p:spPr>
        <p:txBody>
          <a:bodyPr lIns="82939" tIns="82939" rIns="82939" bIns="82939" numCol="1" spcCol="360000" anchor="ctr" anchorCtr="0">
            <a:noAutofit/>
          </a:bodyPr>
          <a:lstStyle>
            <a:defPPr marR="0" lvl="0" algn="l" rtl="0">
              <a:lnSpc>
                <a:spcPct val="100000"/>
              </a:lnSpc>
              <a:spcBef>
                <a:spcPts val="0"/>
              </a:spcBef>
              <a:spcAft>
                <a:spcPts val="0"/>
              </a:spcAft>
            </a:defPPr>
            <a:lvl1pPr>
              <a:defRPr sz="1200">
                <a:latin typeface="Graphik Regular" charset="0"/>
                <a:ea typeface="Graphik Regular" charset="0"/>
                <a:cs typeface="Graphik Regular" charset="0"/>
              </a:defRPr>
            </a:lvl1pPr>
          </a:lstStyle>
          <a:p>
            <a:r>
              <a:rPr lang="en-AU" sz="900" b="1" dirty="0">
                <a:latin typeface="Source Sans Pro" panose="020B0503030403020204" pitchFamily="34" charset="0"/>
                <a:ea typeface="Source Sans Pro" panose="020B0503030403020204" pitchFamily="34" charset="0"/>
              </a:rPr>
              <a:t>Themes explored: </a:t>
            </a:r>
            <a:r>
              <a:rPr lang="en-AU" sz="900" b="1" i="1" dirty="0">
                <a:latin typeface="Source Sans Pro" panose="020B0503030403020204" pitchFamily="34" charset="0"/>
                <a:ea typeface="Source Sans Pro" panose="020B0503030403020204" pitchFamily="34" charset="0"/>
              </a:rPr>
              <a:t/>
            </a:r>
            <a:br>
              <a:rPr lang="en-AU" sz="900" b="1" i="1" dirty="0">
                <a:latin typeface="Source Sans Pro" panose="020B0503030403020204" pitchFamily="34" charset="0"/>
                <a:ea typeface="Source Sans Pro" panose="020B0503030403020204" pitchFamily="34" charset="0"/>
              </a:rPr>
            </a:br>
            <a:r>
              <a:rPr lang="en-AU" sz="900" i="1" dirty="0">
                <a:latin typeface="Source Sans Pro" panose="020B0503030403020204" pitchFamily="34" charset="0"/>
                <a:ea typeface="Source Sans Pro" panose="020B0503030403020204" pitchFamily="34" charset="0"/>
              </a:rPr>
              <a:t>Multi-disciplinary care, </a:t>
            </a:r>
            <a:br>
              <a:rPr lang="en-AU" sz="900" i="1" dirty="0">
                <a:latin typeface="Source Sans Pro" panose="020B0503030403020204" pitchFamily="34" charset="0"/>
                <a:ea typeface="Source Sans Pro" panose="020B0503030403020204" pitchFamily="34" charset="0"/>
              </a:rPr>
            </a:br>
            <a:r>
              <a:rPr lang="en-AU" sz="900" i="1" dirty="0">
                <a:latin typeface="Source Sans Pro" panose="020B0503030403020204" pitchFamily="34" charset="0"/>
                <a:ea typeface="Source Sans Pro" panose="020B0503030403020204" pitchFamily="34" charset="0"/>
              </a:rPr>
              <a:t>co-ordinating care, </a:t>
            </a:r>
            <a:br>
              <a:rPr lang="en-AU" sz="900" i="1" dirty="0">
                <a:latin typeface="Source Sans Pro" panose="020B0503030403020204" pitchFamily="34" charset="0"/>
                <a:ea typeface="Source Sans Pro" panose="020B0503030403020204" pitchFamily="34" charset="0"/>
              </a:rPr>
            </a:br>
            <a:r>
              <a:rPr lang="en-AU" sz="900" i="1" dirty="0">
                <a:latin typeface="Source Sans Pro" panose="020B0503030403020204" pitchFamily="34" charset="0"/>
                <a:ea typeface="Source Sans Pro" panose="020B0503030403020204" pitchFamily="34" charset="0"/>
              </a:rPr>
              <a:t>chronic condition care </a:t>
            </a:r>
            <a:br>
              <a:rPr lang="en-AU" sz="900" i="1" dirty="0">
                <a:latin typeface="Source Sans Pro" panose="020B0503030403020204" pitchFamily="34" charset="0"/>
                <a:ea typeface="Source Sans Pro" panose="020B0503030403020204" pitchFamily="34" charset="0"/>
              </a:rPr>
            </a:br>
            <a:r>
              <a:rPr lang="en-AU" sz="900" i="1" dirty="0">
                <a:latin typeface="Source Sans Pro" panose="020B0503030403020204" pitchFamily="34" charset="0"/>
                <a:ea typeface="Source Sans Pro" panose="020B0503030403020204" pitchFamily="34" charset="0"/>
              </a:rPr>
              <a:t>planning, disability, mental </a:t>
            </a:r>
            <a:br>
              <a:rPr lang="en-AU" sz="900" i="1" dirty="0">
                <a:latin typeface="Source Sans Pro" panose="020B0503030403020204" pitchFamily="34" charset="0"/>
                <a:ea typeface="Source Sans Pro" panose="020B0503030403020204" pitchFamily="34" charset="0"/>
              </a:rPr>
            </a:br>
            <a:r>
              <a:rPr lang="en-AU" sz="900" i="1" dirty="0">
                <a:latin typeface="Source Sans Pro" panose="020B0503030403020204" pitchFamily="34" charset="0"/>
                <a:ea typeface="Source Sans Pro" panose="020B0503030403020204" pitchFamily="34" charset="0"/>
              </a:rPr>
              <a:t>health, home monitoring, community health providers, addiction</a:t>
            </a:r>
            <a:endParaRPr lang="en-US" sz="900" i="1" dirty="0">
              <a:latin typeface="Source Sans Pro" panose="020B0503030403020204" pitchFamily="34" charset="0"/>
              <a:ea typeface="Source Sans Pro" panose="020B0503030403020204" pitchFamily="34" charset="0"/>
            </a:endParaRPr>
          </a:p>
        </p:txBody>
      </p:sp>
      <p:sp>
        <p:nvSpPr>
          <p:cNvPr id="44" name="TextBox 43"/>
          <p:cNvSpPr txBox="1"/>
          <p:nvPr/>
        </p:nvSpPr>
        <p:spPr>
          <a:xfrm rot="1007786">
            <a:off x="1758535" y="2860472"/>
            <a:ext cx="2757047" cy="2757045"/>
          </a:xfrm>
          <a:prstGeom prst="rect">
            <a:avLst/>
          </a:prstGeom>
          <a:noFill/>
        </p:spPr>
        <p:txBody>
          <a:bodyPr wrap="square" rtlCol="0">
            <a:prstTxWarp prst="textArchUp">
              <a:avLst/>
            </a:prstTxWarp>
            <a:spAutoFit/>
          </a:bodyPr>
          <a:lstStyle/>
          <a:p>
            <a:pPr algn="ctr"/>
            <a:r>
              <a:rPr lang="en-AU" sz="900" b="1" dirty="0">
                <a:latin typeface="Source Sans Pro" panose="020B0503030403020204" pitchFamily="34" charset="0"/>
                <a:ea typeface="Source Sans Pro" panose="020B0503030403020204" pitchFamily="34" charset="0"/>
                <a:cs typeface="Graphik" charset="0"/>
              </a:rPr>
              <a:t>LIFE JOURNEY</a:t>
            </a:r>
          </a:p>
        </p:txBody>
      </p:sp>
      <p:sp>
        <p:nvSpPr>
          <p:cNvPr id="11" name="Oval 10"/>
          <p:cNvSpPr/>
          <p:nvPr/>
        </p:nvSpPr>
        <p:spPr>
          <a:xfrm>
            <a:off x="2540591" y="3566528"/>
            <a:ext cx="1148257" cy="1148257"/>
          </a:xfrm>
          <a:prstGeom prst="ellipse">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dirty="0">
              <a:latin typeface="Source Sans Pro" panose="020B0503030403020204" pitchFamily="34" charset="0"/>
              <a:ea typeface="Source Sans Pro" panose="020B0503030403020204" pitchFamily="34" charset="0"/>
            </a:endParaRPr>
          </a:p>
        </p:txBody>
      </p:sp>
      <p:sp>
        <p:nvSpPr>
          <p:cNvPr id="51" name="Shape 65"/>
          <p:cNvSpPr txBox="1"/>
          <p:nvPr/>
        </p:nvSpPr>
        <p:spPr>
          <a:xfrm>
            <a:off x="2469616" y="3884445"/>
            <a:ext cx="1283348" cy="523172"/>
          </a:xfrm>
          <a:prstGeom prst="rect">
            <a:avLst/>
          </a:prstGeom>
          <a:noFill/>
          <a:ln>
            <a:noFill/>
          </a:ln>
        </p:spPr>
        <p:txBody>
          <a:bodyPr lIns="82939" tIns="82939" rIns="82939" bIns="82939" numCol="1" spcCol="360000" anchor="ctr" anchorCtr="0">
            <a:noAutofit/>
          </a:bodyPr>
          <a:lstStyle>
            <a:defPPr marR="0" lvl="0" algn="l" rtl="0">
              <a:lnSpc>
                <a:spcPct val="100000"/>
              </a:lnSpc>
              <a:spcBef>
                <a:spcPts val="0"/>
              </a:spcBef>
              <a:spcAft>
                <a:spcPts val="0"/>
              </a:spcAft>
            </a:defPPr>
            <a:lvl1pPr>
              <a:defRPr sz="1200">
                <a:latin typeface="Graphik Regular" charset="0"/>
                <a:ea typeface="Graphik Regular" charset="0"/>
                <a:cs typeface="Graphik Regular" charset="0"/>
              </a:defRPr>
            </a:lvl1pPr>
          </a:lstStyle>
          <a:p>
            <a:pPr algn="ctr"/>
            <a:r>
              <a:rPr lang="en-AU" sz="1600" b="1" dirty="0" smtClean="0">
                <a:solidFill>
                  <a:schemeClr val="bg1"/>
                </a:solidFill>
                <a:latin typeface="Source Sans Pro" panose="020B0503030403020204" pitchFamily="34" charset="0"/>
                <a:ea typeface="Source Sans Pro" panose="020B0503030403020204" pitchFamily="34" charset="0"/>
              </a:rPr>
              <a:t>nHIP</a:t>
            </a:r>
            <a:endParaRPr lang="en-US" sz="1600" dirty="0">
              <a:solidFill>
                <a:schemeClr val="bg1"/>
              </a:solidFill>
              <a:latin typeface="Source Sans Pro" panose="020B0503030403020204" pitchFamily="34" charset="0"/>
              <a:ea typeface="Source Sans Pro" panose="020B0503030403020204" pitchFamily="34" charset="0"/>
            </a:endParaRPr>
          </a:p>
        </p:txBody>
      </p:sp>
      <p:pic>
        <p:nvPicPr>
          <p:cNvPr id="45" name="Picture 44">
            <a:hlinkClick r:id="" action="ppaction://noaction"/>
          </p:cNvPr>
          <p:cNvPicPr>
            <a:picLocks noChangeAspect="1"/>
          </p:cNvPicPr>
          <p:nvPr/>
        </p:nvPicPr>
        <p:blipFill rotWithShape="1">
          <a:blip r:embed="rId6" cstate="print">
            <a:extLst>
              <a:ext uri="{28A0092B-C50C-407E-A947-70E740481C1C}">
                <a14:useLocalDpi xmlns:a14="http://schemas.microsoft.com/office/drawing/2010/main" val="0"/>
              </a:ext>
            </a:extLst>
          </a:blip>
          <a:srcRect l="47628" t="56934" r="29219" b="11453"/>
          <a:stretch/>
        </p:blipFill>
        <p:spPr>
          <a:xfrm>
            <a:off x="4769677" y="3055327"/>
            <a:ext cx="733598" cy="751238"/>
          </a:xfrm>
          <a:prstGeom prst="ellipse">
            <a:avLst/>
          </a:prstGeom>
          <a:solidFill>
            <a:schemeClr val="bg1"/>
          </a:solidFill>
          <a:ln w="25400">
            <a:solidFill>
              <a:srgbClr val="C379A6"/>
            </a:solidFill>
          </a:ln>
        </p:spPr>
      </p:pic>
      <p:grpSp>
        <p:nvGrpSpPr>
          <p:cNvPr id="23" name="Group 22"/>
          <p:cNvGrpSpPr/>
          <p:nvPr/>
        </p:nvGrpSpPr>
        <p:grpSpPr>
          <a:xfrm>
            <a:off x="6666615" y="1079519"/>
            <a:ext cx="4866936" cy="605194"/>
            <a:chOff x="6494484" y="2237986"/>
            <a:chExt cx="5844334" cy="605194"/>
          </a:xfrm>
        </p:grpSpPr>
        <p:sp>
          <p:nvSpPr>
            <p:cNvPr id="7" name="Pentagon 6"/>
            <p:cNvSpPr/>
            <p:nvPr/>
          </p:nvSpPr>
          <p:spPr>
            <a:xfrm>
              <a:off x="6494484" y="2238907"/>
              <a:ext cx="1596896" cy="604273"/>
            </a:xfrm>
            <a:prstGeom prst="homePlate">
              <a:avLst>
                <a:gd name="adj" fmla="val 28204"/>
              </a:avLst>
            </a:prstGeom>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NZ" sz="1050" b="1" dirty="0" smtClean="0">
                  <a:solidFill>
                    <a:schemeClr val="bg1"/>
                  </a:solidFill>
                  <a:latin typeface="Source Sans Pro" panose="020B0503030403020204" pitchFamily="34" charset="0"/>
                  <a:ea typeface="Source Sans Pro" panose="020B0503030403020204" pitchFamily="34" charset="0"/>
                </a:rPr>
                <a:t>Discovery</a:t>
              </a:r>
              <a:endParaRPr lang="en-NZ" sz="1050" b="1" dirty="0">
                <a:solidFill>
                  <a:schemeClr val="bg1"/>
                </a:solidFill>
                <a:latin typeface="Source Sans Pro" panose="020B0503030403020204" pitchFamily="34" charset="0"/>
                <a:ea typeface="Source Sans Pro" panose="020B0503030403020204" pitchFamily="34" charset="0"/>
              </a:endParaRPr>
            </a:p>
          </p:txBody>
        </p:sp>
        <p:sp>
          <p:nvSpPr>
            <p:cNvPr id="8" name="Chevron 7"/>
            <p:cNvSpPr/>
            <p:nvPr/>
          </p:nvSpPr>
          <p:spPr>
            <a:xfrm>
              <a:off x="7994356" y="2237987"/>
              <a:ext cx="1512837" cy="604273"/>
            </a:xfrm>
            <a:prstGeom prst="chevron">
              <a:avLst>
                <a:gd name="adj" fmla="val 27760"/>
              </a:avLst>
            </a:prstGeom>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NZ" sz="1050" b="1" dirty="0" smtClean="0">
                  <a:solidFill>
                    <a:schemeClr val="bg1"/>
                  </a:solidFill>
                  <a:latin typeface="Source Sans Pro" panose="020B0503030403020204" pitchFamily="34" charset="0"/>
                  <a:ea typeface="Source Sans Pro" panose="020B0503030403020204" pitchFamily="34" charset="0"/>
                </a:rPr>
                <a:t>Customer Journey</a:t>
              </a:r>
              <a:endParaRPr lang="en-NZ" sz="1050" b="1" dirty="0">
                <a:solidFill>
                  <a:schemeClr val="bg1"/>
                </a:solidFill>
                <a:latin typeface="Source Sans Pro" panose="020B0503030403020204" pitchFamily="34" charset="0"/>
                <a:ea typeface="Source Sans Pro" panose="020B0503030403020204" pitchFamily="34" charset="0"/>
              </a:endParaRPr>
            </a:p>
          </p:txBody>
        </p:sp>
        <p:sp>
          <p:nvSpPr>
            <p:cNvPr id="46" name="Chevron 45"/>
            <p:cNvSpPr/>
            <p:nvPr/>
          </p:nvSpPr>
          <p:spPr>
            <a:xfrm>
              <a:off x="9410169" y="2237987"/>
              <a:ext cx="1512837" cy="604273"/>
            </a:xfrm>
            <a:prstGeom prst="chevron">
              <a:avLst>
                <a:gd name="adj" fmla="val 27760"/>
              </a:avLst>
            </a:prstGeom>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NZ" sz="1050" b="1" dirty="0" smtClean="0">
                  <a:solidFill>
                    <a:schemeClr val="bg1"/>
                  </a:solidFill>
                  <a:latin typeface="Source Sans Pro" panose="020B0503030403020204" pitchFamily="34" charset="0"/>
                  <a:ea typeface="Source Sans Pro" panose="020B0503030403020204" pitchFamily="34" charset="0"/>
                </a:rPr>
                <a:t>Pain Points &amp; Opportunities</a:t>
              </a:r>
              <a:endParaRPr lang="en-NZ" sz="1050" b="1" dirty="0">
                <a:solidFill>
                  <a:schemeClr val="bg1"/>
                </a:solidFill>
                <a:latin typeface="Source Sans Pro" panose="020B0503030403020204" pitchFamily="34" charset="0"/>
                <a:ea typeface="Source Sans Pro" panose="020B0503030403020204" pitchFamily="34" charset="0"/>
              </a:endParaRPr>
            </a:p>
          </p:txBody>
        </p:sp>
        <p:sp>
          <p:nvSpPr>
            <p:cNvPr id="47" name="Chevron 46"/>
            <p:cNvSpPr/>
            <p:nvPr/>
          </p:nvSpPr>
          <p:spPr>
            <a:xfrm>
              <a:off x="10825981" y="2237986"/>
              <a:ext cx="1512837" cy="604273"/>
            </a:xfrm>
            <a:prstGeom prst="chevron">
              <a:avLst>
                <a:gd name="adj" fmla="val 27760"/>
              </a:avLst>
            </a:prstGeom>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NZ" sz="1050" b="1" dirty="0" smtClean="0">
                  <a:solidFill>
                    <a:schemeClr val="bg1"/>
                  </a:solidFill>
                  <a:latin typeface="Source Sans Pro" panose="020B0503030403020204" pitchFamily="34" charset="0"/>
                  <a:ea typeface="Source Sans Pro" panose="020B0503030403020204" pitchFamily="34" charset="0"/>
                </a:rPr>
                <a:t>Future Experience</a:t>
              </a:r>
              <a:endParaRPr lang="en-NZ" sz="1050" b="1" dirty="0">
                <a:solidFill>
                  <a:schemeClr val="bg1"/>
                </a:solidFill>
                <a:latin typeface="Source Sans Pro" panose="020B0503030403020204" pitchFamily="34" charset="0"/>
                <a:ea typeface="Source Sans Pro" panose="020B0503030403020204" pitchFamily="34" charset="0"/>
              </a:endParaRPr>
            </a:p>
          </p:txBody>
        </p:sp>
      </p:grpSp>
      <p:grpSp>
        <p:nvGrpSpPr>
          <p:cNvPr id="24" name="Group 23"/>
          <p:cNvGrpSpPr/>
          <p:nvPr/>
        </p:nvGrpSpPr>
        <p:grpSpPr>
          <a:xfrm>
            <a:off x="7161082" y="1951787"/>
            <a:ext cx="3973166" cy="4315214"/>
            <a:chOff x="7479694" y="2237986"/>
            <a:chExt cx="3467042" cy="3738425"/>
          </a:xfrm>
          <a:effectLst>
            <a:outerShdw blurRad="50800" dist="38100" dir="2700000" algn="tl" rotWithShape="0">
              <a:prstClr val="black">
                <a:alpha val="40000"/>
              </a:prstClr>
            </a:outerShdw>
          </a:effectLst>
        </p:grpSpPr>
        <p:pic>
          <p:nvPicPr>
            <p:cNvPr id="12" name="Picture 11"/>
            <p:cNvPicPr>
              <a:picLocks noChangeAspect="1"/>
            </p:cNvPicPr>
            <p:nvPr/>
          </p:nvPicPr>
          <p:blipFill rotWithShape="1">
            <a:blip r:embed="rId7"/>
            <a:srcRect l="29812" t="18778" r="8501" b="3445"/>
            <a:stretch/>
          </p:blipFill>
          <p:spPr>
            <a:xfrm>
              <a:off x="9254736" y="2237986"/>
              <a:ext cx="1692000" cy="1200000"/>
            </a:xfrm>
            <a:prstGeom prst="rect">
              <a:avLst/>
            </a:prstGeom>
            <a:ln>
              <a:solidFill>
                <a:schemeClr val="bg1">
                  <a:lumMod val="85000"/>
                </a:schemeClr>
              </a:solidFill>
            </a:ln>
          </p:spPr>
        </p:pic>
        <p:pic>
          <p:nvPicPr>
            <p:cNvPr id="13" name="Picture 12"/>
            <p:cNvPicPr>
              <a:picLocks noChangeAspect="1"/>
            </p:cNvPicPr>
            <p:nvPr/>
          </p:nvPicPr>
          <p:blipFill rotWithShape="1">
            <a:blip r:embed="rId8"/>
            <a:srcRect l="29875" t="18889" r="8625" b="3778"/>
            <a:stretch/>
          </p:blipFill>
          <p:spPr>
            <a:xfrm>
              <a:off x="7481418" y="2237986"/>
              <a:ext cx="1692000" cy="1196780"/>
            </a:xfrm>
            <a:prstGeom prst="rect">
              <a:avLst/>
            </a:prstGeom>
            <a:ln>
              <a:solidFill>
                <a:schemeClr val="bg1">
                  <a:lumMod val="85000"/>
                </a:schemeClr>
              </a:solidFill>
            </a:ln>
          </p:spPr>
        </p:pic>
        <p:pic>
          <p:nvPicPr>
            <p:cNvPr id="14" name="Picture 13"/>
            <p:cNvPicPr>
              <a:picLocks noChangeAspect="1"/>
            </p:cNvPicPr>
            <p:nvPr/>
          </p:nvPicPr>
          <p:blipFill rotWithShape="1">
            <a:blip r:embed="rId9"/>
            <a:srcRect l="29813" t="18666" r="8437" b="3667"/>
            <a:stretch/>
          </p:blipFill>
          <p:spPr>
            <a:xfrm>
              <a:off x="7479694" y="3510857"/>
              <a:ext cx="1692000" cy="1197073"/>
            </a:xfrm>
            <a:prstGeom prst="rect">
              <a:avLst/>
            </a:prstGeom>
            <a:ln>
              <a:solidFill>
                <a:schemeClr val="bg1">
                  <a:lumMod val="85000"/>
                </a:schemeClr>
              </a:solidFill>
            </a:ln>
          </p:spPr>
        </p:pic>
        <p:pic>
          <p:nvPicPr>
            <p:cNvPr id="15" name="Picture 14"/>
            <p:cNvPicPr>
              <a:picLocks noChangeAspect="1"/>
            </p:cNvPicPr>
            <p:nvPr/>
          </p:nvPicPr>
          <p:blipFill rotWithShape="1">
            <a:blip r:embed="rId10"/>
            <a:srcRect l="29875" t="18801" r="8438" b="3754"/>
            <a:stretch/>
          </p:blipFill>
          <p:spPr>
            <a:xfrm>
              <a:off x="9253012" y="3510856"/>
              <a:ext cx="1692000" cy="1194857"/>
            </a:xfrm>
            <a:prstGeom prst="rect">
              <a:avLst/>
            </a:prstGeom>
            <a:ln>
              <a:solidFill>
                <a:schemeClr val="bg1">
                  <a:lumMod val="85000"/>
                </a:schemeClr>
              </a:solidFill>
            </a:ln>
          </p:spPr>
        </p:pic>
        <p:pic>
          <p:nvPicPr>
            <p:cNvPr id="20" name="Picture 19"/>
            <p:cNvPicPr>
              <a:picLocks noChangeAspect="1"/>
            </p:cNvPicPr>
            <p:nvPr/>
          </p:nvPicPr>
          <p:blipFill rotWithShape="1">
            <a:blip r:embed="rId11"/>
            <a:srcRect l="29875" t="18778" r="8375" b="3555"/>
            <a:stretch/>
          </p:blipFill>
          <p:spPr>
            <a:xfrm>
              <a:off x="7479694" y="4778583"/>
              <a:ext cx="1692000" cy="1197073"/>
            </a:xfrm>
            <a:prstGeom prst="rect">
              <a:avLst/>
            </a:prstGeom>
            <a:ln>
              <a:solidFill>
                <a:schemeClr val="bg1">
                  <a:lumMod val="85000"/>
                </a:schemeClr>
              </a:solidFill>
            </a:ln>
          </p:spPr>
        </p:pic>
        <p:pic>
          <p:nvPicPr>
            <p:cNvPr id="21" name="Picture 20"/>
            <p:cNvPicPr>
              <a:picLocks noChangeAspect="1"/>
            </p:cNvPicPr>
            <p:nvPr/>
          </p:nvPicPr>
          <p:blipFill rotWithShape="1">
            <a:blip r:embed="rId12"/>
            <a:srcRect l="29812" t="18778" r="8438" b="3555"/>
            <a:stretch/>
          </p:blipFill>
          <p:spPr>
            <a:xfrm>
              <a:off x="9253012" y="4779338"/>
              <a:ext cx="1692000" cy="1197073"/>
            </a:xfrm>
            <a:prstGeom prst="rect">
              <a:avLst/>
            </a:prstGeom>
            <a:ln>
              <a:solidFill>
                <a:schemeClr val="bg1">
                  <a:lumMod val="85000"/>
                </a:schemeClr>
              </a:solidFill>
            </a:ln>
          </p:spPr>
        </p:pic>
      </p:grpSp>
      <p:sp>
        <p:nvSpPr>
          <p:cNvPr id="55" name="Circular Arrow 8"/>
          <p:cNvSpPr/>
          <p:nvPr/>
        </p:nvSpPr>
        <p:spPr>
          <a:xfrm rot="19694722">
            <a:off x="5592981" y="1609415"/>
            <a:ext cx="1364413" cy="844149"/>
          </a:xfrm>
          <a:custGeom>
            <a:avLst/>
            <a:gdLst>
              <a:gd name="connsiteX0" fmla="*/ 346296 w 1752759"/>
              <a:gd name="connsiteY0" fmla="*/ 282370 h 1752759"/>
              <a:gd name="connsiteX1" fmla="*/ 1100039 w 1752759"/>
              <a:gd name="connsiteY1" fmla="*/ 112303 h 1752759"/>
              <a:gd name="connsiteX2" fmla="*/ 1643103 w 1752759"/>
              <a:gd name="connsiteY2" fmla="*/ 661969 h 1752759"/>
              <a:gd name="connsiteX3" fmla="*/ 1716805 w 1752759"/>
              <a:gd name="connsiteY3" fmla="*/ 661969 h 1752759"/>
              <a:gd name="connsiteX4" fmla="*/ 1533664 w 1752759"/>
              <a:gd name="connsiteY4" fmla="*/ 876379 h 1752759"/>
              <a:gd name="connsiteX5" fmla="*/ 1278615 w 1752759"/>
              <a:gd name="connsiteY5" fmla="*/ 661969 h 1752759"/>
              <a:gd name="connsiteX6" fmla="*/ 1348395 w 1752759"/>
              <a:gd name="connsiteY6" fmla="*/ 661969 h 1752759"/>
              <a:gd name="connsiteX7" fmla="*/ 983393 w 1752759"/>
              <a:gd name="connsiteY7" fmla="*/ 369114 h 1752759"/>
              <a:gd name="connsiteX8" fmla="*/ 531198 w 1752759"/>
              <a:gd name="connsiteY8" fmla="*/ 489571 h 1752759"/>
              <a:gd name="connsiteX9" fmla="*/ 346296 w 1752759"/>
              <a:gd name="connsiteY9" fmla="*/ 282370 h 1752759"/>
              <a:gd name="connsiteX0" fmla="*/ 563 w 1371072"/>
              <a:gd name="connsiteY0" fmla="*/ 187319 h 781328"/>
              <a:gd name="connsiteX1" fmla="*/ 754306 w 1371072"/>
              <a:gd name="connsiteY1" fmla="*/ 17252 h 781328"/>
              <a:gd name="connsiteX2" fmla="*/ 1297370 w 1371072"/>
              <a:gd name="connsiteY2" fmla="*/ 566918 h 781328"/>
              <a:gd name="connsiteX3" fmla="*/ 1371072 w 1371072"/>
              <a:gd name="connsiteY3" fmla="*/ 566918 h 781328"/>
              <a:gd name="connsiteX4" fmla="*/ 1187931 w 1371072"/>
              <a:gd name="connsiteY4" fmla="*/ 781328 h 781328"/>
              <a:gd name="connsiteX5" fmla="*/ 932882 w 1371072"/>
              <a:gd name="connsiteY5" fmla="*/ 566918 h 781328"/>
              <a:gd name="connsiteX6" fmla="*/ 1002662 w 1371072"/>
              <a:gd name="connsiteY6" fmla="*/ 566918 h 781328"/>
              <a:gd name="connsiteX7" fmla="*/ 637660 w 1371072"/>
              <a:gd name="connsiteY7" fmla="*/ 274063 h 781328"/>
              <a:gd name="connsiteX8" fmla="*/ 563 w 1371072"/>
              <a:gd name="connsiteY8" fmla="*/ 187319 h 781328"/>
              <a:gd name="connsiteX0" fmla="*/ 639 w 1371148"/>
              <a:gd name="connsiteY0" fmla="*/ 187319 h 781328"/>
              <a:gd name="connsiteX1" fmla="*/ 754382 w 1371148"/>
              <a:gd name="connsiteY1" fmla="*/ 17252 h 781328"/>
              <a:gd name="connsiteX2" fmla="*/ 1297446 w 1371148"/>
              <a:gd name="connsiteY2" fmla="*/ 566918 h 781328"/>
              <a:gd name="connsiteX3" fmla="*/ 1371148 w 1371148"/>
              <a:gd name="connsiteY3" fmla="*/ 566918 h 781328"/>
              <a:gd name="connsiteX4" fmla="*/ 1188007 w 1371148"/>
              <a:gd name="connsiteY4" fmla="*/ 781328 h 781328"/>
              <a:gd name="connsiteX5" fmla="*/ 932958 w 1371148"/>
              <a:gd name="connsiteY5" fmla="*/ 566918 h 781328"/>
              <a:gd name="connsiteX6" fmla="*/ 1002738 w 1371148"/>
              <a:gd name="connsiteY6" fmla="*/ 566918 h 781328"/>
              <a:gd name="connsiteX7" fmla="*/ 637736 w 1371148"/>
              <a:gd name="connsiteY7" fmla="*/ 274063 h 781328"/>
              <a:gd name="connsiteX8" fmla="*/ 639 w 1371148"/>
              <a:gd name="connsiteY8" fmla="*/ 187319 h 781328"/>
              <a:gd name="connsiteX0" fmla="*/ 2284 w 1372793"/>
              <a:gd name="connsiteY0" fmla="*/ 190893 h 784902"/>
              <a:gd name="connsiteX1" fmla="*/ 756027 w 1372793"/>
              <a:gd name="connsiteY1" fmla="*/ 20826 h 784902"/>
              <a:gd name="connsiteX2" fmla="*/ 1299091 w 1372793"/>
              <a:gd name="connsiteY2" fmla="*/ 570492 h 784902"/>
              <a:gd name="connsiteX3" fmla="*/ 1372793 w 1372793"/>
              <a:gd name="connsiteY3" fmla="*/ 570492 h 784902"/>
              <a:gd name="connsiteX4" fmla="*/ 1189652 w 1372793"/>
              <a:gd name="connsiteY4" fmla="*/ 784902 h 784902"/>
              <a:gd name="connsiteX5" fmla="*/ 934603 w 1372793"/>
              <a:gd name="connsiteY5" fmla="*/ 570492 h 784902"/>
              <a:gd name="connsiteX6" fmla="*/ 1004383 w 1372793"/>
              <a:gd name="connsiteY6" fmla="*/ 570492 h 784902"/>
              <a:gd name="connsiteX7" fmla="*/ 2284 w 1372793"/>
              <a:gd name="connsiteY7" fmla="*/ 190893 h 784902"/>
              <a:gd name="connsiteX0" fmla="*/ 2284 w 1372793"/>
              <a:gd name="connsiteY0" fmla="*/ 190893 h 784902"/>
              <a:gd name="connsiteX1" fmla="*/ 756027 w 1372793"/>
              <a:gd name="connsiteY1" fmla="*/ 20826 h 784902"/>
              <a:gd name="connsiteX2" fmla="*/ 1299091 w 1372793"/>
              <a:gd name="connsiteY2" fmla="*/ 570492 h 784902"/>
              <a:gd name="connsiteX3" fmla="*/ 1372793 w 1372793"/>
              <a:gd name="connsiteY3" fmla="*/ 570492 h 784902"/>
              <a:gd name="connsiteX4" fmla="*/ 1189652 w 1372793"/>
              <a:gd name="connsiteY4" fmla="*/ 784902 h 784902"/>
              <a:gd name="connsiteX5" fmla="*/ 934603 w 1372793"/>
              <a:gd name="connsiteY5" fmla="*/ 570492 h 784902"/>
              <a:gd name="connsiteX6" fmla="*/ 1004383 w 1372793"/>
              <a:gd name="connsiteY6" fmla="*/ 570492 h 784902"/>
              <a:gd name="connsiteX7" fmla="*/ 2284 w 1372793"/>
              <a:gd name="connsiteY7" fmla="*/ 190893 h 784902"/>
              <a:gd name="connsiteX0" fmla="*/ 2284 w 1372793"/>
              <a:gd name="connsiteY0" fmla="*/ 190893 h 784902"/>
              <a:gd name="connsiteX1" fmla="*/ 756027 w 1372793"/>
              <a:gd name="connsiteY1" fmla="*/ 20826 h 784902"/>
              <a:gd name="connsiteX2" fmla="*/ 1299091 w 1372793"/>
              <a:gd name="connsiteY2" fmla="*/ 570492 h 784902"/>
              <a:gd name="connsiteX3" fmla="*/ 1372793 w 1372793"/>
              <a:gd name="connsiteY3" fmla="*/ 570492 h 784902"/>
              <a:gd name="connsiteX4" fmla="*/ 1189652 w 1372793"/>
              <a:gd name="connsiteY4" fmla="*/ 784902 h 784902"/>
              <a:gd name="connsiteX5" fmla="*/ 934603 w 1372793"/>
              <a:gd name="connsiteY5" fmla="*/ 570492 h 784902"/>
              <a:gd name="connsiteX6" fmla="*/ 1004383 w 1372793"/>
              <a:gd name="connsiteY6" fmla="*/ 570492 h 784902"/>
              <a:gd name="connsiteX7" fmla="*/ 2284 w 1372793"/>
              <a:gd name="connsiteY7" fmla="*/ 190893 h 784902"/>
              <a:gd name="connsiteX0" fmla="*/ 2128 w 1366541"/>
              <a:gd name="connsiteY0" fmla="*/ 43326 h 887271"/>
              <a:gd name="connsiteX1" fmla="*/ 749775 w 1366541"/>
              <a:gd name="connsiteY1" fmla="*/ 123195 h 887271"/>
              <a:gd name="connsiteX2" fmla="*/ 1292839 w 1366541"/>
              <a:gd name="connsiteY2" fmla="*/ 672861 h 887271"/>
              <a:gd name="connsiteX3" fmla="*/ 1366541 w 1366541"/>
              <a:gd name="connsiteY3" fmla="*/ 672861 h 887271"/>
              <a:gd name="connsiteX4" fmla="*/ 1183400 w 1366541"/>
              <a:gd name="connsiteY4" fmla="*/ 887271 h 887271"/>
              <a:gd name="connsiteX5" fmla="*/ 928351 w 1366541"/>
              <a:gd name="connsiteY5" fmla="*/ 672861 h 887271"/>
              <a:gd name="connsiteX6" fmla="*/ 998131 w 1366541"/>
              <a:gd name="connsiteY6" fmla="*/ 672861 h 887271"/>
              <a:gd name="connsiteX7" fmla="*/ 2128 w 1366541"/>
              <a:gd name="connsiteY7" fmla="*/ 43326 h 887271"/>
              <a:gd name="connsiteX0" fmla="*/ 0 w 1364413"/>
              <a:gd name="connsiteY0" fmla="*/ 17000 h 860945"/>
              <a:gd name="connsiteX1" fmla="*/ 1290711 w 1364413"/>
              <a:gd name="connsiteY1" fmla="*/ 646535 h 860945"/>
              <a:gd name="connsiteX2" fmla="*/ 1364413 w 1364413"/>
              <a:gd name="connsiteY2" fmla="*/ 646535 h 860945"/>
              <a:gd name="connsiteX3" fmla="*/ 1181272 w 1364413"/>
              <a:gd name="connsiteY3" fmla="*/ 860945 h 860945"/>
              <a:gd name="connsiteX4" fmla="*/ 926223 w 1364413"/>
              <a:gd name="connsiteY4" fmla="*/ 646535 h 860945"/>
              <a:gd name="connsiteX5" fmla="*/ 996003 w 1364413"/>
              <a:gd name="connsiteY5" fmla="*/ 646535 h 860945"/>
              <a:gd name="connsiteX6" fmla="*/ 0 w 1364413"/>
              <a:gd name="connsiteY6" fmla="*/ 17000 h 860945"/>
              <a:gd name="connsiteX0" fmla="*/ 0 w 1364413"/>
              <a:gd name="connsiteY0" fmla="*/ 17000 h 860945"/>
              <a:gd name="connsiteX1" fmla="*/ 1290711 w 1364413"/>
              <a:gd name="connsiteY1" fmla="*/ 646535 h 860945"/>
              <a:gd name="connsiteX2" fmla="*/ 1364413 w 1364413"/>
              <a:gd name="connsiteY2" fmla="*/ 646535 h 860945"/>
              <a:gd name="connsiteX3" fmla="*/ 1181272 w 1364413"/>
              <a:gd name="connsiteY3" fmla="*/ 860945 h 860945"/>
              <a:gd name="connsiteX4" fmla="*/ 926223 w 1364413"/>
              <a:gd name="connsiteY4" fmla="*/ 646535 h 860945"/>
              <a:gd name="connsiteX5" fmla="*/ 996003 w 1364413"/>
              <a:gd name="connsiteY5" fmla="*/ 646535 h 860945"/>
              <a:gd name="connsiteX6" fmla="*/ 0 w 1364413"/>
              <a:gd name="connsiteY6" fmla="*/ 17000 h 860945"/>
              <a:gd name="connsiteX0" fmla="*/ 0 w 1364413"/>
              <a:gd name="connsiteY0" fmla="*/ 0 h 843945"/>
              <a:gd name="connsiteX1" fmla="*/ 1290711 w 1364413"/>
              <a:gd name="connsiteY1" fmla="*/ 629535 h 843945"/>
              <a:gd name="connsiteX2" fmla="*/ 1364413 w 1364413"/>
              <a:gd name="connsiteY2" fmla="*/ 629535 h 843945"/>
              <a:gd name="connsiteX3" fmla="*/ 1181272 w 1364413"/>
              <a:gd name="connsiteY3" fmla="*/ 843945 h 843945"/>
              <a:gd name="connsiteX4" fmla="*/ 926223 w 1364413"/>
              <a:gd name="connsiteY4" fmla="*/ 629535 h 843945"/>
              <a:gd name="connsiteX5" fmla="*/ 996003 w 1364413"/>
              <a:gd name="connsiteY5" fmla="*/ 629535 h 843945"/>
              <a:gd name="connsiteX6" fmla="*/ 0 w 1364413"/>
              <a:gd name="connsiteY6" fmla="*/ 0 h 843945"/>
              <a:gd name="connsiteX0" fmla="*/ 0 w 1364413"/>
              <a:gd name="connsiteY0" fmla="*/ 204 h 844149"/>
              <a:gd name="connsiteX1" fmla="*/ 1290711 w 1364413"/>
              <a:gd name="connsiteY1" fmla="*/ 629739 h 844149"/>
              <a:gd name="connsiteX2" fmla="*/ 1364413 w 1364413"/>
              <a:gd name="connsiteY2" fmla="*/ 629739 h 844149"/>
              <a:gd name="connsiteX3" fmla="*/ 1181272 w 1364413"/>
              <a:gd name="connsiteY3" fmla="*/ 844149 h 844149"/>
              <a:gd name="connsiteX4" fmla="*/ 926223 w 1364413"/>
              <a:gd name="connsiteY4" fmla="*/ 629739 h 844149"/>
              <a:gd name="connsiteX5" fmla="*/ 996003 w 1364413"/>
              <a:gd name="connsiteY5" fmla="*/ 629739 h 844149"/>
              <a:gd name="connsiteX6" fmla="*/ 0 w 1364413"/>
              <a:gd name="connsiteY6" fmla="*/ 204 h 844149"/>
              <a:gd name="connsiteX0" fmla="*/ 0 w 1364413"/>
              <a:gd name="connsiteY0" fmla="*/ 204 h 844149"/>
              <a:gd name="connsiteX1" fmla="*/ 1290711 w 1364413"/>
              <a:gd name="connsiteY1" fmla="*/ 629739 h 844149"/>
              <a:gd name="connsiteX2" fmla="*/ 1364413 w 1364413"/>
              <a:gd name="connsiteY2" fmla="*/ 629739 h 844149"/>
              <a:gd name="connsiteX3" fmla="*/ 1181272 w 1364413"/>
              <a:gd name="connsiteY3" fmla="*/ 844149 h 844149"/>
              <a:gd name="connsiteX4" fmla="*/ 926223 w 1364413"/>
              <a:gd name="connsiteY4" fmla="*/ 629739 h 844149"/>
              <a:gd name="connsiteX5" fmla="*/ 996003 w 1364413"/>
              <a:gd name="connsiteY5" fmla="*/ 629739 h 844149"/>
              <a:gd name="connsiteX6" fmla="*/ 0 w 1364413"/>
              <a:gd name="connsiteY6" fmla="*/ 204 h 844149"/>
              <a:gd name="connsiteX0" fmla="*/ 0 w 1364413"/>
              <a:gd name="connsiteY0" fmla="*/ 204 h 844149"/>
              <a:gd name="connsiteX1" fmla="*/ 1290711 w 1364413"/>
              <a:gd name="connsiteY1" fmla="*/ 629739 h 844149"/>
              <a:gd name="connsiteX2" fmla="*/ 1364413 w 1364413"/>
              <a:gd name="connsiteY2" fmla="*/ 629739 h 844149"/>
              <a:gd name="connsiteX3" fmla="*/ 1181272 w 1364413"/>
              <a:gd name="connsiteY3" fmla="*/ 844149 h 844149"/>
              <a:gd name="connsiteX4" fmla="*/ 926223 w 1364413"/>
              <a:gd name="connsiteY4" fmla="*/ 629739 h 844149"/>
              <a:gd name="connsiteX5" fmla="*/ 996003 w 1364413"/>
              <a:gd name="connsiteY5" fmla="*/ 629739 h 844149"/>
              <a:gd name="connsiteX6" fmla="*/ 0 w 1364413"/>
              <a:gd name="connsiteY6" fmla="*/ 204 h 84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4413" h="844149">
                <a:moveTo>
                  <a:pt x="0" y="204"/>
                </a:moveTo>
                <a:cubicBezTo>
                  <a:pt x="292958" y="-5892"/>
                  <a:pt x="1051117" y="122480"/>
                  <a:pt x="1290711" y="629739"/>
                </a:cubicBezTo>
                <a:lnTo>
                  <a:pt x="1364413" y="629739"/>
                </a:lnTo>
                <a:lnTo>
                  <a:pt x="1181272" y="844149"/>
                </a:lnTo>
                <a:lnTo>
                  <a:pt x="926223" y="629739"/>
                </a:lnTo>
                <a:lnTo>
                  <a:pt x="996003" y="629739"/>
                </a:lnTo>
                <a:cubicBezTo>
                  <a:pt x="925961" y="279961"/>
                  <a:pt x="303521" y="97911"/>
                  <a:pt x="0" y="204"/>
                </a:cubicBezTo>
                <a:close/>
              </a:path>
            </a:pathLst>
          </a:custGeom>
          <a:solidFill>
            <a:srgbClr val="FAB339"/>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Z" sz="1800" b="1" i="0" u="none" strike="noStrike" kern="0" cap="none" spc="0" normalizeH="0" baseline="0" noProof="0" dirty="0" smtClean="0">
              <a:ln>
                <a:noFill/>
              </a:ln>
              <a:solidFill>
                <a:prstClr val="black"/>
              </a:solidFill>
              <a:effectLst/>
              <a:uLnTx/>
              <a:uFillTx/>
              <a:latin typeface="Source Sans Pro" panose="020B0503030403020204" pitchFamily="34" charset="0"/>
              <a:ea typeface="Source Sans Pro" panose="020B0503030403020204" pitchFamily="34" charset="0"/>
            </a:endParaRPr>
          </a:p>
        </p:txBody>
      </p:sp>
      <p:pic>
        <p:nvPicPr>
          <p:cNvPr id="40" name="Picture 39">
            <a:hlinkClick r:id="" action="ppaction://noaction"/>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677036" y="4401833"/>
            <a:ext cx="810150" cy="810150"/>
          </a:xfrm>
          <a:prstGeom prst="ellipse">
            <a:avLst/>
          </a:prstGeom>
        </p:spPr>
      </p:pic>
    </p:spTree>
    <p:extLst>
      <p:ext uri="{BB962C8B-B14F-4D97-AF65-F5344CB8AC3E}">
        <p14:creationId xmlns:p14="http://schemas.microsoft.com/office/powerpoint/2010/main" val="3426240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Freeform 156"/>
          <p:cNvSpPr/>
          <p:nvPr/>
        </p:nvSpPr>
        <p:spPr>
          <a:xfrm flipV="1">
            <a:off x="6041385" y="-362350"/>
            <a:ext cx="6378663" cy="4118382"/>
          </a:xfrm>
          <a:custGeom>
            <a:avLst/>
            <a:gdLst>
              <a:gd name="connsiteX0" fmla="*/ 1362641 w 2093549"/>
              <a:gd name="connsiteY0" fmla="*/ 0 h 1351698"/>
              <a:gd name="connsiteX1" fmla="*/ 1968692 w 2093549"/>
              <a:gd name="connsiteY1" fmla="*/ 606051 h 1351698"/>
              <a:gd name="connsiteX2" fmla="*/ 1964236 w 2093549"/>
              <a:gd name="connsiteY2" fmla="*/ 650254 h 1351698"/>
              <a:gd name="connsiteX3" fmla="*/ 1974679 w 2093549"/>
              <a:gd name="connsiteY3" fmla="*/ 658870 h 1351698"/>
              <a:gd name="connsiteX4" fmla="*/ 2093549 w 2093549"/>
              <a:gd name="connsiteY4" fmla="*/ 945849 h 1351698"/>
              <a:gd name="connsiteX5" fmla="*/ 1769493 w 2093549"/>
              <a:gd name="connsiteY5" fmla="*/ 1343453 h 1351698"/>
              <a:gd name="connsiteX6" fmla="*/ 1711635 w 2093549"/>
              <a:gd name="connsiteY6" fmla="*/ 1349285 h 1351698"/>
              <a:gd name="connsiteX7" fmla="*/ 1711635 w 2093549"/>
              <a:gd name="connsiteY7" fmla="*/ 1351698 h 1351698"/>
              <a:gd name="connsiteX8" fmla="*/ 1687700 w 2093549"/>
              <a:gd name="connsiteY8" fmla="*/ 1351698 h 1351698"/>
              <a:gd name="connsiteX9" fmla="*/ 405849 w 2093549"/>
              <a:gd name="connsiteY9" fmla="*/ 1351698 h 1351698"/>
              <a:gd name="connsiteX10" fmla="*/ 384808 w 2093549"/>
              <a:gd name="connsiteY10" fmla="*/ 1351698 h 1351698"/>
              <a:gd name="connsiteX11" fmla="*/ 384808 w 2093549"/>
              <a:gd name="connsiteY11" fmla="*/ 1349577 h 1351698"/>
              <a:gd name="connsiteX12" fmla="*/ 324056 w 2093549"/>
              <a:gd name="connsiteY12" fmla="*/ 1343453 h 1351698"/>
              <a:gd name="connsiteX13" fmla="*/ 0 w 2093549"/>
              <a:gd name="connsiteY13" fmla="*/ 945849 h 1351698"/>
              <a:gd name="connsiteX14" fmla="*/ 405849 w 2093549"/>
              <a:gd name="connsiteY14" fmla="*/ 540000 h 1351698"/>
              <a:gd name="connsiteX15" fmla="*/ 459185 w 2093549"/>
              <a:gd name="connsiteY15" fmla="*/ 544706 h 1351698"/>
              <a:gd name="connsiteX16" fmla="*/ 459459 w 2093549"/>
              <a:gd name="connsiteY16" fmla="*/ 541996 h 1351698"/>
              <a:gd name="connsiteX17" fmla="*/ 857062 w 2093549"/>
              <a:gd name="connsiteY17" fmla="*/ 217940 h 1351698"/>
              <a:gd name="connsiteX18" fmla="*/ 897385 w 2093549"/>
              <a:gd name="connsiteY18" fmla="*/ 222005 h 1351698"/>
              <a:gd name="connsiteX19" fmla="*/ 934098 w 2093549"/>
              <a:gd name="connsiteY19" fmla="*/ 177508 h 1351698"/>
              <a:gd name="connsiteX20" fmla="*/ 1362641 w 2093549"/>
              <a:gd name="connsiteY20" fmla="*/ 0 h 135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93549" h="1351698">
                <a:moveTo>
                  <a:pt x="1362641" y="0"/>
                </a:moveTo>
                <a:cubicBezTo>
                  <a:pt x="1697354" y="0"/>
                  <a:pt x="1968692" y="271338"/>
                  <a:pt x="1968692" y="606051"/>
                </a:cubicBezTo>
                <a:lnTo>
                  <a:pt x="1964236" y="650254"/>
                </a:lnTo>
                <a:lnTo>
                  <a:pt x="1974679" y="658870"/>
                </a:lnTo>
                <a:cubicBezTo>
                  <a:pt x="2048123" y="732315"/>
                  <a:pt x="2093549" y="833777"/>
                  <a:pt x="2093549" y="945849"/>
                </a:cubicBezTo>
                <a:cubicBezTo>
                  <a:pt x="2093549" y="1141975"/>
                  <a:pt x="1954431" y="1305609"/>
                  <a:pt x="1769493" y="1343453"/>
                </a:cubicBezTo>
                <a:lnTo>
                  <a:pt x="1711635" y="1349285"/>
                </a:lnTo>
                <a:lnTo>
                  <a:pt x="1711635" y="1351698"/>
                </a:lnTo>
                <a:lnTo>
                  <a:pt x="1687700" y="1351698"/>
                </a:lnTo>
                <a:lnTo>
                  <a:pt x="405849" y="1351698"/>
                </a:lnTo>
                <a:lnTo>
                  <a:pt x="384808" y="1351698"/>
                </a:lnTo>
                <a:lnTo>
                  <a:pt x="384808" y="1349577"/>
                </a:lnTo>
                <a:lnTo>
                  <a:pt x="324056" y="1343453"/>
                </a:lnTo>
                <a:cubicBezTo>
                  <a:pt x="139118" y="1305609"/>
                  <a:pt x="0" y="1141975"/>
                  <a:pt x="0" y="945849"/>
                </a:cubicBezTo>
                <a:cubicBezTo>
                  <a:pt x="0" y="721705"/>
                  <a:pt x="181705" y="540000"/>
                  <a:pt x="405849" y="540000"/>
                </a:cubicBezTo>
                <a:lnTo>
                  <a:pt x="459185" y="544706"/>
                </a:lnTo>
                <a:lnTo>
                  <a:pt x="459459" y="541996"/>
                </a:lnTo>
                <a:cubicBezTo>
                  <a:pt x="497302" y="357058"/>
                  <a:pt x="660936" y="217940"/>
                  <a:pt x="857062" y="217940"/>
                </a:cubicBezTo>
                <a:lnTo>
                  <a:pt x="897385" y="222005"/>
                </a:lnTo>
                <a:lnTo>
                  <a:pt x="934098" y="177508"/>
                </a:lnTo>
                <a:cubicBezTo>
                  <a:pt x="1043772" y="67834"/>
                  <a:pt x="1195285" y="0"/>
                  <a:pt x="1362641" y="0"/>
                </a:cubicBezTo>
                <a:close/>
              </a:path>
            </a:pathLst>
          </a:custGeom>
          <a:solidFill>
            <a:schemeClr val="bg1">
              <a:lumMod val="95000"/>
            </a:schemeClr>
          </a:solidFill>
          <a:ln w="76200" cap="flat" cmpd="sng" algn="ctr">
            <a:solidFill>
              <a:schemeClr val="bg1">
                <a:lumMod val="65000"/>
              </a:schemeClr>
            </a:solidFill>
            <a:prstDash val="solid"/>
            <a:miter lim="800000"/>
          </a:ln>
          <a:effectLst/>
        </p:spPr>
        <p:txBody>
          <a:bodyPr lIns="199385" tIns="132923" rIns="33231" rtlCol="0" anchor="ctr"/>
          <a:lstStyle/>
          <a:p>
            <a:pPr algn="ctr" defTabSz="844083" fontAlgn="auto">
              <a:spcBef>
                <a:spcPts val="0"/>
              </a:spcBef>
              <a:spcAft>
                <a:spcPts val="0"/>
              </a:spcAft>
              <a:defRPr/>
            </a:pPr>
            <a:endParaRPr lang="en-NZ" sz="831" b="1" kern="0" dirty="0">
              <a:solidFill>
                <a:prstClr val="black">
                  <a:lumMod val="65000"/>
                  <a:lumOff val="35000"/>
                </a:prstClr>
              </a:solidFill>
              <a:latin typeface="Source Sans Pro" panose="020B0503030403020204" pitchFamily="34" charset="0"/>
              <a:ea typeface="Source Sans Pro" panose="020B0503030403020204" pitchFamily="34" charset="0"/>
            </a:endParaRPr>
          </a:p>
        </p:txBody>
      </p:sp>
      <p:sp>
        <p:nvSpPr>
          <p:cNvPr id="158" name="Freeform 157"/>
          <p:cNvSpPr/>
          <p:nvPr/>
        </p:nvSpPr>
        <p:spPr>
          <a:xfrm flipH="1" flipV="1">
            <a:off x="-854915" y="-770911"/>
            <a:ext cx="8025404" cy="5181600"/>
          </a:xfrm>
          <a:custGeom>
            <a:avLst/>
            <a:gdLst>
              <a:gd name="connsiteX0" fmla="*/ 1362641 w 2093549"/>
              <a:gd name="connsiteY0" fmla="*/ 0 h 1351698"/>
              <a:gd name="connsiteX1" fmla="*/ 1968692 w 2093549"/>
              <a:gd name="connsiteY1" fmla="*/ 606051 h 1351698"/>
              <a:gd name="connsiteX2" fmla="*/ 1964236 w 2093549"/>
              <a:gd name="connsiteY2" fmla="*/ 650254 h 1351698"/>
              <a:gd name="connsiteX3" fmla="*/ 1974679 w 2093549"/>
              <a:gd name="connsiteY3" fmla="*/ 658870 h 1351698"/>
              <a:gd name="connsiteX4" fmla="*/ 2093549 w 2093549"/>
              <a:gd name="connsiteY4" fmla="*/ 945849 h 1351698"/>
              <a:gd name="connsiteX5" fmla="*/ 1769493 w 2093549"/>
              <a:gd name="connsiteY5" fmla="*/ 1343453 h 1351698"/>
              <a:gd name="connsiteX6" fmla="*/ 1711635 w 2093549"/>
              <a:gd name="connsiteY6" fmla="*/ 1349285 h 1351698"/>
              <a:gd name="connsiteX7" fmla="*/ 1711635 w 2093549"/>
              <a:gd name="connsiteY7" fmla="*/ 1351698 h 1351698"/>
              <a:gd name="connsiteX8" fmla="*/ 1687700 w 2093549"/>
              <a:gd name="connsiteY8" fmla="*/ 1351698 h 1351698"/>
              <a:gd name="connsiteX9" fmla="*/ 405849 w 2093549"/>
              <a:gd name="connsiteY9" fmla="*/ 1351698 h 1351698"/>
              <a:gd name="connsiteX10" fmla="*/ 384808 w 2093549"/>
              <a:gd name="connsiteY10" fmla="*/ 1351698 h 1351698"/>
              <a:gd name="connsiteX11" fmla="*/ 384808 w 2093549"/>
              <a:gd name="connsiteY11" fmla="*/ 1349577 h 1351698"/>
              <a:gd name="connsiteX12" fmla="*/ 324056 w 2093549"/>
              <a:gd name="connsiteY12" fmla="*/ 1343453 h 1351698"/>
              <a:gd name="connsiteX13" fmla="*/ 0 w 2093549"/>
              <a:gd name="connsiteY13" fmla="*/ 945849 h 1351698"/>
              <a:gd name="connsiteX14" fmla="*/ 405849 w 2093549"/>
              <a:gd name="connsiteY14" fmla="*/ 540000 h 1351698"/>
              <a:gd name="connsiteX15" fmla="*/ 459185 w 2093549"/>
              <a:gd name="connsiteY15" fmla="*/ 544706 h 1351698"/>
              <a:gd name="connsiteX16" fmla="*/ 459459 w 2093549"/>
              <a:gd name="connsiteY16" fmla="*/ 541996 h 1351698"/>
              <a:gd name="connsiteX17" fmla="*/ 857062 w 2093549"/>
              <a:gd name="connsiteY17" fmla="*/ 217940 h 1351698"/>
              <a:gd name="connsiteX18" fmla="*/ 897385 w 2093549"/>
              <a:gd name="connsiteY18" fmla="*/ 222005 h 1351698"/>
              <a:gd name="connsiteX19" fmla="*/ 934098 w 2093549"/>
              <a:gd name="connsiteY19" fmla="*/ 177508 h 1351698"/>
              <a:gd name="connsiteX20" fmla="*/ 1362641 w 2093549"/>
              <a:gd name="connsiteY20" fmla="*/ 0 h 135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93549" h="1351698">
                <a:moveTo>
                  <a:pt x="1362641" y="0"/>
                </a:moveTo>
                <a:cubicBezTo>
                  <a:pt x="1697354" y="0"/>
                  <a:pt x="1968692" y="271338"/>
                  <a:pt x="1968692" y="606051"/>
                </a:cubicBezTo>
                <a:lnTo>
                  <a:pt x="1964236" y="650254"/>
                </a:lnTo>
                <a:lnTo>
                  <a:pt x="1974679" y="658870"/>
                </a:lnTo>
                <a:cubicBezTo>
                  <a:pt x="2048123" y="732315"/>
                  <a:pt x="2093549" y="833777"/>
                  <a:pt x="2093549" y="945849"/>
                </a:cubicBezTo>
                <a:cubicBezTo>
                  <a:pt x="2093549" y="1141975"/>
                  <a:pt x="1954431" y="1305609"/>
                  <a:pt x="1769493" y="1343453"/>
                </a:cubicBezTo>
                <a:lnTo>
                  <a:pt x="1711635" y="1349285"/>
                </a:lnTo>
                <a:lnTo>
                  <a:pt x="1711635" y="1351698"/>
                </a:lnTo>
                <a:lnTo>
                  <a:pt x="1687700" y="1351698"/>
                </a:lnTo>
                <a:lnTo>
                  <a:pt x="405849" y="1351698"/>
                </a:lnTo>
                <a:lnTo>
                  <a:pt x="384808" y="1351698"/>
                </a:lnTo>
                <a:lnTo>
                  <a:pt x="384808" y="1349577"/>
                </a:lnTo>
                <a:lnTo>
                  <a:pt x="324056" y="1343453"/>
                </a:lnTo>
                <a:cubicBezTo>
                  <a:pt x="139118" y="1305609"/>
                  <a:pt x="0" y="1141975"/>
                  <a:pt x="0" y="945849"/>
                </a:cubicBezTo>
                <a:cubicBezTo>
                  <a:pt x="0" y="721705"/>
                  <a:pt x="181705" y="540000"/>
                  <a:pt x="405849" y="540000"/>
                </a:cubicBezTo>
                <a:lnTo>
                  <a:pt x="459185" y="544706"/>
                </a:lnTo>
                <a:lnTo>
                  <a:pt x="459459" y="541996"/>
                </a:lnTo>
                <a:cubicBezTo>
                  <a:pt x="497302" y="357058"/>
                  <a:pt x="660936" y="217940"/>
                  <a:pt x="857062" y="217940"/>
                </a:cubicBezTo>
                <a:lnTo>
                  <a:pt x="897385" y="222005"/>
                </a:lnTo>
                <a:lnTo>
                  <a:pt x="934098" y="177508"/>
                </a:lnTo>
                <a:cubicBezTo>
                  <a:pt x="1043772" y="67834"/>
                  <a:pt x="1195285" y="0"/>
                  <a:pt x="1362641" y="0"/>
                </a:cubicBezTo>
                <a:close/>
              </a:path>
            </a:pathLst>
          </a:custGeom>
          <a:solidFill>
            <a:schemeClr val="bg1">
              <a:lumMod val="95000"/>
            </a:schemeClr>
          </a:solidFill>
          <a:ln w="76200" cap="flat" cmpd="sng" algn="ctr">
            <a:solidFill>
              <a:schemeClr val="bg1">
                <a:lumMod val="65000"/>
              </a:schemeClr>
            </a:solidFill>
            <a:prstDash val="solid"/>
            <a:miter lim="800000"/>
          </a:ln>
          <a:effectLst/>
        </p:spPr>
        <p:txBody>
          <a:bodyPr lIns="199385" tIns="132923" rIns="33231" rtlCol="0" anchor="ctr"/>
          <a:lstStyle/>
          <a:p>
            <a:pPr algn="ctr" defTabSz="844083" fontAlgn="auto">
              <a:spcBef>
                <a:spcPts val="0"/>
              </a:spcBef>
              <a:spcAft>
                <a:spcPts val="0"/>
              </a:spcAft>
              <a:defRPr/>
            </a:pPr>
            <a:endParaRPr lang="en-NZ" sz="831" b="1" kern="0" dirty="0">
              <a:solidFill>
                <a:prstClr val="black">
                  <a:lumMod val="65000"/>
                  <a:lumOff val="35000"/>
                </a:prstClr>
              </a:solidFill>
              <a:latin typeface="Source Sans Pro" panose="020B0503030403020204" pitchFamily="34" charset="0"/>
              <a:ea typeface="Source Sans Pro" panose="020B0503030403020204" pitchFamily="34" charset="0"/>
            </a:endParaRPr>
          </a:p>
        </p:txBody>
      </p:sp>
      <p:sp>
        <p:nvSpPr>
          <p:cNvPr id="166" name="Freeform 165"/>
          <p:cNvSpPr/>
          <p:nvPr/>
        </p:nvSpPr>
        <p:spPr>
          <a:xfrm>
            <a:off x="5050264" y="2040671"/>
            <a:ext cx="3158724" cy="1748267"/>
          </a:xfrm>
          <a:custGeom>
            <a:avLst/>
            <a:gdLst>
              <a:gd name="connsiteX0" fmla="*/ 1303020 w 4358640"/>
              <a:gd name="connsiteY0" fmla="*/ 0 h 1043940"/>
              <a:gd name="connsiteX1" fmla="*/ 0 w 4358640"/>
              <a:gd name="connsiteY1" fmla="*/ 1043940 h 1043940"/>
              <a:gd name="connsiteX2" fmla="*/ 4358640 w 4358640"/>
              <a:gd name="connsiteY2" fmla="*/ 1028700 h 1043940"/>
              <a:gd name="connsiteX3" fmla="*/ 2613660 w 4358640"/>
              <a:gd name="connsiteY3" fmla="*/ 7620 h 1043940"/>
              <a:gd name="connsiteX4" fmla="*/ 1303020 w 4358640"/>
              <a:gd name="connsiteY4" fmla="*/ 0 h 1043940"/>
              <a:gd name="connsiteX0" fmla="*/ 1303020 w 4430319"/>
              <a:gd name="connsiteY0" fmla="*/ 0 h 1043940"/>
              <a:gd name="connsiteX1" fmla="*/ 0 w 4430319"/>
              <a:gd name="connsiteY1" fmla="*/ 1043940 h 1043940"/>
              <a:gd name="connsiteX2" fmla="*/ 4358640 w 4430319"/>
              <a:gd name="connsiteY2" fmla="*/ 1028700 h 1043940"/>
              <a:gd name="connsiteX3" fmla="*/ 2613660 w 4430319"/>
              <a:gd name="connsiteY3" fmla="*/ 7620 h 1043940"/>
              <a:gd name="connsiteX4" fmla="*/ 1303020 w 4430319"/>
              <a:gd name="connsiteY4" fmla="*/ 0 h 1043940"/>
              <a:gd name="connsiteX0" fmla="*/ 1303020 w 4358640"/>
              <a:gd name="connsiteY0" fmla="*/ 0 h 1043940"/>
              <a:gd name="connsiteX1" fmla="*/ 0 w 4358640"/>
              <a:gd name="connsiteY1" fmla="*/ 1043940 h 1043940"/>
              <a:gd name="connsiteX2" fmla="*/ 4358640 w 4358640"/>
              <a:gd name="connsiteY2" fmla="*/ 1028700 h 1043940"/>
              <a:gd name="connsiteX3" fmla="*/ 2613660 w 4358640"/>
              <a:gd name="connsiteY3" fmla="*/ 7620 h 1043940"/>
              <a:gd name="connsiteX4" fmla="*/ 1303020 w 4358640"/>
              <a:gd name="connsiteY4" fmla="*/ 0 h 1043940"/>
              <a:gd name="connsiteX0" fmla="*/ 1303020 w 4358640"/>
              <a:gd name="connsiteY0" fmla="*/ 0 h 1043940"/>
              <a:gd name="connsiteX1" fmla="*/ 0 w 4358640"/>
              <a:gd name="connsiteY1" fmla="*/ 1043940 h 1043940"/>
              <a:gd name="connsiteX2" fmla="*/ 4358640 w 4358640"/>
              <a:gd name="connsiteY2" fmla="*/ 1028700 h 1043940"/>
              <a:gd name="connsiteX3" fmla="*/ 2613660 w 4358640"/>
              <a:gd name="connsiteY3" fmla="*/ 7620 h 1043940"/>
              <a:gd name="connsiteX4" fmla="*/ 1303020 w 4358640"/>
              <a:gd name="connsiteY4" fmla="*/ 0 h 1043940"/>
              <a:gd name="connsiteX0" fmla="*/ 1303020 w 4358640"/>
              <a:gd name="connsiteY0" fmla="*/ 0 h 1043940"/>
              <a:gd name="connsiteX1" fmla="*/ 0 w 4358640"/>
              <a:gd name="connsiteY1" fmla="*/ 1043940 h 1043940"/>
              <a:gd name="connsiteX2" fmla="*/ 4358640 w 4358640"/>
              <a:gd name="connsiteY2" fmla="*/ 1028700 h 1043940"/>
              <a:gd name="connsiteX3" fmla="*/ 2613660 w 4358640"/>
              <a:gd name="connsiteY3" fmla="*/ 7620 h 1043940"/>
              <a:gd name="connsiteX4" fmla="*/ 1303020 w 4358640"/>
              <a:gd name="connsiteY4" fmla="*/ 0 h 1043940"/>
              <a:gd name="connsiteX0" fmla="*/ 1303020 w 4358640"/>
              <a:gd name="connsiteY0" fmla="*/ 0 h 1043940"/>
              <a:gd name="connsiteX1" fmla="*/ 0 w 4358640"/>
              <a:gd name="connsiteY1" fmla="*/ 1043940 h 1043940"/>
              <a:gd name="connsiteX2" fmla="*/ 4358640 w 4358640"/>
              <a:gd name="connsiteY2" fmla="*/ 1028700 h 1043940"/>
              <a:gd name="connsiteX3" fmla="*/ 2613660 w 4358640"/>
              <a:gd name="connsiteY3" fmla="*/ 7620 h 1043940"/>
              <a:gd name="connsiteX4" fmla="*/ 1303020 w 4358640"/>
              <a:gd name="connsiteY4" fmla="*/ 0 h 1043940"/>
              <a:gd name="connsiteX0" fmla="*/ 1303020 w 4358640"/>
              <a:gd name="connsiteY0" fmla="*/ 0 h 1043940"/>
              <a:gd name="connsiteX1" fmla="*/ 0 w 4358640"/>
              <a:gd name="connsiteY1" fmla="*/ 1043940 h 1043940"/>
              <a:gd name="connsiteX2" fmla="*/ 4358640 w 4358640"/>
              <a:gd name="connsiteY2" fmla="*/ 1028700 h 1043940"/>
              <a:gd name="connsiteX3" fmla="*/ 2613660 w 4358640"/>
              <a:gd name="connsiteY3" fmla="*/ 7620 h 1043940"/>
              <a:gd name="connsiteX4" fmla="*/ 1303020 w 4358640"/>
              <a:gd name="connsiteY4" fmla="*/ 0 h 1043940"/>
              <a:gd name="connsiteX0" fmla="*/ 1265703 w 4358640"/>
              <a:gd name="connsiteY0" fmla="*/ 0 h 1082040"/>
              <a:gd name="connsiteX1" fmla="*/ 0 w 4358640"/>
              <a:gd name="connsiteY1" fmla="*/ 1082040 h 1082040"/>
              <a:gd name="connsiteX2" fmla="*/ 4358640 w 4358640"/>
              <a:gd name="connsiteY2" fmla="*/ 1066800 h 1082040"/>
              <a:gd name="connsiteX3" fmla="*/ 2613660 w 4358640"/>
              <a:gd name="connsiteY3" fmla="*/ 45720 h 1082040"/>
              <a:gd name="connsiteX4" fmla="*/ 1265703 w 4358640"/>
              <a:gd name="connsiteY4" fmla="*/ 0 h 1082040"/>
              <a:gd name="connsiteX0" fmla="*/ 1265703 w 4358640"/>
              <a:gd name="connsiteY0" fmla="*/ 0 h 1082040"/>
              <a:gd name="connsiteX1" fmla="*/ 0 w 4358640"/>
              <a:gd name="connsiteY1" fmla="*/ 1082040 h 1082040"/>
              <a:gd name="connsiteX2" fmla="*/ 4358640 w 4358640"/>
              <a:gd name="connsiteY2" fmla="*/ 1066800 h 1082040"/>
              <a:gd name="connsiteX3" fmla="*/ 2606197 w 4358640"/>
              <a:gd name="connsiteY3" fmla="*/ 0 h 1082040"/>
              <a:gd name="connsiteX4" fmla="*/ 1265703 w 4358640"/>
              <a:gd name="connsiteY4" fmla="*/ 0 h 1082040"/>
              <a:gd name="connsiteX0" fmla="*/ 1272724 w 4365661"/>
              <a:gd name="connsiteY0" fmla="*/ 0 h 1066800"/>
              <a:gd name="connsiteX1" fmla="*/ 0 w 4365661"/>
              <a:gd name="connsiteY1" fmla="*/ 1065887 h 1066800"/>
              <a:gd name="connsiteX2" fmla="*/ 4365661 w 4365661"/>
              <a:gd name="connsiteY2" fmla="*/ 1066800 h 1066800"/>
              <a:gd name="connsiteX3" fmla="*/ 2613218 w 4365661"/>
              <a:gd name="connsiteY3" fmla="*/ 0 h 1066800"/>
              <a:gd name="connsiteX4" fmla="*/ 1272724 w 4365661"/>
              <a:gd name="connsiteY4" fmla="*/ 0 h 1066800"/>
              <a:gd name="connsiteX0" fmla="*/ 1593937 w 4365661"/>
              <a:gd name="connsiteY0" fmla="*/ 120219 h 1066800"/>
              <a:gd name="connsiteX1" fmla="*/ 0 w 4365661"/>
              <a:gd name="connsiteY1" fmla="*/ 1065887 h 1066800"/>
              <a:gd name="connsiteX2" fmla="*/ 4365661 w 4365661"/>
              <a:gd name="connsiteY2" fmla="*/ 1066800 h 1066800"/>
              <a:gd name="connsiteX3" fmla="*/ 2613218 w 4365661"/>
              <a:gd name="connsiteY3" fmla="*/ 0 h 1066800"/>
              <a:gd name="connsiteX4" fmla="*/ 1593937 w 4365661"/>
              <a:gd name="connsiteY4" fmla="*/ 120219 h 1066800"/>
              <a:gd name="connsiteX0" fmla="*/ 1593937 w 4365661"/>
              <a:gd name="connsiteY0" fmla="*/ 0 h 946581"/>
              <a:gd name="connsiteX1" fmla="*/ 0 w 4365661"/>
              <a:gd name="connsiteY1" fmla="*/ 945668 h 946581"/>
              <a:gd name="connsiteX2" fmla="*/ 4365661 w 4365661"/>
              <a:gd name="connsiteY2" fmla="*/ 946581 h 946581"/>
              <a:gd name="connsiteX3" fmla="*/ 2626383 w 4365661"/>
              <a:gd name="connsiteY3" fmla="*/ 91328 h 946581"/>
              <a:gd name="connsiteX4" fmla="*/ 1593937 w 4365661"/>
              <a:gd name="connsiteY4" fmla="*/ 0 h 946581"/>
              <a:gd name="connsiteX0" fmla="*/ 1517583 w 4365661"/>
              <a:gd name="connsiteY0" fmla="*/ 2797 h 855253"/>
              <a:gd name="connsiteX1" fmla="*/ 0 w 4365661"/>
              <a:gd name="connsiteY1" fmla="*/ 854340 h 855253"/>
              <a:gd name="connsiteX2" fmla="*/ 4365661 w 4365661"/>
              <a:gd name="connsiteY2" fmla="*/ 855253 h 855253"/>
              <a:gd name="connsiteX3" fmla="*/ 2626383 w 4365661"/>
              <a:gd name="connsiteY3" fmla="*/ 0 h 855253"/>
              <a:gd name="connsiteX4" fmla="*/ 1517583 w 4365661"/>
              <a:gd name="connsiteY4" fmla="*/ 2797 h 855253"/>
              <a:gd name="connsiteX0" fmla="*/ 1517583 w 4365661"/>
              <a:gd name="connsiteY0" fmla="*/ 2797 h 855253"/>
              <a:gd name="connsiteX1" fmla="*/ 0 w 4365661"/>
              <a:gd name="connsiteY1" fmla="*/ 854340 h 855253"/>
              <a:gd name="connsiteX2" fmla="*/ 4365661 w 4365661"/>
              <a:gd name="connsiteY2" fmla="*/ 855253 h 855253"/>
              <a:gd name="connsiteX3" fmla="*/ 2626383 w 4365661"/>
              <a:gd name="connsiteY3" fmla="*/ 0 h 855253"/>
              <a:gd name="connsiteX4" fmla="*/ 1517583 w 4365661"/>
              <a:gd name="connsiteY4" fmla="*/ 2797 h 855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5661" h="855253">
                <a:moveTo>
                  <a:pt x="1517583" y="2797"/>
                </a:moveTo>
                <a:cubicBezTo>
                  <a:pt x="1434024" y="792737"/>
                  <a:pt x="434340" y="506360"/>
                  <a:pt x="0" y="854340"/>
                </a:cubicBezTo>
                <a:lnTo>
                  <a:pt x="4365661" y="855253"/>
                </a:lnTo>
                <a:cubicBezTo>
                  <a:pt x="3200045" y="364032"/>
                  <a:pt x="2598286" y="849630"/>
                  <a:pt x="2626383" y="0"/>
                </a:cubicBezTo>
                <a:lnTo>
                  <a:pt x="1517583" y="2797"/>
                </a:lnTo>
                <a:close/>
              </a:path>
            </a:pathLst>
          </a:custGeom>
          <a:gradFill flip="none" rotWithShape="1">
            <a:gsLst>
              <a:gs pos="0">
                <a:schemeClr val="bg1">
                  <a:alpha val="35000"/>
                </a:schemeClr>
              </a:gs>
              <a:gs pos="94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latin typeface="Source Sans Pro" panose="020B0503030403020204" pitchFamily="34" charset="0"/>
              <a:ea typeface="Source Sans Pro" panose="020B0503030403020204" pitchFamily="34" charset="0"/>
            </a:endParaRPr>
          </a:p>
        </p:txBody>
      </p:sp>
      <p:sp>
        <p:nvSpPr>
          <p:cNvPr id="23" name="Title 22"/>
          <p:cNvSpPr>
            <a:spLocks noGrp="1"/>
          </p:cNvSpPr>
          <p:nvPr>
            <p:ph type="title"/>
          </p:nvPr>
        </p:nvSpPr>
        <p:spPr>
          <a:xfrm>
            <a:off x="609600" y="274638"/>
            <a:ext cx="10972800" cy="687312"/>
          </a:xfrm>
        </p:spPr>
        <p:txBody>
          <a:bodyPr>
            <a:normAutofit/>
          </a:bodyPr>
          <a:lstStyle/>
          <a:p>
            <a:r>
              <a:rPr lang="en-NZ" dirty="0" smtClean="0"/>
              <a:t>Creating a Digital User Experience</a:t>
            </a:r>
            <a:endParaRPr lang="en-NZ" sz="3200" dirty="0"/>
          </a:p>
        </p:txBody>
      </p:sp>
      <p:grpSp>
        <p:nvGrpSpPr>
          <p:cNvPr id="68" name="Group 67"/>
          <p:cNvGrpSpPr/>
          <p:nvPr/>
        </p:nvGrpSpPr>
        <p:grpSpPr>
          <a:xfrm>
            <a:off x="10954620" y="2014461"/>
            <a:ext cx="792000" cy="792000"/>
            <a:chOff x="4963921" y="1494194"/>
            <a:chExt cx="792000" cy="792000"/>
          </a:xfrm>
        </p:grpSpPr>
        <p:sp>
          <p:nvSpPr>
            <p:cNvPr id="27" name="Oval 26"/>
            <p:cNvSpPr/>
            <p:nvPr/>
          </p:nvSpPr>
          <p:spPr>
            <a:xfrm>
              <a:off x="4963921" y="1494194"/>
              <a:ext cx="792000" cy="792000"/>
            </a:xfrm>
            <a:prstGeom prst="ellipse">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pic>
          <p:nvPicPr>
            <p:cNvPr id="42" name="Picture 4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17433" y="1751974"/>
              <a:ext cx="684000" cy="251417"/>
            </a:xfrm>
            <a:prstGeom prst="rect">
              <a:avLst/>
            </a:prstGeom>
          </p:spPr>
        </p:pic>
      </p:grpSp>
      <p:grpSp>
        <p:nvGrpSpPr>
          <p:cNvPr id="69" name="Group 68"/>
          <p:cNvGrpSpPr/>
          <p:nvPr/>
        </p:nvGrpSpPr>
        <p:grpSpPr>
          <a:xfrm>
            <a:off x="8290420" y="803511"/>
            <a:ext cx="792000" cy="792000"/>
            <a:chOff x="5783345" y="981868"/>
            <a:chExt cx="792000" cy="792000"/>
          </a:xfrm>
        </p:grpSpPr>
        <p:sp>
          <p:nvSpPr>
            <p:cNvPr id="28" name="Oval 27"/>
            <p:cNvSpPr/>
            <p:nvPr/>
          </p:nvSpPr>
          <p:spPr>
            <a:xfrm>
              <a:off x="5783345" y="981868"/>
              <a:ext cx="792000" cy="792000"/>
            </a:xfrm>
            <a:prstGeom prst="ellipse">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pic>
          <p:nvPicPr>
            <p:cNvPr id="43" name="Picture 4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65120" y="1151586"/>
              <a:ext cx="658183" cy="447661"/>
            </a:xfrm>
            <a:prstGeom prst="rect">
              <a:avLst/>
            </a:prstGeom>
          </p:spPr>
        </p:pic>
      </p:grpSp>
      <p:grpSp>
        <p:nvGrpSpPr>
          <p:cNvPr id="70" name="Group 69"/>
          <p:cNvGrpSpPr/>
          <p:nvPr/>
        </p:nvGrpSpPr>
        <p:grpSpPr>
          <a:xfrm>
            <a:off x="9090935" y="1344584"/>
            <a:ext cx="792000" cy="792000"/>
            <a:chOff x="6311195" y="1818451"/>
            <a:chExt cx="792000" cy="792000"/>
          </a:xfrm>
        </p:grpSpPr>
        <p:sp>
          <p:nvSpPr>
            <p:cNvPr id="29" name="Oval 28"/>
            <p:cNvSpPr/>
            <p:nvPr/>
          </p:nvSpPr>
          <p:spPr>
            <a:xfrm>
              <a:off x="6311195" y="1818451"/>
              <a:ext cx="792000" cy="792000"/>
            </a:xfrm>
            <a:prstGeom prst="ellipse">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pic>
          <p:nvPicPr>
            <p:cNvPr id="44" name="Picture 4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5988" y="1973810"/>
              <a:ext cx="702414" cy="526811"/>
            </a:xfrm>
            <a:prstGeom prst="rect">
              <a:avLst/>
            </a:prstGeom>
          </p:spPr>
        </p:pic>
      </p:grpSp>
      <p:grpSp>
        <p:nvGrpSpPr>
          <p:cNvPr id="78" name="Group 77"/>
          <p:cNvGrpSpPr/>
          <p:nvPr/>
        </p:nvGrpSpPr>
        <p:grpSpPr>
          <a:xfrm>
            <a:off x="3037513" y="1041012"/>
            <a:ext cx="792000" cy="792000"/>
            <a:chOff x="2125678" y="1629745"/>
            <a:chExt cx="792000" cy="792000"/>
          </a:xfrm>
        </p:grpSpPr>
        <p:sp>
          <p:nvSpPr>
            <p:cNvPr id="45" name="Oval 44"/>
            <p:cNvSpPr/>
            <p:nvPr/>
          </p:nvSpPr>
          <p:spPr>
            <a:xfrm>
              <a:off x="2125678" y="1629745"/>
              <a:ext cx="792000" cy="792000"/>
            </a:xfrm>
            <a:prstGeom prst="ellipse">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latin typeface="Source Sans Pro" panose="020B0503030403020204" pitchFamily="34" charset="0"/>
                <a:ea typeface="Source Sans Pro" panose="020B0503030403020204" pitchFamily="34" charset="0"/>
              </a:endParaRPr>
            </a:p>
          </p:txBody>
        </p:sp>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5624" y="1900989"/>
              <a:ext cx="692106" cy="288000"/>
            </a:xfrm>
            <a:prstGeom prst="rect">
              <a:avLst/>
            </a:prstGeom>
          </p:spPr>
        </p:pic>
      </p:grpSp>
      <p:grpSp>
        <p:nvGrpSpPr>
          <p:cNvPr id="59" name="Group 58"/>
          <p:cNvGrpSpPr/>
          <p:nvPr/>
        </p:nvGrpSpPr>
        <p:grpSpPr>
          <a:xfrm>
            <a:off x="2151529" y="913881"/>
            <a:ext cx="804209" cy="797632"/>
            <a:chOff x="3565712" y="1667630"/>
            <a:chExt cx="804209" cy="797632"/>
          </a:xfrm>
        </p:grpSpPr>
        <p:sp>
          <p:nvSpPr>
            <p:cNvPr id="46" name="Oval 45"/>
            <p:cNvSpPr/>
            <p:nvPr/>
          </p:nvSpPr>
          <p:spPr>
            <a:xfrm>
              <a:off x="3577921" y="1667630"/>
              <a:ext cx="792000" cy="792000"/>
            </a:xfrm>
            <a:prstGeom prst="ellipse">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latin typeface="Source Sans Pro" panose="020B0503030403020204" pitchFamily="34" charset="0"/>
                <a:ea typeface="Source Sans Pro" panose="020B0503030403020204" pitchFamily="34" charset="0"/>
              </a:endParaRPr>
            </a:p>
          </p:txBody>
        </p:sp>
        <p:pic>
          <p:nvPicPr>
            <p:cNvPr id="48" name="Picture 47"/>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70794"/>
            <a:stretch/>
          </p:blipFill>
          <p:spPr>
            <a:xfrm>
              <a:off x="3565712" y="1709262"/>
              <a:ext cx="691942" cy="756000"/>
            </a:xfrm>
            <a:prstGeom prst="rect">
              <a:avLst/>
            </a:prstGeom>
          </p:spPr>
        </p:pic>
      </p:grpSp>
      <p:grpSp>
        <p:nvGrpSpPr>
          <p:cNvPr id="77" name="Group 76"/>
          <p:cNvGrpSpPr/>
          <p:nvPr/>
        </p:nvGrpSpPr>
        <p:grpSpPr>
          <a:xfrm>
            <a:off x="5132434" y="871739"/>
            <a:ext cx="792000" cy="792000"/>
            <a:chOff x="2665724" y="2324628"/>
            <a:chExt cx="792000" cy="792000"/>
          </a:xfrm>
        </p:grpSpPr>
        <p:sp>
          <p:nvSpPr>
            <p:cNvPr id="63" name="Oval 62"/>
            <p:cNvSpPr/>
            <p:nvPr/>
          </p:nvSpPr>
          <p:spPr>
            <a:xfrm>
              <a:off x="2665724" y="2324628"/>
              <a:ext cx="792000" cy="792000"/>
            </a:xfrm>
            <a:prstGeom prst="ellipse">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latin typeface="Source Sans Pro" panose="020B0503030403020204" pitchFamily="34" charset="0"/>
                <a:ea typeface="Source Sans Pro" panose="020B0503030403020204" pitchFamily="34" charset="0"/>
              </a:endParaRPr>
            </a:p>
          </p:txBody>
        </p:sp>
        <p:pic>
          <p:nvPicPr>
            <p:cNvPr id="61" name="Picture 60"/>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84063" y="2463149"/>
              <a:ext cx="755320" cy="503546"/>
            </a:xfrm>
            <a:prstGeom prst="rect">
              <a:avLst/>
            </a:prstGeom>
          </p:spPr>
        </p:pic>
      </p:grpSp>
      <p:grpSp>
        <p:nvGrpSpPr>
          <p:cNvPr id="83" name="Group 82"/>
          <p:cNvGrpSpPr/>
          <p:nvPr/>
        </p:nvGrpSpPr>
        <p:grpSpPr>
          <a:xfrm>
            <a:off x="1527609" y="1599063"/>
            <a:ext cx="792000" cy="792000"/>
            <a:chOff x="9538865" y="4446547"/>
            <a:chExt cx="792000" cy="792000"/>
          </a:xfrm>
        </p:grpSpPr>
        <p:sp>
          <p:nvSpPr>
            <p:cNvPr id="75" name="Oval 74"/>
            <p:cNvSpPr/>
            <p:nvPr/>
          </p:nvSpPr>
          <p:spPr>
            <a:xfrm>
              <a:off x="9538865" y="4446547"/>
              <a:ext cx="792000" cy="792000"/>
            </a:xfrm>
            <a:prstGeom prst="ellipse">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pic>
          <p:nvPicPr>
            <p:cNvPr id="73" name="Picture 72"/>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228" y="4647897"/>
              <a:ext cx="681275" cy="389300"/>
            </a:xfrm>
            <a:prstGeom prst="rect">
              <a:avLst/>
            </a:prstGeom>
          </p:spPr>
        </p:pic>
      </p:grpSp>
      <p:grpSp>
        <p:nvGrpSpPr>
          <p:cNvPr id="84" name="Group 83"/>
          <p:cNvGrpSpPr/>
          <p:nvPr/>
        </p:nvGrpSpPr>
        <p:grpSpPr>
          <a:xfrm>
            <a:off x="3962746" y="873445"/>
            <a:ext cx="792000" cy="792000"/>
            <a:chOff x="7919882" y="4092179"/>
            <a:chExt cx="792000" cy="792000"/>
          </a:xfrm>
        </p:grpSpPr>
        <p:sp>
          <p:nvSpPr>
            <p:cNvPr id="81" name="Oval 80"/>
            <p:cNvSpPr/>
            <p:nvPr/>
          </p:nvSpPr>
          <p:spPr>
            <a:xfrm>
              <a:off x="7919882" y="4092179"/>
              <a:ext cx="792000" cy="792000"/>
            </a:xfrm>
            <a:prstGeom prst="ellipse">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dirty="0">
                <a:solidFill>
                  <a:prstClr val="white"/>
                </a:solidFill>
                <a:latin typeface="Source Sans Pro" panose="020B0503030403020204" pitchFamily="34" charset="0"/>
                <a:ea typeface="Source Sans Pro" panose="020B0503030403020204" pitchFamily="34" charset="0"/>
              </a:endParaRPr>
            </a:p>
          </p:txBody>
        </p:sp>
        <p:pic>
          <p:nvPicPr>
            <p:cNvPr id="82" name="Picture 81"/>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4104" y="4353647"/>
              <a:ext cx="783556" cy="340161"/>
            </a:xfrm>
            <a:prstGeom prst="rect">
              <a:avLst/>
            </a:prstGeom>
          </p:spPr>
        </p:pic>
      </p:grpSp>
      <p:grpSp>
        <p:nvGrpSpPr>
          <p:cNvPr id="109" name="Group 108"/>
          <p:cNvGrpSpPr/>
          <p:nvPr/>
        </p:nvGrpSpPr>
        <p:grpSpPr>
          <a:xfrm>
            <a:off x="3115299" y="2652862"/>
            <a:ext cx="792000" cy="792000"/>
            <a:chOff x="2297450" y="5667314"/>
            <a:chExt cx="792000" cy="792000"/>
          </a:xfrm>
        </p:grpSpPr>
        <p:sp>
          <p:nvSpPr>
            <p:cNvPr id="87" name="Oval 86"/>
            <p:cNvSpPr/>
            <p:nvPr/>
          </p:nvSpPr>
          <p:spPr>
            <a:xfrm>
              <a:off x="2297450" y="5667314"/>
              <a:ext cx="792000" cy="792000"/>
            </a:xfrm>
            <a:prstGeom prst="ellipse">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pic>
          <p:nvPicPr>
            <p:cNvPr id="94" name="Picture 9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19653" y="5910144"/>
              <a:ext cx="769797" cy="286108"/>
            </a:xfrm>
            <a:prstGeom prst="rect">
              <a:avLst/>
            </a:prstGeom>
          </p:spPr>
        </p:pic>
      </p:grpSp>
      <p:sp>
        <p:nvSpPr>
          <p:cNvPr id="95" name="Oval 94"/>
          <p:cNvSpPr/>
          <p:nvPr/>
        </p:nvSpPr>
        <p:spPr>
          <a:xfrm>
            <a:off x="6498108" y="852175"/>
            <a:ext cx="792000" cy="792000"/>
          </a:xfrm>
          <a:prstGeom prst="ellipse">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NZ" b="1" dirty="0" smtClean="0">
                <a:solidFill>
                  <a:prstClr val="black">
                    <a:lumMod val="65000"/>
                    <a:lumOff val="35000"/>
                  </a:prstClr>
                </a:solidFill>
                <a:latin typeface="Source Sans Pro" panose="020B0503030403020204" pitchFamily="34" charset="0"/>
                <a:ea typeface="Source Sans Pro" panose="020B0503030403020204" pitchFamily="34" charset="0"/>
              </a:rPr>
              <a:t>NHI</a:t>
            </a:r>
            <a:endParaRPr lang="en-NZ" b="1" dirty="0">
              <a:solidFill>
                <a:prstClr val="black">
                  <a:lumMod val="65000"/>
                  <a:lumOff val="35000"/>
                </a:prstClr>
              </a:solidFill>
              <a:latin typeface="Source Sans Pro" panose="020B0503030403020204" pitchFamily="34" charset="0"/>
              <a:ea typeface="Source Sans Pro" panose="020B0503030403020204" pitchFamily="34" charset="0"/>
            </a:endParaRPr>
          </a:p>
        </p:txBody>
      </p:sp>
      <p:sp>
        <p:nvSpPr>
          <p:cNvPr id="96" name="Oval 95"/>
          <p:cNvSpPr/>
          <p:nvPr/>
        </p:nvSpPr>
        <p:spPr>
          <a:xfrm>
            <a:off x="1205313" y="2442342"/>
            <a:ext cx="792000" cy="792000"/>
          </a:xfrm>
          <a:prstGeom prst="ellipse">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fontAlgn="auto">
              <a:spcBef>
                <a:spcPts val="0"/>
              </a:spcBef>
              <a:spcAft>
                <a:spcPts val="0"/>
              </a:spcAft>
            </a:pPr>
            <a:r>
              <a:rPr lang="en-NZ" sz="1000" b="1" dirty="0">
                <a:solidFill>
                  <a:prstClr val="black">
                    <a:lumMod val="65000"/>
                    <a:lumOff val="35000"/>
                  </a:prstClr>
                </a:solidFill>
                <a:latin typeface="Source Sans Pro" panose="020B0503030403020204" pitchFamily="34" charset="0"/>
                <a:ea typeface="Source Sans Pro" panose="020B0503030403020204" pitchFamily="34" charset="0"/>
              </a:rPr>
              <a:t>Other</a:t>
            </a:r>
          </a:p>
          <a:p>
            <a:pPr algn="ctr" fontAlgn="auto">
              <a:spcBef>
                <a:spcPts val="0"/>
              </a:spcBef>
              <a:spcAft>
                <a:spcPts val="0"/>
              </a:spcAft>
            </a:pPr>
            <a:r>
              <a:rPr lang="en-NZ" b="1" dirty="0" smtClean="0">
                <a:solidFill>
                  <a:prstClr val="black">
                    <a:lumMod val="65000"/>
                    <a:lumOff val="35000"/>
                  </a:prstClr>
                </a:solidFill>
                <a:latin typeface="Source Sans Pro" panose="020B0503030403020204" pitchFamily="34" charset="0"/>
                <a:ea typeface="Source Sans Pro" panose="020B0503030403020204" pitchFamily="34" charset="0"/>
              </a:rPr>
              <a:t>MoH</a:t>
            </a:r>
          </a:p>
          <a:p>
            <a:pPr algn="ctr" fontAlgn="auto">
              <a:spcBef>
                <a:spcPts val="0"/>
              </a:spcBef>
              <a:spcAft>
                <a:spcPts val="0"/>
              </a:spcAft>
            </a:pPr>
            <a:r>
              <a:rPr lang="en-NZ" sz="1000" b="1" dirty="0" smtClean="0">
                <a:solidFill>
                  <a:prstClr val="black">
                    <a:lumMod val="65000"/>
                    <a:lumOff val="35000"/>
                  </a:prstClr>
                </a:solidFill>
                <a:latin typeface="Source Sans Pro" panose="020B0503030403020204" pitchFamily="34" charset="0"/>
                <a:ea typeface="Source Sans Pro" panose="020B0503030403020204" pitchFamily="34" charset="0"/>
              </a:rPr>
              <a:t>Services</a:t>
            </a:r>
            <a:endParaRPr lang="en-NZ" sz="1050" b="1" dirty="0">
              <a:solidFill>
                <a:prstClr val="black">
                  <a:lumMod val="65000"/>
                  <a:lumOff val="35000"/>
                </a:prstClr>
              </a:solidFill>
              <a:latin typeface="Source Sans Pro" panose="020B0503030403020204" pitchFamily="34" charset="0"/>
              <a:ea typeface="Source Sans Pro" panose="020B0503030403020204" pitchFamily="34" charset="0"/>
            </a:endParaRPr>
          </a:p>
        </p:txBody>
      </p:sp>
      <p:grpSp>
        <p:nvGrpSpPr>
          <p:cNvPr id="176" name="Group 175"/>
          <p:cNvGrpSpPr/>
          <p:nvPr/>
        </p:nvGrpSpPr>
        <p:grpSpPr>
          <a:xfrm>
            <a:off x="3623135" y="1804540"/>
            <a:ext cx="792000" cy="792000"/>
            <a:chOff x="660837" y="5137098"/>
            <a:chExt cx="792000" cy="792000"/>
          </a:xfrm>
        </p:grpSpPr>
        <p:sp>
          <p:nvSpPr>
            <p:cNvPr id="93" name="Oval 92"/>
            <p:cNvSpPr/>
            <p:nvPr/>
          </p:nvSpPr>
          <p:spPr>
            <a:xfrm>
              <a:off x="660837" y="5137098"/>
              <a:ext cx="792000" cy="792000"/>
            </a:xfrm>
            <a:prstGeom prst="ellipse">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pic>
          <p:nvPicPr>
            <p:cNvPr id="106" name="Picture 105"/>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2596" y="5197317"/>
              <a:ext cx="688481" cy="688481"/>
            </a:xfrm>
            <a:prstGeom prst="rect">
              <a:avLst/>
            </a:prstGeom>
          </p:spPr>
        </p:pic>
      </p:grpSp>
      <p:grpSp>
        <p:nvGrpSpPr>
          <p:cNvPr id="162" name="Group 161"/>
          <p:cNvGrpSpPr/>
          <p:nvPr/>
        </p:nvGrpSpPr>
        <p:grpSpPr>
          <a:xfrm>
            <a:off x="2024238" y="2642746"/>
            <a:ext cx="1012983" cy="792000"/>
            <a:chOff x="1210944" y="5925272"/>
            <a:chExt cx="1012983" cy="792000"/>
          </a:xfrm>
        </p:grpSpPr>
        <p:sp>
          <p:nvSpPr>
            <p:cNvPr id="92" name="Oval 91"/>
            <p:cNvSpPr/>
            <p:nvPr/>
          </p:nvSpPr>
          <p:spPr>
            <a:xfrm>
              <a:off x="1290782" y="5925272"/>
              <a:ext cx="792000" cy="792000"/>
            </a:xfrm>
            <a:prstGeom prst="ellipse">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pic>
          <p:nvPicPr>
            <p:cNvPr id="107" name="Picture 10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0944" y="6084008"/>
              <a:ext cx="1012983" cy="478353"/>
            </a:xfrm>
            <a:prstGeom prst="rect">
              <a:avLst/>
            </a:prstGeom>
          </p:spPr>
        </p:pic>
      </p:grpSp>
      <p:grpSp>
        <p:nvGrpSpPr>
          <p:cNvPr id="110" name="Group 109"/>
          <p:cNvGrpSpPr/>
          <p:nvPr/>
        </p:nvGrpSpPr>
        <p:grpSpPr>
          <a:xfrm>
            <a:off x="2568816" y="1811282"/>
            <a:ext cx="792000" cy="792000"/>
            <a:chOff x="3203258" y="5980695"/>
            <a:chExt cx="792000" cy="792000"/>
          </a:xfrm>
        </p:grpSpPr>
        <p:sp>
          <p:nvSpPr>
            <p:cNvPr id="88" name="Oval 87"/>
            <p:cNvSpPr/>
            <p:nvPr/>
          </p:nvSpPr>
          <p:spPr>
            <a:xfrm>
              <a:off x="3203258" y="5980695"/>
              <a:ext cx="792000" cy="792000"/>
            </a:xfrm>
            <a:prstGeom prst="ellipse">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pic>
          <p:nvPicPr>
            <p:cNvPr id="108" name="Picture 107"/>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11281" t="35513" r="61840" b="35513"/>
            <a:stretch/>
          </p:blipFill>
          <p:spPr>
            <a:xfrm>
              <a:off x="3266168" y="6239820"/>
              <a:ext cx="681530" cy="305607"/>
            </a:xfrm>
            <a:prstGeom prst="rect">
              <a:avLst/>
            </a:prstGeom>
          </p:spPr>
        </p:pic>
      </p:grpSp>
      <p:grpSp>
        <p:nvGrpSpPr>
          <p:cNvPr id="3" name="Group 2"/>
          <p:cNvGrpSpPr/>
          <p:nvPr/>
        </p:nvGrpSpPr>
        <p:grpSpPr>
          <a:xfrm>
            <a:off x="1164735" y="827607"/>
            <a:ext cx="792000" cy="792000"/>
            <a:chOff x="821457" y="1027845"/>
            <a:chExt cx="792000" cy="792000"/>
          </a:xfrm>
        </p:grpSpPr>
        <p:sp>
          <p:nvSpPr>
            <p:cNvPr id="89" name="Oval 88"/>
            <p:cNvSpPr/>
            <p:nvPr/>
          </p:nvSpPr>
          <p:spPr>
            <a:xfrm>
              <a:off x="821457" y="1027845"/>
              <a:ext cx="792000" cy="792000"/>
            </a:xfrm>
            <a:prstGeom prst="ellipse">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pic>
          <p:nvPicPr>
            <p:cNvPr id="130" name="Picture 129"/>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8950" y="1053106"/>
              <a:ext cx="684000" cy="684000"/>
            </a:xfrm>
            <a:prstGeom prst="rect">
              <a:avLst/>
            </a:prstGeom>
          </p:spPr>
        </p:pic>
      </p:grpSp>
      <p:grpSp>
        <p:nvGrpSpPr>
          <p:cNvPr id="147" name="Group 146"/>
          <p:cNvGrpSpPr/>
          <p:nvPr/>
        </p:nvGrpSpPr>
        <p:grpSpPr>
          <a:xfrm>
            <a:off x="9534043" y="2748925"/>
            <a:ext cx="544119" cy="646118"/>
            <a:chOff x="-1338548" y="2774131"/>
            <a:chExt cx="1567384" cy="1861200"/>
          </a:xfrm>
          <a:effectLst/>
        </p:grpSpPr>
        <p:sp>
          <p:nvSpPr>
            <p:cNvPr id="148" name="Pie 147"/>
            <p:cNvSpPr/>
            <p:nvPr/>
          </p:nvSpPr>
          <p:spPr>
            <a:xfrm>
              <a:off x="-1012054" y="2774131"/>
              <a:ext cx="914400" cy="914400"/>
            </a:xfrm>
            <a:prstGeom prst="pie">
              <a:avLst>
                <a:gd name="adj1" fmla="val 0"/>
                <a:gd name="adj2" fmla="val 10824906"/>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black"/>
                </a:solidFill>
                <a:latin typeface="Source Sans Pro" panose="020B0503030403020204" pitchFamily="34" charset="0"/>
                <a:ea typeface="Source Sans Pro" panose="020B0503030403020204" pitchFamily="34" charset="0"/>
              </a:endParaRPr>
            </a:p>
          </p:txBody>
        </p:sp>
        <p:sp>
          <p:nvSpPr>
            <p:cNvPr id="149" name="Rectangle 148"/>
            <p:cNvSpPr/>
            <p:nvPr/>
          </p:nvSpPr>
          <p:spPr>
            <a:xfrm>
              <a:off x="-1020932" y="2774131"/>
              <a:ext cx="932155" cy="333374"/>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sp>
          <p:nvSpPr>
            <p:cNvPr id="150" name="Block Arc 149"/>
            <p:cNvSpPr/>
            <p:nvPr/>
          </p:nvSpPr>
          <p:spPr>
            <a:xfrm rot="1012159" flipV="1">
              <a:off x="-1012056" y="3159894"/>
              <a:ext cx="914400" cy="914400"/>
            </a:xfrm>
            <a:prstGeom prst="blockArc">
              <a:avLst>
                <a:gd name="adj1" fmla="val 12745653"/>
                <a:gd name="adj2" fmla="val 56575"/>
                <a:gd name="adj3" fmla="val 10672"/>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black"/>
                </a:solidFill>
                <a:latin typeface="Source Sans Pro" panose="020B0503030403020204" pitchFamily="34" charset="0"/>
                <a:ea typeface="Source Sans Pro" panose="020B0503030403020204" pitchFamily="34" charset="0"/>
              </a:endParaRPr>
            </a:p>
          </p:txBody>
        </p:sp>
        <p:sp>
          <p:nvSpPr>
            <p:cNvPr id="151" name="Block Arc 150"/>
            <p:cNvSpPr/>
            <p:nvPr/>
          </p:nvSpPr>
          <p:spPr>
            <a:xfrm rot="1012159" flipV="1">
              <a:off x="-1188999" y="3091202"/>
              <a:ext cx="1268286" cy="1268286"/>
            </a:xfrm>
            <a:prstGeom prst="blockArc">
              <a:avLst>
                <a:gd name="adj1" fmla="val 12745653"/>
                <a:gd name="adj2" fmla="val 49240"/>
                <a:gd name="adj3" fmla="val 7452"/>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black"/>
                </a:solidFill>
                <a:latin typeface="Source Sans Pro" panose="020B0503030403020204" pitchFamily="34" charset="0"/>
                <a:ea typeface="Source Sans Pro" panose="020B0503030403020204" pitchFamily="34" charset="0"/>
              </a:endParaRPr>
            </a:p>
          </p:txBody>
        </p:sp>
        <p:sp>
          <p:nvSpPr>
            <p:cNvPr id="152" name="Block Arc 151"/>
            <p:cNvSpPr/>
            <p:nvPr/>
          </p:nvSpPr>
          <p:spPr>
            <a:xfrm rot="1012159" flipV="1">
              <a:off x="-1338548" y="3067947"/>
              <a:ext cx="1567384" cy="1567384"/>
            </a:xfrm>
            <a:prstGeom prst="blockArc">
              <a:avLst>
                <a:gd name="adj1" fmla="val 12745653"/>
                <a:gd name="adj2" fmla="val 85783"/>
                <a:gd name="adj3" fmla="val 5816"/>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black"/>
                </a:solidFill>
                <a:latin typeface="Source Sans Pro" panose="020B0503030403020204" pitchFamily="34" charset="0"/>
                <a:ea typeface="Source Sans Pro" panose="020B0503030403020204" pitchFamily="34" charset="0"/>
              </a:endParaRPr>
            </a:p>
          </p:txBody>
        </p:sp>
      </p:grpSp>
      <p:grpSp>
        <p:nvGrpSpPr>
          <p:cNvPr id="80" name="Group 79"/>
          <p:cNvGrpSpPr/>
          <p:nvPr/>
        </p:nvGrpSpPr>
        <p:grpSpPr>
          <a:xfrm>
            <a:off x="4687085" y="1799417"/>
            <a:ext cx="810029" cy="792000"/>
            <a:chOff x="8588985" y="4828267"/>
            <a:chExt cx="810029" cy="792000"/>
          </a:xfrm>
        </p:grpSpPr>
        <p:sp>
          <p:nvSpPr>
            <p:cNvPr id="79" name="Oval 78"/>
            <p:cNvSpPr/>
            <p:nvPr/>
          </p:nvSpPr>
          <p:spPr>
            <a:xfrm>
              <a:off x="8588985" y="4828267"/>
              <a:ext cx="792000" cy="792000"/>
            </a:xfrm>
            <a:prstGeom prst="ellipse">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pic>
          <p:nvPicPr>
            <p:cNvPr id="72" name="Picture 71"/>
            <p:cNvPicPr>
              <a:picLocks noChangeAspect="1"/>
            </p:cNvPicPr>
            <p:nvPr/>
          </p:nvPicPr>
          <p:blipFill rotWithShape="1">
            <a:blip r:embed="rId16" cstate="print">
              <a:extLst>
                <a:ext uri="{28A0092B-C50C-407E-A947-70E740481C1C}">
                  <a14:useLocalDpi xmlns:a14="http://schemas.microsoft.com/office/drawing/2010/main" val="0"/>
                </a:ext>
              </a:extLst>
            </a:blip>
            <a:srcRect l="9964" r="12618" b="86846"/>
            <a:stretch/>
          </p:blipFill>
          <p:spPr>
            <a:xfrm>
              <a:off x="8613584" y="5110568"/>
              <a:ext cx="785430" cy="295493"/>
            </a:xfrm>
            <a:prstGeom prst="rect">
              <a:avLst/>
            </a:prstGeom>
          </p:spPr>
        </p:pic>
      </p:grpSp>
      <p:grpSp>
        <p:nvGrpSpPr>
          <p:cNvPr id="131" name="Group 130"/>
          <p:cNvGrpSpPr/>
          <p:nvPr/>
        </p:nvGrpSpPr>
        <p:grpSpPr>
          <a:xfrm>
            <a:off x="10217301" y="1860323"/>
            <a:ext cx="560921" cy="1098469"/>
            <a:chOff x="3025658" y="5189616"/>
            <a:chExt cx="560921" cy="1098469"/>
          </a:xfrm>
          <a:effectLst/>
        </p:grpSpPr>
        <p:sp>
          <p:nvSpPr>
            <p:cNvPr id="132" name="Rectangle 131"/>
            <p:cNvSpPr/>
            <p:nvPr/>
          </p:nvSpPr>
          <p:spPr>
            <a:xfrm>
              <a:off x="3034536" y="5470815"/>
              <a:ext cx="504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grpSp>
          <p:nvGrpSpPr>
            <p:cNvPr id="133" name="Group 132"/>
            <p:cNvGrpSpPr/>
            <p:nvPr/>
          </p:nvGrpSpPr>
          <p:grpSpPr>
            <a:xfrm>
              <a:off x="3025658" y="5189616"/>
              <a:ext cx="560921" cy="1098469"/>
              <a:chOff x="4312920" y="901702"/>
              <a:chExt cx="2499360" cy="4894576"/>
            </a:xfrm>
          </p:grpSpPr>
          <p:sp>
            <p:nvSpPr>
              <p:cNvPr id="134" name="Freeform 133"/>
              <p:cNvSpPr/>
              <p:nvPr/>
            </p:nvSpPr>
            <p:spPr>
              <a:xfrm flipH="1">
                <a:off x="4688361" y="4808905"/>
                <a:ext cx="1585920" cy="987373"/>
              </a:xfrm>
              <a:custGeom>
                <a:avLst/>
                <a:gdLst>
                  <a:gd name="connsiteX0" fmla="*/ 1534075 w 1585920"/>
                  <a:gd name="connsiteY0" fmla="*/ 444 h 987373"/>
                  <a:gd name="connsiteX1" fmla="*/ 1504160 w 1585920"/>
                  <a:gd name="connsiteY1" fmla="*/ 1853 h 987373"/>
                  <a:gd name="connsiteX2" fmla="*/ 792960 w 1585920"/>
                  <a:gd name="connsiteY2" fmla="*/ 22173 h 987373"/>
                  <a:gd name="connsiteX3" fmla="*/ 81760 w 1585920"/>
                  <a:gd name="connsiteY3" fmla="*/ 1853 h 987373"/>
                  <a:gd name="connsiteX4" fmla="*/ 20799 w 1585920"/>
                  <a:gd name="connsiteY4" fmla="*/ 98374 h 987373"/>
                  <a:gd name="connsiteX5" fmla="*/ 254480 w 1585920"/>
                  <a:gd name="connsiteY5" fmla="*/ 926413 h 987373"/>
                  <a:gd name="connsiteX6" fmla="*/ 792960 w 1585920"/>
                  <a:gd name="connsiteY6" fmla="*/ 987373 h 987373"/>
                  <a:gd name="connsiteX7" fmla="*/ 1331440 w 1585920"/>
                  <a:gd name="connsiteY7" fmla="*/ 926413 h 987373"/>
                  <a:gd name="connsiteX8" fmla="*/ 1565121 w 1585920"/>
                  <a:gd name="connsiteY8" fmla="*/ 98374 h 987373"/>
                  <a:gd name="connsiteX9" fmla="*/ 1534075 w 1585920"/>
                  <a:gd name="connsiteY9" fmla="*/ 444 h 98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920" h="987373">
                    <a:moveTo>
                      <a:pt x="1534075" y="444"/>
                    </a:moveTo>
                    <a:cubicBezTo>
                      <a:pt x="1525327" y="-423"/>
                      <a:pt x="1515379" y="-52"/>
                      <a:pt x="1504160" y="1853"/>
                    </a:cubicBezTo>
                    <a:cubicBezTo>
                      <a:pt x="1231533" y="27253"/>
                      <a:pt x="1038493" y="5240"/>
                      <a:pt x="792960" y="22173"/>
                    </a:cubicBezTo>
                    <a:cubicBezTo>
                      <a:pt x="547427" y="5240"/>
                      <a:pt x="354387" y="27253"/>
                      <a:pt x="81760" y="1853"/>
                    </a:cubicBezTo>
                    <a:cubicBezTo>
                      <a:pt x="-7987" y="-13387"/>
                      <a:pt x="-16454" y="69587"/>
                      <a:pt x="20799" y="98374"/>
                    </a:cubicBezTo>
                    <a:cubicBezTo>
                      <a:pt x="256172" y="401481"/>
                      <a:pt x="12333" y="791793"/>
                      <a:pt x="254480" y="926413"/>
                    </a:cubicBezTo>
                    <a:cubicBezTo>
                      <a:pt x="588067" y="994993"/>
                      <a:pt x="484773" y="954353"/>
                      <a:pt x="792960" y="987373"/>
                    </a:cubicBezTo>
                    <a:cubicBezTo>
                      <a:pt x="1101147" y="954353"/>
                      <a:pt x="997853" y="994993"/>
                      <a:pt x="1331440" y="926413"/>
                    </a:cubicBezTo>
                    <a:cubicBezTo>
                      <a:pt x="1573587" y="791793"/>
                      <a:pt x="1329748" y="401481"/>
                      <a:pt x="1565121" y="98374"/>
                    </a:cubicBezTo>
                    <a:cubicBezTo>
                      <a:pt x="1597718" y="73186"/>
                      <a:pt x="1595310" y="6510"/>
                      <a:pt x="1534075" y="444"/>
                    </a:cubicBezTo>
                    <a:close/>
                  </a:path>
                </a:pathLst>
              </a:cu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sp>
            <p:nvSpPr>
              <p:cNvPr id="135" name="Freeform 134"/>
              <p:cNvSpPr/>
              <p:nvPr/>
            </p:nvSpPr>
            <p:spPr>
              <a:xfrm flipH="1" flipV="1">
                <a:off x="4688361" y="901702"/>
                <a:ext cx="1585920" cy="987373"/>
              </a:xfrm>
              <a:custGeom>
                <a:avLst/>
                <a:gdLst>
                  <a:gd name="connsiteX0" fmla="*/ 1534075 w 1585920"/>
                  <a:gd name="connsiteY0" fmla="*/ 444 h 987373"/>
                  <a:gd name="connsiteX1" fmla="*/ 1504160 w 1585920"/>
                  <a:gd name="connsiteY1" fmla="*/ 1853 h 987373"/>
                  <a:gd name="connsiteX2" fmla="*/ 792960 w 1585920"/>
                  <a:gd name="connsiteY2" fmla="*/ 22173 h 987373"/>
                  <a:gd name="connsiteX3" fmla="*/ 81760 w 1585920"/>
                  <a:gd name="connsiteY3" fmla="*/ 1853 h 987373"/>
                  <a:gd name="connsiteX4" fmla="*/ 20799 w 1585920"/>
                  <a:gd name="connsiteY4" fmla="*/ 98374 h 987373"/>
                  <a:gd name="connsiteX5" fmla="*/ 254480 w 1585920"/>
                  <a:gd name="connsiteY5" fmla="*/ 926413 h 987373"/>
                  <a:gd name="connsiteX6" fmla="*/ 792960 w 1585920"/>
                  <a:gd name="connsiteY6" fmla="*/ 987373 h 987373"/>
                  <a:gd name="connsiteX7" fmla="*/ 1331440 w 1585920"/>
                  <a:gd name="connsiteY7" fmla="*/ 926413 h 987373"/>
                  <a:gd name="connsiteX8" fmla="*/ 1565121 w 1585920"/>
                  <a:gd name="connsiteY8" fmla="*/ 98374 h 987373"/>
                  <a:gd name="connsiteX9" fmla="*/ 1534075 w 1585920"/>
                  <a:gd name="connsiteY9" fmla="*/ 444 h 98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920" h="987373">
                    <a:moveTo>
                      <a:pt x="1534075" y="444"/>
                    </a:moveTo>
                    <a:cubicBezTo>
                      <a:pt x="1525327" y="-423"/>
                      <a:pt x="1515379" y="-52"/>
                      <a:pt x="1504160" y="1853"/>
                    </a:cubicBezTo>
                    <a:cubicBezTo>
                      <a:pt x="1231533" y="27253"/>
                      <a:pt x="1038493" y="5240"/>
                      <a:pt x="792960" y="22173"/>
                    </a:cubicBezTo>
                    <a:cubicBezTo>
                      <a:pt x="547427" y="5240"/>
                      <a:pt x="354387" y="27253"/>
                      <a:pt x="81760" y="1853"/>
                    </a:cubicBezTo>
                    <a:cubicBezTo>
                      <a:pt x="-7987" y="-13387"/>
                      <a:pt x="-16454" y="69587"/>
                      <a:pt x="20799" y="98374"/>
                    </a:cubicBezTo>
                    <a:cubicBezTo>
                      <a:pt x="256172" y="401481"/>
                      <a:pt x="12333" y="791793"/>
                      <a:pt x="254480" y="926413"/>
                    </a:cubicBezTo>
                    <a:cubicBezTo>
                      <a:pt x="588067" y="994993"/>
                      <a:pt x="484773" y="954353"/>
                      <a:pt x="792960" y="987373"/>
                    </a:cubicBezTo>
                    <a:cubicBezTo>
                      <a:pt x="1101147" y="954353"/>
                      <a:pt x="997853" y="994993"/>
                      <a:pt x="1331440" y="926413"/>
                    </a:cubicBezTo>
                    <a:cubicBezTo>
                      <a:pt x="1573587" y="791793"/>
                      <a:pt x="1329748" y="401481"/>
                      <a:pt x="1565121" y="98374"/>
                    </a:cubicBezTo>
                    <a:cubicBezTo>
                      <a:pt x="1597718" y="73186"/>
                      <a:pt x="1595310" y="6510"/>
                      <a:pt x="1534075" y="444"/>
                    </a:cubicBezTo>
                    <a:close/>
                  </a:path>
                </a:pathLst>
              </a:cu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sp>
            <p:nvSpPr>
              <p:cNvPr id="136" name="Oval 135"/>
              <p:cNvSpPr/>
              <p:nvPr/>
            </p:nvSpPr>
            <p:spPr>
              <a:xfrm>
                <a:off x="4971495" y="2583402"/>
                <a:ext cx="435006" cy="435006"/>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sp>
            <p:nvSpPr>
              <p:cNvPr id="137" name="Oval 136"/>
              <p:cNvSpPr/>
              <p:nvPr/>
            </p:nvSpPr>
            <p:spPr>
              <a:xfrm>
                <a:off x="5529605" y="2583402"/>
                <a:ext cx="435006" cy="435006"/>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sp>
            <p:nvSpPr>
              <p:cNvPr id="138" name="Oval 137"/>
              <p:cNvSpPr/>
              <p:nvPr/>
            </p:nvSpPr>
            <p:spPr>
              <a:xfrm>
                <a:off x="5839275" y="3125773"/>
                <a:ext cx="435006" cy="435006"/>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sp>
            <p:nvSpPr>
              <p:cNvPr id="139" name="Oval 138"/>
              <p:cNvSpPr/>
              <p:nvPr/>
            </p:nvSpPr>
            <p:spPr>
              <a:xfrm>
                <a:off x="5562600" y="3696153"/>
                <a:ext cx="435006" cy="435006"/>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sp>
            <p:nvSpPr>
              <p:cNvPr id="140" name="Oval 139"/>
              <p:cNvSpPr/>
              <p:nvPr/>
            </p:nvSpPr>
            <p:spPr>
              <a:xfrm>
                <a:off x="4971495" y="3696153"/>
                <a:ext cx="435006" cy="435006"/>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sp>
            <p:nvSpPr>
              <p:cNvPr id="141" name="Oval 140"/>
              <p:cNvSpPr/>
              <p:nvPr/>
            </p:nvSpPr>
            <p:spPr>
              <a:xfrm>
                <a:off x="4665795" y="3125773"/>
                <a:ext cx="435006" cy="435006"/>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sp>
            <p:nvSpPr>
              <p:cNvPr id="142" name="Oval 141"/>
              <p:cNvSpPr/>
              <p:nvPr/>
            </p:nvSpPr>
            <p:spPr>
              <a:xfrm>
                <a:off x="5178699" y="3065941"/>
                <a:ext cx="582678" cy="582678"/>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sp>
            <p:nvSpPr>
              <p:cNvPr id="143" name="Freeform 142"/>
              <p:cNvSpPr/>
              <p:nvPr/>
            </p:nvSpPr>
            <p:spPr>
              <a:xfrm>
                <a:off x="4312920" y="1996439"/>
                <a:ext cx="2499360" cy="2705100"/>
              </a:xfrm>
              <a:custGeom>
                <a:avLst/>
                <a:gdLst>
                  <a:gd name="connsiteX0" fmla="*/ 460315 w 2499360"/>
                  <a:gd name="connsiteY0" fmla="*/ 134201 h 2705100"/>
                  <a:gd name="connsiteX1" fmla="*/ 117038 w 2499360"/>
                  <a:gd name="connsiteY1" fmla="*/ 477478 h 2705100"/>
                  <a:gd name="connsiteX2" fmla="*/ 117038 w 2499360"/>
                  <a:gd name="connsiteY2" fmla="*/ 2232283 h 2705100"/>
                  <a:gd name="connsiteX3" fmla="*/ 460315 w 2499360"/>
                  <a:gd name="connsiteY3" fmla="*/ 2575560 h 2705100"/>
                  <a:gd name="connsiteX4" fmla="*/ 1833381 w 2499360"/>
                  <a:gd name="connsiteY4" fmla="*/ 2575560 h 2705100"/>
                  <a:gd name="connsiteX5" fmla="*/ 2176658 w 2499360"/>
                  <a:gd name="connsiteY5" fmla="*/ 2232283 h 2705100"/>
                  <a:gd name="connsiteX6" fmla="*/ 2176658 w 2499360"/>
                  <a:gd name="connsiteY6" fmla="*/ 477478 h 2705100"/>
                  <a:gd name="connsiteX7" fmla="*/ 1833381 w 2499360"/>
                  <a:gd name="connsiteY7" fmla="*/ 134201 h 2705100"/>
                  <a:gd name="connsiteX8" fmla="*/ 384426 w 2499360"/>
                  <a:gd name="connsiteY8" fmla="*/ 0 h 2705100"/>
                  <a:gd name="connsiteX9" fmla="*/ 1922082 w 2499360"/>
                  <a:gd name="connsiteY9" fmla="*/ 0 h 2705100"/>
                  <a:gd name="connsiteX10" fmla="*/ 2306508 w 2499360"/>
                  <a:gd name="connsiteY10" fmla="*/ 379738 h 2705100"/>
                  <a:gd name="connsiteX11" fmla="*/ 2306508 w 2499360"/>
                  <a:gd name="connsiteY11" fmla="*/ 595631 h 2705100"/>
                  <a:gd name="connsiteX12" fmla="*/ 2338651 w 2499360"/>
                  <a:gd name="connsiteY12" fmla="*/ 624840 h 2705100"/>
                  <a:gd name="connsiteX13" fmla="*/ 2467217 w 2499360"/>
                  <a:gd name="connsiteY13" fmla="*/ 624840 h 2705100"/>
                  <a:gd name="connsiteX14" fmla="*/ 2499360 w 2499360"/>
                  <a:gd name="connsiteY14" fmla="*/ 656591 h 2705100"/>
                  <a:gd name="connsiteX15" fmla="*/ 2499360 w 2499360"/>
                  <a:gd name="connsiteY15" fmla="*/ 1057909 h 2705100"/>
                  <a:gd name="connsiteX16" fmla="*/ 2467217 w 2499360"/>
                  <a:gd name="connsiteY16" fmla="*/ 1089660 h 2705100"/>
                  <a:gd name="connsiteX17" fmla="*/ 2338651 w 2499360"/>
                  <a:gd name="connsiteY17" fmla="*/ 1089660 h 2705100"/>
                  <a:gd name="connsiteX18" fmla="*/ 2306508 w 2499360"/>
                  <a:gd name="connsiteY18" fmla="*/ 1099819 h 2705100"/>
                  <a:gd name="connsiteX19" fmla="*/ 2306508 w 2499360"/>
                  <a:gd name="connsiteY19" fmla="*/ 1472111 h 2705100"/>
                  <a:gd name="connsiteX20" fmla="*/ 2319365 w 2499360"/>
                  <a:gd name="connsiteY20" fmla="*/ 1466850 h 2705100"/>
                  <a:gd name="connsiteX21" fmla="*/ 2401649 w 2499360"/>
                  <a:gd name="connsiteY21" fmla="*/ 1466850 h 2705100"/>
                  <a:gd name="connsiteX22" fmla="*/ 2422219 w 2499360"/>
                  <a:gd name="connsiteY22" fmla="*/ 1487170 h 2705100"/>
                  <a:gd name="connsiteX23" fmla="*/ 2422219 w 2499360"/>
                  <a:gd name="connsiteY23" fmla="*/ 2059940 h 2705100"/>
                  <a:gd name="connsiteX24" fmla="*/ 2401649 w 2499360"/>
                  <a:gd name="connsiteY24" fmla="*/ 2080260 h 2705100"/>
                  <a:gd name="connsiteX25" fmla="*/ 2319365 w 2499360"/>
                  <a:gd name="connsiteY25" fmla="*/ 2080260 h 2705100"/>
                  <a:gd name="connsiteX26" fmla="*/ 2306508 w 2499360"/>
                  <a:gd name="connsiteY26" fmla="*/ 2074999 h 2705100"/>
                  <a:gd name="connsiteX27" fmla="*/ 2306508 w 2499360"/>
                  <a:gd name="connsiteY27" fmla="*/ 2325362 h 2705100"/>
                  <a:gd name="connsiteX28" fmla="*/ 1922082 w 2499360"/>
                  <a:gd name="connsiteY28" fmla="*/ 2705100 h 2705100"/>
                  <a:gd name="connsiteX29" fmla="*/ 384426 w 2499360"/>
                  <a:gd name="connsiteY29" fmla="*/ 2705100 h 2705100"/>
                  <a:gd name="connsiteX30" fmla="*/ 0 w 2499360"/>
                  <a:gd name="connsiteY30" fmla="*/ 2325362 h 2705100"/>
                  <a:gd name="connsiteX31" fmla="*/ 0 w 2499360"/>
                  <a:gd name="connsiteY31" fmla="*/ 379738 h 2705100"/>
                  <a:gd name="connsiteX32" fmla="*/ 384426 w 2499360"/>
                  <a:gd name="connsiteY32" fmla="*/ 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99360" h="2705100">
                    <a:moveTo>
                      <a:pt x="460315" y="134201"/>
                    </a:moveTo>
                    <a:cubicBezTo>
                      <a:pt x="270728" y="134201"/>
                      <a:pt x="117038" y="287891"/>
                      <a:pt x="117038" y="477478"/>
                    </a:cubicBezTo>
                    <a:lnTo>
                      <a:pt x="117038" y="2232283"/>
                    </a:lnTo>
                    <a:cubicBezTo>
                      <a:pt x="117038" y="2421870"/>
                      <a:pt x="270728" y="2575560"/>
                      <a:pt x="460315" y="2575560"/>
                    </a:cubicBezTo>
                    <a:lnTo>
                      <a:pt x="1833381" y="2575560"/>
                    </a:lnTo>
                    <a:cubicBezTo>
                      <a:pt x="2022968" y="2575560"/>
                      <a:pt x="2176658" y="2421870"/>
                      <a:pt x="2176658" y="2232283"/>
                    </a:cubicBezTo>
                    <a:lnTo>
                      <a:pt x="2176658" y="477478"/>
                    </a:lnTo>
                    <a:cubicBezTo>
                      <a:pt x="2176658" y="287891"/>
                      <a:pt x="2022968" y="134201"/>
                      <a:pt x="1833381" y="134201"/>
                    </a:cubicBezTo>
                    <a:close/>
                    <a:moveTo>
                      <a:pt x="384426" y="0"/>
                    </a:moveTo>
                    <a:lnTo>
                      <a:pt x="1922082" y="0"/>
                    </a:lnTo>
                    <a:cubicBezTo>
                      <a:pt x="2134395" y="0"/>
                      <a:pt x="2306508" y="170014"/>
                      <a:pt x="2306508" y="379738"/>
                    </a:cubicBezTo>
                    <a:lnTo>
                      <a:pt x="2306508" y="595631"/>
                    </a:lnTo>
                    <a:cubicBezTo>
                      <a:pt x="2306508" y="578095"/>
                      <a:pt x="2320899" y="624840"/>
                      <a:pt x="2338651" y="624840"/>
                    </a:cubicBezTo>
                    <a:lnTo>
                      <a:pt x="2467217" y="624840"/>
                    </a:lnTo>
                    <a:cubicBezTo>
                      <a:pt x="2484970" y="624840"/>
                      <a:pt x="2499360" y="639055"/>
                      <a:pt x="2499360" y="656591"/>
                    </a:cubicBezTo>
                    <a:lnTo>
                      <a:pt x="2499360" y="1057909"/>
                    </a:lnTo>
                    <a:cubicBezTo>
                      <a:pt x="2499360" y="1075445"/>
                      <a:pt x="2484970" y="1089660"/>
                      <a:pt x="2467217" y="1089660"/>
                    </a:cubicBezTo>
                    <a:lnTo>
                      <a:pt x="2338651" y="1089660"/>
                    </a:lnTo>
                    <a:cubicBezTo>
                      <a:pt x="2320899" y="1089660"/>
                      <a:pt x="2306508" y="1117355"/>
                      <a:pt x="2306508" y="1099819"/>
                    </a:cubicBezTo>
                    <a:lnTo>
                      <a:pt x="2306508" y="1472111"/>
                    </a:lnTo>
                    <a:lnTo>
                      <a:pt x="2319365" y="1466850"/>
                    </a:lnTo>
                    <a:lnTo>
                      <a:pt x="2401649" y="1466850"/>
                    </a:lnTo>
                    <a:cubicBezTo>
                      <a:pt x="2413009" y="1466850"/>
                      <a:pt x="2422219" y="1475948"/>
                      <a:pt x="2422219" y="1487170"/>
                    </a:cubicBezTo>
                    <a:lnTo>
                      <a:pt x="2422219" y="2059940"/>
                    </a:lnTo>
                    <a:cubicBezTo>
                      <a:pt x="2422219" y="2071162"/>
                      <a:pt x="2413009" y="2080260"/>
                      <a:pt x="2401649" y="2080260"/>
                    </a:cubicBezTo>
                    <a:lnTo>
                      <a:pt x="2319365" y="2080260"/>
                    </a:lnTo>
                    <a:lnTo>
                      <a:pt x="2306508" y="2074999"/>
                    </a:lnTo>
                    <a:lnTo>
                      <a:pt x="2306508" y="2325362"/>
                    </a:lnTo>
                    <a:cubicBezTo>
                      <a:pt x="2306508" y="2535086"/>
                      <a:pt x="2134395" y="2705100"/>
                      <a:pt x="1922082" y="2705100"/>
                    </a:cubicBezTo>
                    <a:lnTo>
                      <a:pt x="384426" y="2705100"/>
                    </a:lnTo>
                    <a:cubicBezTo>
                      <a:pt x="172113" y="2705100"/>
                      <a:pt x="0" y="2535086"/>
                      <a:pt x="0" y="2325362"/>
                    </a:cubicBezTo>
                    <a:lnTo>
                      <a:pt x="0" y="379738"/>
                    </a:lnTo>
                    <a:cubicBezTo>
                      <a:pt x="0" y="170014"/>
                      <a:pt x="172113" y="0"/>
                      <a:pt x="384426" y="0"/>
                    </a:cubicBezTo>
                    <a:close/>
                  </a:path>
                </a:pathLst>
              </a:cu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grpSp>
      </p:grpSp>
      <p:grpSp>
        <p:nvGrpSpPr>
          <p:cNvPr id="2" name="Group 1"/>
          <p:cNvGrpSpPr/>
          <p:nvPr/>
        </p:nvGrpSpPr>
        <p:grpSpPr>
          <a:xfrm>
            <a:off x="4100026" y="2603282"/>
            <a:ext cx="792000" cy="792000"/>
            <a:chOff x="4390620" y="1843006"/>
            <a:chExt cx="792000" cy="792000"/>
          </a:xfrm>
        </p:grpSpPr>
        <p:sp>
          <p:nvSpPr>
            <p:cNvPr id="300" name="Oval 299"/>
            <p:cNvSpPr/>
            <p:nvPr/>
          </p:nvSpPr>
          <p:spPr>
            <a:xfrm>
              <a:off x="4390620" y="1843006"/>
              <a:ext cx="792000" cy="792000"/>
            </a:xfrm>
            <a:prstGeom prst="ellipse">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pic>
          <p:nvPicPr>
            <p:cNvPr id="302" name="Picture 30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23059" y="2115124"/>
              <a:ext cx="734546" cy="318303"/>
            </a:xfrm>
            <a:prstGeom prst="rect">
              <a:avLst/>
            </a:prstGeom>
          </p:spPr>
        </p:pic>
      </p:grpSp>
      <p:grpSp>
        <p:nvGrpSpPr>
          <p:cNvPr id="119" name="Group 118"/>
          <p:cNvGrpSpPr/>
          <p:nvPr/>
        </p:nvGrpSpPr>
        <p:grpSpPr>
          <a:xfrm flipH="1">
            <a:off x="7411912" y="5117587"/>
            <a:ext cx="787922" cy="1416630"/>
            <a:chOff x="5862294" y="298796"/>
            <a:chExt cx="827764" cy="1488264"/>
          </a:xfrm>
        </p:grpSpPr>
        <p:sp>
          <p:nvSpPr>
            <p:cNvPr id="121" name="Rounded Rectangle 120"/>
            <p:cNvSpPr/>
            <p:nvPr/>
          </p:nvSpPr>
          <p:spPr>
            <a:xfrm>
              <a:off x="5862294" y="298796"/>
              <a:ext cx="827764" cy="1488264"/>
            </a:xfrm>
            <a:prstGeom prst="roundRect">
              <a:avLst>
                <a:gd name="adj" fmla="val 7959"/>
              </a:avLst>
            </a:prstGeom>
            <a:solidFill>
              <a:sysClr val="windowText" lastClr="000000">
                <a:lumMod val="50000"/>
                <a:lumOff val="50000"/>
              </a:sys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Z" sz="2400" b="0" i="0" u="none" strike="noStrike" kern="0" cap="none" spc="0" normalizeH="0" baseline="0" noProof="0" dirty="0" smtClean="0">
                <a:ln>
                  <a:noFill/>
                </a:ln>
                <a:solidFill>
                  <a:srgbClr val="FFFFFF"/>
                </a:solidFill>
                <a:effectLst/>
                <a:uLnTx/>
                <a:uFillTx/>
                <a:latin typeface="Source Sans Pro" panose="020B0503030403020204" pitchFamily="34" charset="0"/>
                <a:ea typeface="Source Sans Pro" panose="020B0503030403020204" pitchFamily="34" charset="0"/>
              </a:endParaRPr>
            </a:p>
          </p:txBody>
        </p:sp>
        <p:sp>
          <p:nvSpPr>
            <p:cNvPr id="122" name="Rounded Rectangle 121"/>
            <p:cNvSpPr/>
            <p:nvPr/>
          </p:nvSpPr>
          <p:spPr>
            <a:xfrm>
              <a:off x="5879119" y="374481"/>
              <a:ext cx="792000" cy="1187999"/>
            </a:xfrm>
            <a:prstGeom prst="roundRect">
              <a:avLst>
                <a:gd name="adj" fmla="val 4039"/>
              </a:avLst>
            </a:prstGeom>
            <a:solidFill>
              <a:sysClr val="window" lastClr="FFFFFF"/>
            </a:solidFill>
            <a:ln w="12700" cap="flat" cmpd="sng" algn="ctr">
              <a:solidFill>
                <a:sysClr val="windowText" lastClr="000000">
                  <a:lumMod val="50000"/>
                  <a:lumOff val="50000"/>
                </a:sysClr>
              </a:solidFill>
              <a:prstDash val="solid"/>
              <a:miter lim="800000"/>
            </a:ln>
            <a:effectLst/>
          </p:spPr>
          <p:txBody>
            <a:bodyPr lIns="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1200" b="1" i="0" u="none" strike="noStrike" kern="0" cap="none" spc="0" normalizeH="0" baseline="0" noProof="0" dirty="0" smtClean="0">
                  <a:ln>
                    <a:noFill/>
                  </a:ln>
                  <a:solidFill>
                    <a:srgbClr val="000000">
                      <a:lumMod val="75000"/>
                      <a:lumOff val="25000"/>
                    </a:srgbClr>
                  </a:solidFill>
                  <a:effectLst/>
                  <a:uLnTx/>
                  <a:uFillTx/>
                  <a:latin typeface="Source Sans Pro" panose="020B0503030403020204" pitchFamily="34" charset="0"/>
                  <a:ea typeface="Source Sans Pro" panose="020B0503030403020204" pitchFamily="34" charset="0"/>
                </a:rPr>
                <a:t> </a:t>
              </a:r>
              <a:r>
                <a:rPr kumimoji="0" lang="en-NZ" sz="1200" b="1" i="0" u="none" strike="noStrike" kern="0" cap="none" spc="0" normalizeH="0" baseline="0" noProof="0" dirty="0" smtClean="0">
                  <a:ln>
                    <a:noFill/>
                  </a:ln>
                  <a:solidFill>
                    <a:schemeClr val="tx1">
                      <a:lumMod val="75000"/>
                      <a:lumOff val="25000"/>
                    </a:schemeClr>
                  </a:solidFill>
                  <a:effectLst/>
                  <a:uLnTx/>
                  <a:uFillTx/>
                  <a:latin typeface="Source Sans Pro" panose="020B0503030403020204" pitchFamily="34" charset="0"/>
                  <a:ea typeface="Source Sans Pro" panose="020B0503030403020204" pitchFamily="34" charset="0"/>
                </a:rPr>
                <a:t>Mobile</a:t>
              </a:r>
            </a:p>
          </p:txBody>
        </p:sp>
        <p:sp>
          <p:nvSpPr>
            <p:cNvPr id="123" name="Oval 122"/>
            <p:cNvSpPr/>
            <p:nvPr/>
          </p:nvSpPr>
          <p:spPr>
            <a:xfrm>
              <a:off x="6185685" y="1571157"/>
              <a:ext cx="179093" cy="179093"/>
            </a:xfrm>
            <a:prstGeom prst="ellipse">
              <a:avLst/>
            </a:prstGeom>
            <a:solidFill>
              <a:sysClr val="window" lastClr="FFFFFF">
                <a:lumMod val="75000"/>
              </a:sysClr>
            </a:solidFill>
            <a:ln w="12700" cap="flat" cmpd="sng" algn="ctr">
              <a:solidFill>
                <a:sysClr val="windowText" lastClr="000000">
                  <a:lumMod val="50000"/>
                  <a:lumOff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Z" sz="2400" b="0" i="0" u="none" strike="noStrike" kern="0" cap="none" spc="0" normalizeH="0" baseline="0" noProof="0" dirty="0" smtClean="0">
                <a:ln>
                  <a:noFill/>
                </a:ln>
                <a:solidFill>
                  <a:srgbClr val="FFFFFF"/>
                </a:solidFill>
                <a:effectLst/>
                <a:uLnTx/>
                <a:uFillTx/>
                <a:latin typeface="Source Sans Pro" panose="020B0503030403020204" pitchFamily="34" charset="0"/>
                <a:ea typeface="Source Sans Pro" panose="020B0503030403020204" pitchFamily="34" charset="0"/>
              </a:endParaRPr>
            </a:p>
          </p:txBody>
        </p:sp>
      </p:grpSp>
      <p:grpSp>
        <p:nvGrpSpPr>
          <p:cNvPr id="124" name="Group 123"/>
          <p:cNvGrpSpPr/>
          <p:nvPr/>
        </p:nvGrpSpPr>
        <p:grpSpPr>
          <a:xfrm>
            <a:off x="5143409" y="5152618"/>
            <a:ext cx="1800000" cy="1399409"/>
            <a:chOff x="9029724" y="1299651"/>
            <a:chExt cx="1800000" cy="1399409"/>
          </a:xfrm>
        </p:grpSpPr>
        <p:sp>
          <p:nvSpPr>
            <p:cNvPr id="125" name="Rectangle 124"/>
            <p:cNvSpPr/>
            <p:nvPr/>
          </p:nvSpPr>
          <p:spPr>
            <a:xfrm>
              <a:off x="9171895" y="1299651"/>
              <a:ext cx="1510819" cy="795351"/>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latin typeface="Source Sans Pro" panose="020B0503030403020204" pitchFamily="34" charset="0"/>
                <a:ea typeface="Source Sans Pro" panose="020B0503030403020204" pitchFamily="34" charset="0"/>
              </a:endParaRPr>
            </a:p>
          </p:txBody>
        </p:sp>
        <p:sp>
          <p:nvSpPr>
            <p:cNvPr id="126" name="Trapezoid 125"/>
            <p:cNvSpPr/>
            <p:nvPr/>
          </p:nvSpPr>
          <p:spPr>
            <a:xfrm>
              <a:off x="9029724" y="2094366"/>
              <a:ext cx="1800000" cy="604694"/>
            </a:xfrm>
            <a:prstGeom prst="trapezoid">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latin typeface="Source Sans Pro" panose="020B0503030403020204" pitchFamily="34" charset="0"/>
                <a:ea typeface="Source Sans Pro" panose="020B0503030403020204" pitchFamily="34" charset="0"/>
              </a:endParaRPr>
            </a:p>
          </p:txBody>
        </p:sp>
        <p:sp>
          <p:nvSpPr>
            <p:cNvPr id="127" name="Trapezoid 126"/>
            <p:cNvSpPr/>
            <p:nvPr/>
          </p:nvSpPr>
          <p:spPr>
            <a:xfrm>
              <a:off x="9163207" y="2113092"/>
              <a:ext cx="1519508" cy="288000"/>
            </a:xfrm>
            <a:prstGeom prst="trapezoid">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latin typeface="Source Sans Pro" panose="020B0503030403020204" pitchFamily="34" charset="0"/>
                <a:ea typeface="Source Sans Pro" panose="020B0503030403020204" pitchFamily="34" charset="0"/>
              </a:endParaRPr>
            </a:p>
          </p:txBody>
        </p:sp>
        <p:sp>
          <p:nvSpPr>
            <p:cNvPr id="128" name="Trapezoid 127"/>
            <p:cNvSpPr/>
            <p:nvPr/>
          </p:nvSpPr>
          <p:spPr>
            <a:xfrm>
              <a:off x="9542557" y="2428935"/>
              <a:ext cx="759754" cy="227260"/>
            </a:xfrm>
            <a:prstGeom prst="trapezoid">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latin typeface="Source Sans Pro" panose="020B0503030403020204" pitchFamily="34" charset="0"/>
                <a:ea typeface="Source Sans Pro" panose="020B0503030403020204" pitchFamily="34" charset="0"/>
              </a:endParaRPr>
            </a:p>
          </p:txBody>
        </p:sp>
        <p:sp>
          <p:nvSpPr>
            <p:cNvPr id="129" name="Rounded Rectangle 128"/>
            <p:cNvSpPr/>
            <p:nvPr/>
          </p:nvSpPr>
          <p:spPr>
            <a:xfrm flipH="1">
              <a:off x="9218252" y="1350911"/>
              <a:ext cx="1414012" cy="712816"/>
            </a:xfrm>
            <a:prstGeom prst="roundRect">
              <a:avLst>
                <a:gd name="adj" fmla="val 4039"/>
              </a:avLst>
            </a:prstGeom>
            <a:solidFill>
              <a:sysClr val="window" lastClr="FFFFFF"/>
            </a:solidFill>
            <a:ln w="12700" cap="flat" cmpd="sng" algn="ctr">
              <a:solidFill>
                <a:sysClr val="windowText" lastClr="000000">
                  <a:lumMod val="50000"/>
                  <a:lumOff val="50000"/>
                </a:sysClr>
              </a:solidFill>
              <a:prstDash val="solid"/>
              <a:miter lim="800000"/>
            </a:ln>
            <a:effectLst/>
          </p:spPr>
          <p:txBody>
            <a:bodyPr lIns="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1200" b="1" i="0" u="none" strike="noStrike" kern="0" cap="none" spc="0" normalizeH="0" baseline="0" noProof="0" dirty="0" smtClean="0">
                  <a:ln>
                    <a:noFill/>
                  </a:ln>
                  <a:solidFill>
                    <a:schemeClr val="tx1">
                      <a:lumMod val="75000"/>
                      <a:lumOff val="25000"/>
                    </a:schemeClr>
                  </a:solidFill>
                  <a:effectLst/>
                  <a:uLnTx/>
                  <a:uFillTx/>
                  <a:latin typeface="Source Sans Pro" panose="020B0503030403020204" pitchFamily="34" charset="0"/>
                  <a:ea typeface="Source Sans Pro" panose="020B0503030403020204" pitchFamily="34" charset="0"/>
                </a:rPr>
                <a:t> Web</a:t>
              </a:r>
            </a:p>
          </p:txBody>
        </p:sp>
      </p:grpSp>
      <p:grpSp>
        <p:nvGrpSpPr>
          <p:cNvPr id="4" name="Group 3"/>
          <p:cNvGrpSpPr/>
          <p:nvPr/>
        </p:nvGrpSpPr>
        <p:grpSpPr>
          <a:xfrm>
            <a:off x="7701582" y="1619607"/>
            <a:ext cx="792000" cy="792000"/>
            <a:chOff x="6500607" y="2262333"/>
            <a:chExt cx="792000" cy="792000"/>
          </a:xfrm>
        </p:grpSpPr>
        <p:sp>
          <p:nvSpPr>
            <p:cNvPr id="155" name="Oval 154"/>
            <p:cNvSpPr/>
            <p:nvPr/>
          </p:nvSpPr>
          <p:spPr>
            <a:xfrm>
              <a:off x="6500607" y="2262333"/>
              <a:ext cx="792000" cy="792000"/>
            </a:xfrm>
            <a:prstGeom prst="ellipse">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grpSp>
          <p:nvGrpSpPr>
            <p:cNvPr id="145" name="Group 144"/>
            <p:cNvGrpSpPr/>
            <p:nvPr/>
          </p:nvGrpSpPr>
          <p:grpSpPr>
            <a:xfrm>
              <a:off x="6572806" y="2319292"/>
              <a:ext cx="647603" cy="647603"/>
              <a:chOff x="8121950" y="2298606"/>
              <a:chExt cx="540726" cy="540726"/>
            </a:xfrm>
          </p:grpSpPr>
          <p:sp>
            <p:nvSpPr>
              <p:cNvPr id="146" name="Oval 145"/>
              <p:cNvSpPr/>
              <p:nvPr/>
            </p:nvSpPr>
            <p:spPr>
              <a:xfrm>
                <a:off x="8206049" y="2416511"/>
                <a:ext cx="362332" cy="3623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b="1" dirty="0" smtClean="0">
                  <a:latin typeface="Source Sans Pro" panose="020B0503030403020204" pitchFamily="34" charset="0"/>
                  <a:ea typeface="Source Sans Pro" panose="020B0503030403020204" pitchFamily="34" charset="0"/>
                </a:endParaRPr>
              </a:p>
            </p:txBody>
          </p:sp>
          <p:pic>
            <p:nvPicPr>
              <p:cNvPr id="154" name="Picture 153"/>
              <p:cNvPicPr>
                <a:picLocks noChangeAspect="1"/>
              </p:cNvPicPr>
              <p:nvPr/>
            </p:nvPicPr>
            <p:blipFill>
              <a:blip r:embed="rId18" cstate="print">
                <a:duotone>
                  <a:srgbClr val="0072BC">
                    <a:shade val="45000"/>
                    <a:satMod val="135000"/>
                  </a:srgbClr>
                  <a:prstClr val="white"/>
                </a:duotone>
                <a:extLst>
                  <a:ext uri="{28A0092B-C50C-407E-A947-70E740481C1C}">
                    <a14:useLocalDpi xmlns:a14="http://schemas.microsoft.com/office/drawing/2010/main" val="0"/>
                  </a:ext>
                </a:extLst>
              </a:blip>
              <a:stretch>
                <a:fillRect/>
              </a:stretch>
            </p:blipFill>
            <p:spPr>
              <a:xfrm>
                <a:off x="8121950" y="2298606"/>
                <a:ext cx="540726" cy="540726"/>
              </a:xfrm>
              <a:prstGeom prst="rect">
                <a:avLst/>
              </a:prstGeom>
            </p:spPr>
          </p:pic>
        </p:grpSp>
      </p:grpSp>
      <p:grpSp>
        <p:nvGrpSpPr>
          <p:cNvPr id="14" name="Group 13"/>
          <p:cNvGrpSpPr/>
          <p:nvPr/>
        </p:nvGrpSpPr>
        <p:grpSpPr>
          <a:xfrm>
            <a:off x="10685108" y="1112848"/>
            <a:ext cx="792000" cy="792000"/>
            <a:chOff x="10685108" y="1112848"/>
            <a:chExt cx="792000" cy="792000"/>
          </a:xfrm>
        </p:grpSpPr>
        <p:sp>
          <p:nvSpPr>
            <p:cNvPr id="310" name="Oval 309"/>
            <p:cNvSpPr/>
            <p:nvPr/>
          </p:nvSpPr>
          <p:spPr>
            <a:xfrm>
              <a:off x="10685108" y="1112848"/>
              <a:ext cx="792000" cy="792000"/>
            </a:xfrm>
            <a:prstGeom prst="ellipse">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spcBef>
                  <a:spcPts val="0"/>
                </a:spcBef>
                <a:spcAft>
                  <a:spcPts val="0"/>
                </a:spcAft>
              </a:pPr>
              <a:endParaRPr lang="en-NZ" sz="1600" b="1" dirty="0">
                <a:solidFill>
                  <a:prstClr val="black"/>
                </a:solidFill>
                <a:latin typeface="Source Sans Pro" panose="020B0503030403020204" pitchFamily="34" charset="0"/>
                <a:ea typeface="Source Sans Pro" panose="020B0503030403020204" pitchFamily="34" charset="0"/>
              </a:endParaRPr>
            </a:p>
          </p:txBody>
        </p:sp>
        <p:pic>
          <p:nvPicPr>
            <p:cNvPr id="2050" name="Picture 2" descr="Image result for work and income nz"/>
            <p:cNvPicPr>
              <a:picLocks noChangeAspect="1" noChangeArrowheads="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l="-888" t="20740" r="71678" b="20466"/>
            <a:stretch/>
          </p:blipFill>
          <p:spPr bwMode="auto">
            <a:xfrm>
              <a:off x="10757538" y="1198268"/>
              <a:ext cx="617220" cy="6211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8584444" y="2134807"/>
            <a:ext cx="792000" cy="792000"/>
            <a:chOff x="9253869" y="1820523"/>
            <a:chExt cx="792000" cy="792000"/>
          </a:xfrm>
        </p:grpSpPr>
        <p:sp>
          <p:nvSpPr>
            <p:cNvPr id="309" name="Oval 308"/>
            <p:cNvSpPr/>
            <p:nvPr/>
          </p:nvSpPr>
          <p:spPr>
            <a:xfrm>
              <a:off x="9253869" y="1820523"/>
              <a:ext cx="792000" cy="792000"/>
            </a:xfrm>
            <a:prstGeom prst="ellipse">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fontAlgn="auto">
                <a:spcBef>
                  <a:spcPts val="0"/>
                </a:spcBef>
                <a:spcAft>
                  <a:spcPts val="0"/>
                </a:spcAft>
              </a:pPr>
              <a:endParaRPr lang="en-NZ" sz="1600" b="1" dirty="0">
                <a:solidFill>
                  <a:prstClr val="black"/>
                </a:solidFill>
                <a:latin typeface="Source Sans Pro" panose="020B0503030403020204" pitchFamily="34" charset="0"/>
                <a:ea typeface="Source Sans Pro" panose="020B0503030403020204" pitchFamily="34" charset="0"/>
              </a:endParaRPr>
            </a:p>
          </p:txBody>
        </p:sp>
        <p:pic>
          <p:nvPicPr>
            <p:cNvPr id="2052" name="Picture 4" descr="Image result for ministry of education"/>
            <p:cNvPicPr>
              <a:picLocks noChangeAspect="1" noChangeArrowheads="1"/>
            </p:cNvPicPr>
            <p:nvPr/>
          </p:nvPicPr>
          <p:blipFill rotWithShape="1">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4621" t="23973" r="71632" b="48130"/>
            <a:stretch/>
          </p:blipFill>
          <p:spPr bwMode="auto">
            <a:xfrm>
              <a:off x="9302130" y="1982676"/>
              <a:ext cx="652352" cy="430679"/>
            </a:xfrm>
            <a:prstGeom prst="rect">
              <a:avLst/>
            </a:prstGeom>
            <a:noFill/>
            <a:extLst>
              <a:ext uri="{909E8E84-426E-40DD-AFC4-6F175D3DCCD1}">
                <a14:hiddenFill xmlns:a14="http://schemas.microsoft.com/office/drawing/2010/main">
                  <a:solidFill>
                    <a:srgbClr val="FFFFFF"/>
                  </a:solidFill>
                </a14:hiddenFill>
              </a:ext>
            </a:extLst>
          </p:spPr>
        </p:pic>
      </p:grpSp>
      <p:sp>
        <p:nvSpPr>
          <p:cNvPr id="160" name="Rectangle 159"/>
          <p:cNvSpPr/>
          <p:nvPr/>
        </p:nvSpPr>
        <p:spPr>
          <a:xfrm>
            <a:off x="2853252" y="4983138"/>
            <a:ext cx="2022870" cy="1345567"/>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latin typeface="Source Sans Pro" panose="020B0503030403020204" pitchFamily="34" charset="0"/>
              <a:ea typeface="Source Sans Pro" panose="020B0503030403020204" pitchFamily="34" charset="0"/>
            </a:endParaRPr>
          </a:p>
        </p:txBody>
      </p:sp>
      <p:sp>
        <p:nvSpPr>
          <p:cNvPr id="5" name="Trapezoid 4"/>
          <p:cNvSpPr/>
          <p:nvPr/>
        </p:nvSpPr>
        <p:spPr>
          <a:xfrm>
            <a:off x="3491127" y="6014612"/>
            <a:ext cx="756937" cy="568658"/>
          </a:xfrm>
          <a:prstGeom prst="trapezoid">
            <a:avLst>
              <a:gd name="adj" fmla="val 47780"/>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latin typeface="Source Sans Pro" panose="020B0503030403020204" pitchFamily="34" charset="0"/>
              <a:ea typeface="Source Sans Pro" panose="020B0503030403020204" pitchFamily="34" charset="0"/>
            </a:endParaRPr>
          </a:p>
        </p:txBody>
      </p:sp>
      <p:sp>
        <p:nvSpPr>
          <p:cNvPr id="161" name="Rounded Rectangle 160"/>
          <p:cNvSpPr/>
          <p:nvPr/>
        </p:nvSpPr>
        <p:spPr>
          <a:xfrm flipH="1">
            <a:off x="2912927" y="5039842"/>
            <a:ext cx="1908814" cy="1014134"/>
          </a:xfrm>
          <a:prstGeom prst="roundRect">
            <a:avLst>
              <a:gd name="adj" fmla="val 4039"/>
            </a:avLst>
          </a:prstGeom>
          <a:solidFill>
            <a:sysClr val="window" lastClr="FFFFFF"/>
          </a:solidFill>
          <a:ln w="12700" cap="flat" cmpd="sng" algn="ctr">
            <a:solidFill>
              <a:sysClr val="windowText" lastClr="000000">
                <a:lumMod val="50000"/>
                <a:lumOff val="50000"/>
              </a:sysClr>
            </a:solidFill>
            <a:prstDash val="solid"/>
            <a:miter lim="800000"/>
          </a:ln>
          <a:effectLst/>
        </p:spPr>
        <p:txBody>
          <a:bodyPr lIns="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1200" b="1" i="0" u="none" strike="noStrike" kern="0" cap="none" spc="0" normalizeH="0" baseline="0" noProof="0" dirty="0" smtClean="0">
                <a:ln>
                  <a:noFill/>
                </a:ln>
                <a:solidFill>
                  <a:schemeClr val="tx1">
                    <a:lumMod val="75000"/>
                    <a:lumOff val="25000"/>
                  </a:schemeClr>
                </a:solidFill>
                <a:effectLst/>
                <a:uLnTx/>
                <a:uFillTx/>
                <a:latin typeface="Source Sans Pro" panose="020B0503030403020204" pitchFamily="34" charset="0"/>
                <a:ea typeface="Source Sans Pro" panose="020B0503030403020204" pitchFamily="34" charset="0"/>
              </a:rPr>
              <a:t>Desktop</a:t>
            </a:r>
          </a:p>
        </p:txBody>
      </p:sp>
      <p:cxnSp>
        <p:nvCxnSpPr>
          <p:cNvPr id="225" name="Elbow Connector 224"/>
          <p:cNvCxnSpPr>
            <a:endCxn id="160" idx="0"/>
          </p:cNvCxnSpPr>
          <p:nvPr/>
        </p:nvCxnSpPr>
        <p:spPr>
          <a:xfrm rot="5400000">
            <a:off x="4417952" y="3604536"/>
            <a:ext cx="825337" cy="1931866"/>
          </a:xfrm>
          <a:prstGeom prst="bentConnector3">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3" name="Elbow Connector 162"/>
          <p:cNvCxnSpPr>
            <a:endCxn id="125" idx="0"/>
          </p:cNvCxnSpPr>
          <p:nvPr/>
        </p:nvCxnSpPr>
        <p:spPr>
          <a:xfrm rot="5400000">
            <a:off x="5611174" y="4475726"/>
            <a:ext cx="1106708" cy="247076"/>
          </a:xfrm>
          <a:prstGeom prst="bentConnector3">
            <a:avLst>
              <a:gd name="adj1" fmla="val 50000"/>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5" name="Elbow Connector 164"/>
          <p:cNvCxnSpPr>
            <a:endCxn id="121" idx="0"/>
          </p:cNvCxnSpPr>
          <p:nvPr/>
        </p:nvCxnSpPr>
        <p:spPr>
          <a:xfrm rot="16200000" flipH="1">
            <a:off x="6788109" y="4099822"/>
            <a:ext cx="857507" cy="1178022"/>
          </a:xfrm>
          <a:prstGeom prst="bentConnector3">
            <a:avLst>
              <a:gd name="adj1" fmla="val 50000"/>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4" name="Elbow Connector 163"/>
          <p:cNvCxnSpPr/>
          <p:nvPr/>
        </p:nvCxnSpPr>
        <p:spPr>
          <a:xfrm rot="16200000" flipH="1">
            <a:off x="7811164" y="4019280"/>
            <a:ext cx="1382453" cy="1082247"/>
          </a:xfrm>
          <a:prstGeom prst="bentConnector3">
            <a:avLst>
              <a:gd name="adj1" fmla="val 54773"/>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044462" y="3780481"/>
            <a:ext cx="3166777" cy="4795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smtClean="0">
                <a:latin typeface="Source Sans Pro" panose="020B0503030403020204" pitchFamily="34" charset="0"/>
                <a:ea typeface="Source Sans Pro" panose="020B0503030403020204" pitchFamily="34" charset="0"/>
              </a:rPr>
              <a:t>Digital User Experience </a:t>
            </a:r>
            <a:endParaRPr lang="en-NZ" b="1" dirty="0">
              <a:latin typeface="Source Sans Pro" panose="020B0503030403020204" pitchFamily="34" charset="0"/>
              <a:ea typeface="Source Sans Pro" panose="020B0503030403020204" pitchFamily="34" charset="0"/>
            </a:endParaRPr>
          </a:p>
        </p:txBody>
      </p:sp>
      <p:grpSp>
        <p:nvGrpSpPr>
          <p:cNvPr id="113" name="Group 112"/>
          <p:cNvGrpSpPr/>
          <p:nvPr/>
        </p:nvGrpSpPr>
        <p:grpSpPr>
          <a:xfrm>
            <a:off x="8766619" y="5200472"/>
            <a:ext cx="560921" cy="1098469"/>
            <a:chOff x="4312920" y="901702"/>
            <a:chExt cx="2499360" cy="4894576"/>
          </a:xfrm>
          <a:solidFill>
            <a:schemeClr val="tx1">
              <a:lumMod val="50000"/>
              <a:lumOff val="50000"/>
            </a:schemeClr>
          </a:solidFill>
        </p:grpSpPr>
        <p:sp>
          <p:nvSpPr>
            <p:cNvPr id="114" name="Freeform 113"/>
            <p:cNvSpPr/>
            <p:nvPr/>
          </p:nvSpPr>
          <p:spPr>
            <a:xfrm flipH="1">
              <a:off x="4688361" y="4808905"/>
              <a:ext cx="1585920" cy="987373"/>
            </a:xfrm>
            <a:custGeom>
              <a:avLst/>
              <a:gdLst>
                <a:gd name="connsiteX0" fmla="*/ 1534075 w 1585920"/>
                <a:gd name="connsiteY0" fmla="*/ 444 h 987373"/>
                <a:gd name="connsiteX1" fmla="*/ 1504160 w 1585920"/>
                <a:gd name="connsiteY1" fmla="*/ 1853 h 987373"/>
                <a:gd name="connsiteX2" fmla="*/ 792960 w 1585920"/>
                <a:gd name="connsiteY2" fmla="*/ 22173 h 987373"/>
                <a:gd name="connsiteX3" fmla="*/ 81760 w 1585920"/>
                <a:gd name="connsiteY3" fmla="*/ 1853 h 987373"/>
                <a:gd name="connsiteX4" fmla="*/ 20799 w 1585920"/>
                <a:gd name="connsiteY4" fmla="*/ 98374 h 987373"/>
                <a:gd name="connsiteX5" fmla="*/ 254480 w 1585920"/>
                <a:gd name="connsiteY5" fmla="*/ 926413 h 987373"/>
                <a:gd name="connsiteX6" fmla="*/ 792960 w 1585920"/>
                <a:gd name="connsiteY6" fmla="*/ 987373 h 987373"/>
                <a:gd name="connsiteX7" fmla="*/ 1331440 w 1585920"/>
                <a:gd name="connsiteY7" fmla="*/ 926413 h 987373"/>
                <a:gd name="connsiteX8" fmla="*/ 1565121 w 1585920"/>
                <a:gd name="connsiteY8" fmla="*/ 98374 h 987373"/>
                <a:gd name="connsiteX9" fmla="*/ 1534075 w 1585920"/>
                <a:gd name="connsiteY9" fmla="*/ 444 h 98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920" h="987373">
                  <a:moveTo>
                    <a:pt x="1534075" y="444"/>
                  </a:moveTo>
                  <a:cubicBezTo>
                    <a:pt x="1525327" y="-423"/>
                    <a:pt x="1515379" y="-52"/>
                    <a:pt x="1504160" y="1853"/>
                  </a:cubicBezTo>
                  <a:cubicBezTo>
                    <a:pt x="1231533" y="27253"/>
                    <a:pt x="1038493" y="5240"/>
                    <a:pt x="792960" y="22173"/>
                  </a:cubicBezTo>
                  <a:cubicBezTo>
                    <a:pt x="547427" y="5240"/>
                    <a:pt x="354387" y="27253"/>
                    <a:pt x="81760" y="1853"/>
                  </a:cubicBezTo>
                  <a:cubicBezTo>
                    <a:pt x="-7987" y="-13387"/>
                    <a:pt x="-16454" y="69587"/>
                    <a:pt x="20799" y="98374"/>
                  </a:cubicBezTo>
                  <a:cubicBezTo>
                    <a:pt x="256172" y="401481"/>
                    <a:pt x="12333" y="791793"/>
                    <a:pt x="254480" y="926413"/>
                  </a:cubicBezTo>
                  <a:cubicBezTo>
                    <a:pt x="588067" y="994993"/>
                    <a:pt x="484773" y="954353"/>
                    <a:pt x="792960" y="987373"/>
                  </a:cubicBezTo>
                  <a:cubicBezTo>
                    <a:pt x="1101147" y="954353"/>
                    <a:pt x="997853" y="994993"/>
                    <a:pt x="1331440" y="926413"/>
                  </a:cubicBezTo>
                  <a:cubicBezTo>
                    <a:pt x="1573587" y="791793"/>
                    <a:pt x="1329748" y="401481"/>
                    <a:pt x="1565121" y="98374"/>
                  </a:cubicBezTo>
                  <a:cubicBezTo>
                    <a:pt x="1597718" y="73186"/>
                    <a:pt x="1595310" y="6510"/>
                    <a:pt x="1534075" y="4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sp>
          <p:nvSpPr>
            <p:cNvPr id="115" name="Freeform 114"/>
            <p:cNvSpPr/>
            <p:nvPr/>
          </p:nvSpPr>
          <p:spPr>
            <a:xfrm flipH="1" flipV="1">
              <a:off x="4688361" y="901702"/>
              <a:ext cx="1585920" cy="987373"/>
            </a:xfrm>
            <a:custGeom>
              <a:avLst/>
              <a:gdLst>
                <a:gd name="connsiteX0" fmla="*/ 1534075 w 1585920"/>
                <a:gd name="connsiteY0" fmla="*/ 444 h 987373"/>
                <a:gd name="connsiteX1" fmla="*/ 1504160 w 1585920"/>
                <a:gd name="connsiteY1" fmla="*/ 1853 h 987373"/>
                <a:gd name="connsiteX2" fmla="*/ 792960 w 1585920"/>
                <a:gd name="connsiteY2" fmla="*/ 22173 h 987373"/>
                <a:gd name="connsiteX3" fmla="*/ 81760 w 1585920"/>
                <a:gd name="connsiteY3" fmla="*/ 1853 h 987373"/>
                <a:gd name="connsiteX4" fmla="*/ 20799 w 1585920"/>
                <a:gd name="connsiteY4" fmla="*/ 98374 h 987373"/>
                <a:gd name="connsiteX5" fmla="*/ 254480 w 1585920"/>
                <a:gd name="connsiteY5" fmla="*/ 926413 h 987373"/>
                <a:gd name="connsiteX6" fmla="*/ 792960 w 1585920"/>
                <a:gd name="connsiteY6" fmla="*/ 987373 h 987373"/>
                <a:gd name="connsiteX7" fmla="*/ 1331440 w 1585920"/>
                <a:gd name="connsiteY7" fmla="*/ 926413 h 987373"/>
                <a:gd name="connsiteX8" fmla="*/ 1565121 w 1585920"/>
                <a:gd name="connsiteY8" fmla="*/ 98374 h 987373"/>
                <a:gd name="connsiteX9" fmla="*/ 1534075 w 1585920"/>
                <a:gd name="connsiteY9" fmla="*/ 444 h 98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920" h="987373">
                  <a:moveTo>
                    <a:pt x="1534075" y="444"/>
                  </a:moveTo>
                  <a:cubicBezTo>
                    <a:pt x="1525327" y="-423"/>
                    <a:pt x="1515379" y="-52"/>
                    <a:pt x="1504160" y="1853"/>
                  </a:cubicBezTo>
                  <a:cubicBezTo>
                    <a:pt x="1231533" y="27253"/>
                    <a:pt x="1038493" y="5240"/>
                    <a:pt x="792960" y="22173"/>
                  </a:cubicBezTo>
                  <a:cubicBezTo>
                    <a:pt x="547427" y="5240"/>
                    <a:pt x="354387" y="27253"/>
                    <a:pt x="81760" y="1853"/>
                  </a:cubicBezTo>
                  <a:cubicBezTo>
                    <a:pt x="-7987" y="-13387"/>
                    <a:pt x="-16454" y="69587"/>
                    <a:pt x="20799" y="98374"/>
                  </a:cubicBezTo>
                  <a:cubicBezTo>
                    <a:pt x="256172" y="401481"/>
                    <a:pt x="12333" y="791793"/>
                    <a:pt x="254480" y="926413"/>
                  </a:cubicBezTo>
                  <a:cubicBezTo>
                    <a:pt x="588067" y="994993"/>
                    <a:pt x="484773" y="954353"/>
                    <a:pt x="792960" y="987373"/>
                  </a:cubicBezTo>
                  <a:cubicBezTo>
                    <a:pt x="1101147" y="954353"/>
                    <a:pt x="997853" y="994993"/>
                    <a:pt x="1331440" y="926413"/>
                  </a:cubicBezTo>
                  <a:cubicBezTo>
                    <a:pt x="1573587" y="791793"/>
                    <a:pt x="1329748" y="401481"/>
                    <a:pt x="1565121" y="98374"/>
                  </a:cubicBezTo>
                  <a:cubicBezTo>
                    <a:pt x="1597718" y="73186"/>
                    <a:pt x="1595310" y="6510"/>
                    <a:pt x="1534075" y="44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NZ">
                <a:solidFill>
                  <a:prstClr val="white"/>
                </a:solidFill>
                <a:latin typeface="Source Sans Pro" panose="020B0503030403020204" pitchFamily="34" charset="0"/>
                <a:ea typeface="Source Sans Pro" panose="020B0503030403020204" pitchFamily="34" charset="0"/>
              </a:endParaRPr>
            </a:p>
          </p:txBody>
        </p:sp>
        <p:sp>
          <p:nvSpPr>
            <p:cNvPr id="159" name="Freeform 158"/>
            <p:cNvSpPr/>
            <p:nvPr/>
          </p:nvSpPr>
          <p:spPr>
            <a:xfrm>
              <a:off x="4312920" y="1996439"/>
              <a:ext cx="2499360" cy="2705100"/>
            </a:xfrm>
            <a:custGeom>
              <a:avLst/>
              <a:gdLst>
                <a:gd name="connsiteX0" fmla="*/ 460315 w 2499360"/>
                <a:gd name="connsiteY0" fmla="*/ 134201 h 2705100"/>
                <a:gd name="connsiteX1" fmla="*/ 117038 w 2499360"/>
                <a:gd name="connsiteY1" fmla="*/ 477478 h 2705100"/>
                <a:gd name="connsiteX2" fmla="*/ 117038 w 2499360"/>
                <a:gd name="connsiteY2" fmla="*/ 2232283 h 2705100"/>
                <a:gd name="connsiteX3" fmla="*/ 460315 w 2499360"/>
                <a:gd name="connsiteY3" fmla="*/ 2575560 h 2705100"/>
                <a:gd name="connsiteX4" fmla="*/ 1833381 w 2499360"/>
                <a:gd name="connsiteY4" fmla="*/ 2575560 h 2705100"/>
                <a:gd name="connsiteX5" fmla="*/ 2176658 w 2499360"/>
                <a:gd name="connsiteY5" fmla="*/ 2232283 h 2705100"/>
                <a:gd name="connsiteX6" fmla="*/ 2176658 w 2499360"/>
                <a:gd name="connsiteY6" fmla="*/ 477478 h 2705100"/>
                <a:gd name="connsiteX7" fmla="*/ 1833381 w 2499360"/>
                <a:gd name="connsiteY7" fmla="*/ 134201 h 2705100"/>
                <a:gd name="connsiteX8" fmla="*/ 384426 w 2499360"/>
                <a:gd name="connsiteY8" fmla="*/ 0 h 2705100"/>
                <a:gd name="connsiteX9" fmla="*/ 1922082 w 2499360"/>
                <a:gd name="connsiteY9" fmla="*/ 0 h 2705100"/>
                <a:gd name="connsiteX10" fmla="*/ 2306508 w 2499360"/>
                <a:gd name="connsiteY10" fmla="*/ 379738 h 2705100"/>
                <a:gd name="connsiteX11" fmla="*/ 2306508 w 2499360"/>
                <a:gd name="connsiteY11" fmla="*/ 595631 h 2705100"/>
                <a:gd name="connsiteX12" fmla="*/ 2338651 w 2499360"/>
                <a:gd name="connsiteY12" fmla="*/ 624840 h 2705100"/>
                <a:gd name="connsiteX13" fmla="*/ 2467217 w 2499360"/>
                <a:gd name="connsiteY13" fmla="*/ 624840 h 2705100"/>
                <a:gd name="connsiteX14" fmla="*/ 2499360 w 2499360"/>
                <a:gd name="connsiteY14" fmla="*/ 656591 h 2705100"/>
                <a:gd name="connsiteX15" fmla="*/ 2499360 w 2499360"/>
                <a:gd name="connsiteY15" fmla="*/ 1057909 h 2705100"/>
                <a:gd name="connsiteX16" fmla="*/ 2467217 w 2499360"/>
                <a:gd name="connsiteY16" fmla="*/ 1089660 h 2705100"/>
                <a:gd name="connsiteX17" fmla="*/ 2338651 w 2499360"/>
                <a:gd name="connsiteY17" fmla="*/ 1089660 h 2705100"/>
                <a:gd name="connsiteX18" fmla="*/ 2306508 w 2499360"/>
                <a:gd name="connsiteY18" fmla="*/ 1099819 h 2705100"/>
                <a:gd name="connsiteX19" fmla="*/ 2306508 w 2499360"/>
                <a:gd name="connsiteY19" fmla="*/ 1472111 h 2705100"/>
                <a:gd name="connsiteX20" fmla="*/ 2319365 w 2499360"/>
                <a:gd name="connsiteY20" fmla="*/ 1466850 h 2705100"/>
                <a:gd name="connsiteX21" fmla="*/ 2401649 w 2499360"/>
                <a:gd name="connsiteY21" fmla="*/ 1466850 h 2705100"/>
                <a:gd name="connsiteX22" fmla="*/ 2422219 w 2499360"/>
                <a:gd name="connsiteY22" fmla="*/ 1487170 h 2705100"/>
                <a:gd name="connsiteX23" fmla="*/ 2422219 w 2499360"/>
                <a:gd name="connsiteY23" fmla="*/ 2059940 h 2705100"/>
                <a:gd name="connsiteX24" fmla="*/ 2401649 w 2499360"/>
                <a:gd name="connsiteY24" fmla="*/ 2080260 h 2705100"/>
                <a:gd name="connsiteX25" fmla="*/ 2319365 w 2499360"/>
                <a:gd name="connsiteY25" fmla="*/ 2080260 h 2705100"/>
                <a:gd name="connsiteX26" fmla="*/ 2306508 w 2499360"/>
                <a:gd name="connsiteY26" fmla="*/ 2074999 h 2705100"/>
                <a:gd name="connsiteX27" fmla="*/ 2306508 w 2499360"/>
                <a:gd name="connsiteY27" fmla="*/ 2325362 h 2705100"/>
                <a:gd name="connsiteX28" fmla="*/ 1922082 w 2499360"/>
                <a:gd name="connsiteY28" fmla="*/ 2705100 h 2705100"/>
                <a:gd name="connsiteX29" fmla="*/ 384426 w 2499360"/>
                <a:gd name="connsiteY29" fmla="*/ 2705100 h 2705100"/>
                <a:gd name="connsiteX30" fmla="*/ 0 w 2499360"/>
                <a:gd name="connsiteY30" fmla="*/ 2325362 h 2705100"/>
                <a:gd name="connsiteX31" fmla="*/ 0 w 2499360"/>
                <a:gd name="connsiteY31" fmla="*/ 379738 h 2705100"/>
                <a:gd name="connsiteX32" fmla="*/ 384426 w 2499360"/>
                <a:gd name="connsiteY32" fmla="*/ 0 h 270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99360" h="2705100">
                  <a:moveTo>
                    <a:pt x="460315" y="134201"/>
                  </a:moveTo>
                  <a:cubicBezTo>
                    <a:pt x="270728" y="134201"/>
                    <a:pt x="117038" y="287891"/>
                    <a:pt x="117038" y="477478"/>
                  </a:cubicBezTo>
                  <a:lnTo>
                    <a:pt x="117038" y="2232283"/>
                  </a:lnTo>
                  <a:cubicBezTo>
                    <a:pt x="117038" y="2421870"/>
                    <a:pt x="270728" y="2575560"/>
                    <a:pt x="460315" y="2575560"/>
                  </a:cubicBezTo>
                  <a:lnTo>
                    <a:pt x="1833381" y="2575560"/>
                  </a:lnTo>
                  <a:cubicBezTo>
                    <a:pt x="2022968" y="2575560"/>
                    <a:pt x="2176658" y="2421870"/>
                    <a:pt x="2176658" y="2232283"/>
                  </a:cubicBezTo>
                  <a:lnTo>
                    <a:pt x="2176658" y="477478"/>
                  </a:lnTo>
                  <a:cubicBezTo>
                    <a:pt x="2176658" y="287891"/>
                    <a:pt x="2022968" y="134201"/>
                    <a:pt x="1833381" y="134201"/>
                  </a:cubicBezTo>
                  <a:close/>
                  <a:moveTo>
                    <a:pt x="384426" y="0"/>
                  </a:moveTo>
                  <a:lnTo>
                    <a:pt x="1922082" y="0"/>
                  </a:lnTo>
                  <a:cubicBezTo>
                    <a:pt x="2134395" y="0"/>
                    <a:pt x="2306508" y="170014"/>
                    <a:pt x="2306508" y="379738"/>
                  </a:cubicBezTo>
                  <a:lnTo>
                    <a:pt x="2306508" y="595631"/>
                  </a:lnTo>
                  <a:cubicBezTo>
                    <a:pt x="2306508" y="578095"/>
                    <a:pt x="2320899" y="624840"/>
                    <a:pt x="2338651" y="624840"/>
                  </a:cubicBezTo>
                  <a:lnTo>
                    <a:pt x="2467217" y="624840"/>
                  </a:lnTo>
                  <a:cubicBezTo>
                    <a:pt x="2484970" y="624840"/>
                    <a:pt x="2499360" y="639055"/>
                    <a:pt x="2499360" y="656591"/>
                  </a:cubicBezTo>
                  <a:lnTo>
                    <a:pt x="2499360" y="1057909"/>
                  </a:lnTo>
                  <a:cubicBezTo>
                    <a:pt x="2499360" y="1075445"/>
                    <a:pt x="2484970" y="1089660"/>
                    <a:pt x="2467217" y="1089660"/>
                  </a:cubicBezTo>
                  <a:lnTo>
                    <a:pt x="2338651" y="1089660"/>
                  </a:lnTo>
                  <a:cubicBezTo>
                    <a:pt x="2320899" y="1089660"/>
                    <a:pt x="2306508" y="1117355"/>
                    <a:pt x="2306508" y="1099819"/>
                  </a:cubicBezTo>
                  <a:lnTo>
                    <a:pt x="2306508" y="1472111"/>
                  </a:lnTo>
                  <a:lnTo>
                    <a:pt x="2319365" y="1466850"/>
                  </a:lnTo>
                  <a:lnTo>
                    <a:pt x="2401649" y="1466850"/>
                  </a:lnTo>
                  <a:cubicBezTo>
                    <a:pt x="2413009" y="1466850"/>
                    <a:pt x="2422219" y="1475948"/>
                    <a:pt x="2422219" y="1487170"/>
                  </a:cubicBezTo>
                  <a:lnTo>
                    <a:pt x="2422219" y="2059940"/>
                  </a:lnTo>
                  <a:cubicBezTo>
                    <a:pt x="2422219" y="2071162"/>
                    <a:pt x="2413009" y="2080260"/>
                    <a:pt x="2401649" y="2080260"/>
                  </a:cubicBezTo>
                  <a:lnTo>
                    <a:pt x="2319365" y="2080260"/>
                  </a:lnTo>
                  <a:lnTo>
                    <a:pt x="2306508" y="2074999"/>
                  </a:lnTo>
                  <a:lnTo>
                    <a:pt x="2306508" y="2325362"/>
                  </a:lnTo>
                  <a:cubicBezTo>
                    <a:pt x="2306508" y="2535086"/>
                    <a:pt x="2134395" y="2705100"/>
                    <a:pt x="1922082" y="2705100"/>
                  </a:cubicBezTo>
                  <a:lnTo>
                    <a:pt x="384426" y="2705100"/>
                  </a:lnTo>
                  <a:cubicBezTo>
                    <a:pt x="172113" y="2705100"/>
                    <a:pt x="0" y="2535086"/>
                    <a:pt x="0" y="2325362"/>
                  </a:cubicBezTo>
                  <a:lnTo>
                    <a:pt x="0" y="379738"/>
                  </a:lnTo>
                  <a:cubicBezTo>
                    <a:pt x="0" y="170014"/>
                    <a:pt x="172113" y="0"/>
                    <a:pt x="38442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fontAlgn="auto">
                <a:spcBef>
                  <a:spcPts val="0"/>
                </a:spcBef>
                <a:spcAft>
                  <a:spcPts val="0"/>
                </a:spcAft>
              </a:pPr>
              <a:r>
                <a:rPr lang="en-NZ" sz="700" b="1" dirty="0" smtClean="0">
                  <a:solidFill>
                    <a:schemeClr val="tx1">
                      <a:lumMod val="75000"/>
                      <a:lumOff val="25000"/>
                    </a:schemeClr>
                  </a:solidFill>
                  <a:latin typeface="Source Sans Pro" panose="020B0503030403020204" pitchFamily="34" charset="0"/>
                  <a:ea typeface="Source Sans Pro" panose="020B0503030403020204" pitchFamily="34" charset="0"/>
                </a:rPr>
                <a:t>    Wearable </a:t>
              </a:r>
              <a:endParaRPr lang="en-NZ" sz="700" b="1" dirty="0">
                <a:solidFill>
                  <a:schemeClr val="tx1">
                    <a:lumMod val="75000"/>
                    <a:lumOff val="25000"/>
                  </a:schemeClr>
                </a:solidFill>
                <a:latin typeface="Source Sans Pro" panose="020B0503030403020204" pitchFamily="34" charset="0"/>
                <a:ea typeface="Source Sans Pro" panose="020B0503030403020204" pitchFamily="34" charset="0"/>
              </a:endParaRPr>
            </a:p>
          </p:txBody>
        </p:sp>
      </p:grpSp>
      <p:sp>
        <p:nvSpPr>
          <p:cNvPr id="111" name="Oval 110"/>
          <p:cNvSpPr/>
          <p:nvPr/>
        </p:nvSpPr>
        <p:spPr>
          <a:xfrm>
            <a:off x="6151409" y="1675198"/>
            <a:ext cx="792000" cy="792000"/>
          </a:xfrm>
          <a:prstGeom prst="ellipse">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NZ" sz="1200" b="1" dirty="0">
              <a:solidFill>
                <a:prstClr val="black">
                  <a:lumMod val="65000"/>
                  <a:lumOff val="35000"/>
                </a:prstClr>
              </a:solidFill>
              <a:latin typeface="Source Sans Pro" panose="020B0503030403020204" pitchFamily="34" charset="0"/>
              <a:ea typeface="Source Sans Pro" panose="020B0503030403020204" pitchFamily="34" charset="0"/>
            </a:endParaRPr>
          </a:p>
        </p:txBody>
      </p:sp>
      <p:sp>
        <p:nvSpPr>
          <p:cNvPr id="11" name="Rectangle 10"/>
          <p:cNvSpPr/>
          <p:nvPr/>
        </p:nvSpPr>
        <p:spPr>
          <a:xfrm>
            <a:off x="6104636" y="1903528"/>
            <a:ext cx="907621" cy="338554"/>
          </a:xfrm>
          <a:prstGeom prst="rect">
            <a:avLst/>
          </a:prstGeom>
        </p:spPr>
        <p:txBody>
          <a:bodyPr wrap="none">
            <a:spAutoFit/>
          </a:bodyPr>
          <a:lstStyle/>
          <a:p>
            <a:r>
              <a:rPr lang="en-NZ" sz="1600" b="1" dirty="0">
                <a:solidFill>
                  <a:prstClr val="black">
                    <a:lumMod val="65000"/>
                    <a:lumOff val="35000"/>
                  </a:prstClr>
                </a:solidFill>
                <a:latin typeface="Source Sans Pro" panose="020B0503030403020204" pitchFamily="34" charset="0"/>
                <a:ea typeface="Source Sans Pro" panose="020B0503030403020204" pitchFamily="34" charset="0"/>
              </a:rPr>
              <a:t>Identity</a:t>
            </a:r>
            <a:endParaRPr lang="en-NZ" dirty="0">
              <a:latin typeface="Source Sans Pro" panose="020B0503030403020204" pitchFamily="34" charset="0"/>
              <a:ea typeface="Source Sans Pro" panose="020B0503030403020204" pitchFamily="34" charset="0"/>
            </a:endParaRPr>
          </a:p>
        </p:txBody>
      </p:sp>
      <p:grpSp>
        <p:nvGrpSpPr>
          <p:cNvPr id="112" name="Group 111"/>
          <p:cNvGrpSpPr/>
          <p:nvPr/>
        </p:nvGrpSpPr>
        <p:grpSpPr>
          <a:xfrm>
            <a:off x="9829598" y="591898"/>
            <a:ext cx="766481" cy="695061"/>
            <a:chOff x="7296641" y="1873255"/>
            <a:chExt cx="2240759" cy="2031967"/>
          </a:xfrm>
        </p:grpSpPr>
        <p:sp>
          <p:nvSpPr>
            <p:cNvPr id="116" name="Rounded Rectangle 115"/>
            <p:cNvSpPr/>
            <p:nvPr/>
          </p:nvSpPr>
          <p:spPr>
            <a:xfrm>
              <a:off x="7296641" y="2494293"/>
              <a:ext cx="684000" cy="684000"/>
            </a:xfrm>
            <a:prstGeom prst="roundRect">
              <a:avLst/>
            </a:prstGeom>
            <a:solidFill>
              <a:schemeClr val="tx1">
                <a:lumMod val="65000"/>
                <a:lumOff val="35000"/>
              </a:schemeClr>
            </a:solidFill>
            <a:ln w="28575" cap="flat" cmpd="sng" algn="ctr">
              <a:solidFill>
                <a:schemeClr val="tx1">
                  <a:lumMod val="65000"/>
                  <a:lumOff val="3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rgbClr val="FFFFFF"/>
                </a:solidFill>
                <a:effectLst/>
                <a:uLnTx/>
                <a:uFillTx/>
                <a:latin typeface="Source Sans Pro" panose="020B0503030403020204" pitchFamily="34" charset="0"/>
                <a:ea typeface="Source Sans Pro" panose="020B0503030403020204" pitchFamily="34" charset="0"/>
              </a:endParaRPr>
            </a:p>
          </p:txBody>
        </p:sp>
        <p:sp>
          <p:nvSpPr>
            <p:cNvPr id="117" name="Rounded Rectangle 116"/>
            <p:cNvSpPr/>
            <p:nvPr/>
          </p:nvSpPr>
          <p:spPr>
            <a:xfrm>
              <a:off x="8858250" y="2857542"/>
              <a:ext cx="310302" cy="320751"/>
            </a:xfrm>
            <a:prstGeom prst="roundRect">
              <a:avLst/>
            </a:prstGeom>
            <a:solidFill>
              <a:schemeClr val="tx1">
                <a:lumMod val="65000"/>
                <a:lumOff val="35000"/>
              </a:schemeClr>
            </a:solidFill>
            <a:ln w="28575" cap="flat" cmpd="sng" algn="ctr">
              <a:solidFill>
                <a:schemeClr val="tx1">
                  <a:lumMod val="65000"/>
                  <a:lumOff val="3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rgbClr val="FFFFFF"/>
                </a:solidFill>
                <a:effectLst/>
                <a:uLnTx/>
                <a:uFillTx/>
                <a:latin typeface="Source Sans Pro" panose="020B0503030403020204" pitchFamily="34" charset="0"/>
                <a:ea typeface="Source Sans Pro" panose="020B0503030403020204" pitchFamily="34" charset="0"/>
              </a:endParaRPr>
            </a:p>
          </p:txBody>
        </p:sp>
        <p:sp>
          <p:nvSpPr>
            <p:cNvPr id="118" name="Oval 117"/>
            <p:cNvSpPr/>
            <p:nvPr/>
          </p:nvSpPr>
          <p:spPr>
            <a:xfrm>
              <a:off x="8501177" y="1873255"/>
              <a:ext cx="1036223" cy="1036223"/>
            </a:xfrm>
            <a:prstGeom prst="ellipse">
              <a:avLst/>
            </a:prstGeom>
            <a:noFill/>
            <a:ln w="41275" cap="flat" cmpd="sng" algn="ctr">
              <a:solidFill>
                <a:schemeClr val="tx1">
                  <a:lumMod val="65000"/>
                  <a:lumOff val="3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rgbClr val="FFFFFF"/>
                </a:solidFill>
                <a:effectLst/>
                <a:uLnTx/>
                <a:uFillTx/>
                <a:latin typeface="Source Sans Pro" panose="020B0503030403020204" pitchFamily="34" charset="0"/>
                <a:ea typeface="Source Sans Pro" panose="020B0503030403020204" pitchFamily="34" charset="0"/>
              </a:endParaRPr>
            </a:p>
          </p:txBody>
        </p:sp>
        <p:sp>
          <p:nvSpPr>
            <p:cNvPr id="120" name="Flowchart: Merge 6"/>
            <p:cNvSpPr/>
            <p:nvPr/>
          </p:nvSpPr>
          <p:spPr>
            <a:xfrm rot="13500000">
              <a:off x="9092965" y="2109229"/>
              <a:ext cx="91377" cy="360000"/>
            </a:xfrm>
            <a:custGeom>
              <a:avLst/>
              <a:gdLst>
                <a:gd name="connsiteX0" fmla="*/ 0 w 10000"/>
                <a:gd name="connsiteY0" fmla="*/ 0 h 10000"/>
                <a:gd name="connsiteX1" fmla="*/ 10000 w 10000"/>
                <a:gd name="connsiteY1" fmla="*/ 0 h 10000"/>
                <a:gd name="connsiteX2" fmla="*/ 5000 w 10000"/>
                <a:gd name="connsiteY2" fmla="*/ 10000 h 10000"/>
                <a:gd name="connsiteX3" fmla="*/ 0 w 10000"/>
                <a:gd name="connsiteY3" fmla="*/ 0 h 10000"/>
                <a:gd name="connsiteX0" fmla="*/ 0 w 10000"/>
                <a:gd name="connsiteY0" fmla="*/ 1250 h 11250"/>
                <a:gd name="connsiteX1" fmla="*/ 10000 w 10000"/>
                <a:gd name="connsiteY1" fmla="*/ 1250 h 11250"/>
                <a:gd name="connsiteX2" fmla="*/ 5000 w 10000"/>
                <a:gd name="connsiteY2" fmla="*/ 11250 h 11250"/>
                <a:gd name="connsiteX3" fmla="*/ 0 w 10000"/>
                <a:gd name="connsiteY3" fmla="*/ 1250 h 11250"/>
              </a:gdLst>
              <a:ahLst/>
              <a:cxnLst>
                <a:cxn ang="0">
                  <a:pos x="connsiteX0" y="connsiteY0"/>
                </a:cxn>
                <a:cxn ang="0">
                  <a:pos x="connsiteX1" y="connsiteY1"/>
                </a:cxn>
                <a:cxn ang="0">
                  <a:pos x="connsiteX2" y="connsiteY2"/>
                </a:cxn>
                <a:cxn ang="0">
                  <a:pos x="connsiteX3" y="connsiteY3"/>
                </a:cxn>
              </a:cxnLst>
              <a:rect l="l" t="t" r="r" b="b"/>
              <a:pathLst>
                <a:path w="10000" h="11250">
                  <a:moveTo>
                    <a:pt x="0" y="1250"/>
                  </a:moveTo>
                  <a:cubicBezTo>
                    <a:pt x="833" y="-417"/>
                    <a:pt x="9167" y="-417"/>
                    <a:pt x="10000" y="1250"/>
                  </a:cubicBezTo>
                  <a:lnTo>
                    <a:pt x="5000" y="11250"/>
                  </a:lnTo>
                  <a:lnTo>
                    <a:pt x="0" y="1250"/>
                  </a:lnTo>
                  <a:close/>
                </a:path>
              </a:pathLst>
            </a:custGeom>
            <a:solidFill>
              <a:sysClr val="window" lastClr="FFFFFF"/>
            </a:solidFill>
            <a:ln w="28575" cap="rnd" cmpd="sng" algn="ctr">
              <a:solidFill>
                <a:schemeClr val="tx1">
                  <a:lumMod val="65000"/>
                  <a:lumOff val="3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rgbClr val="FFFFFF"/>
                </a:solidFill>
                <a:effectLst/>
                <a:uLnTx/>
                <a:uFillTx/>
                <a:latin typeface="Source Sans Pro" panose="020B0503030403020204" pitchFamily="34" charset="0"/>
                <a:ea typeface="Source Sans Pro" panose="020B0503030403020204" pitchFamily="34" charset="0"/>
              </a:endParaRPr>
            </a:p>
          </p:txBody>
        </p:sp>
        <p:sp>
          <p:nvSpPr>
            <p:cNvPr id="144" name="Rounded Rectangle 7"/>
            <p:cNvSpPr/>
            <p:nvPr/>
          </p:nvSpPr>
          <p:spPr>
            <a:xfrm>
              <a:off x="7645024" y="3186414"/>
              <a:ext cx="1370031" cy="718808"/>
            </a:xfrm>
            <a:custGeom>
              <a:avLst/>
              <a:gdLst>
                <a:gd name="connsiteX0" fmla="*/ 0 w 1370031"/>
                <a:gd name="connsiteY0" fmla="*/ 349511 h 1068319"/>
                <a:gd name="connsiteX1" fmla="*/ 349511 w 1370031"/>
                <a:gd name="connsiteY1" fmla="*/ 0 h 1068319"/>
                <a:gd name="connsiteX2" fmla="*/ 1020520 w 1370031"/>
                <a:gd name="connsiteY2" fmla="*/ 0 h 1068319"/>
                <a:gd name="connsiteX3" fmla="*/ 1370031 w 1370031"/>
                <a:gd name="connsiteY3" fmla="*/ 349511 h 1068319"/>
                <a:gd name="connsiteX4" fmla="*/ 1370031 w 1370031"/>
                <a:gd name="connsiteY4" fmla="*/ 718808 h 1068319"/>
                <a:gd name="connsiteX5" fmla="*/ 1020520 w 1370031"/>
                <a:gd name="connsiteY5" fmla="*/ 1068319 h 1068319"/>
                <a:gd name="connsiteX6" fmla="*/ 349511 w 1370031"/>
                <a:gd name="connsiteY6" fmla="*/ 1068319 h 1068319"/>
                <a:gd name="connsiteX7" fmla="*/ 0 w 1370031"/>
                <a:gd name="connsiteY7" fmla="*/ 718808 h 1068319"/>
                <a:gd name="connsiteX8" fmla="*/ 0 w 1370031"/>
                <a:gd name="connsiteY8" fmla="*/ 349511 h 1068319"/>
                <a:gd name="connsiteX0" fmla="*/ 1020520 w 1370031"/>
                <a:gd name="connsiteY0" fmla="*/ 0 h 1068319"/>
                <a:gd name="connsiteX1" fmla="*/ 1370031 w 1370031"/>
                <a:gd name="connsiteY1" fmla="*/ 349511 h 1068319"/>
                <a:gd name="connsiteX2" fmla="*/ 1370031 w 1370031"/>
                <a:gd name="connsiteY2" fmla="*/ 718808 h 1068319"/>
                <a:gd name="connsiteX3" fmla="*/ 1020520 w 1370031"/>
                <a:gd name="connsiteY3" fmla="*/ 1068319 h 1068319"/>
                <a:gd name="connsiteX4" fmla="*/ 349511 w 1370031"/>
                <a:gd name="connsiteY4" fmla="*/ 1068319 h 1068319"/>
                <a:gd name="connsiteX5" fmla="*/ 0 w 1370031"/>
                <a:gd name="connsiteY5" fmla="*/ 718808 h 1068319"/>
                <a:gd name="connsiteX6" fmla="*/ 0 w 1370031"/>
                <a:gd name="connsiteY6" fmla="*/ 349511 h 1068319"/>
                <a:gd name="connsiteX7" fmla="*/ 349511 w 1370031"/>
                <a:gd name="connsiteY7" fmla="*/ 0 h 1068319"/>
                <a:gd name="connsiteX8" fmla="*/ 1111960 w 1370031"/>
                <a:gd name="connsiteY8" fmla="*/ 91440 h 1068319"/>
                <a:gd name="connsiteX0" fmla="*/ 1020520 w 1370031"/>
                <a:gd name="connsiteY0" fmla="*/ 0 h 1068319"/>
                <a:gd name="connsiteX1" fmla="*/ 1370031 w 1370031"/>
                <a:gd name="connsiteY1" fmla="*/ 349511 h 1068319"/>
                <a:gd name="connsiteX2" fmla="*/ 1370031 w 1370031"/>
                <a:gd name="connsiteY2" fmla="*/ 718808 h 1068319"/>
                <a:gd name="connsiteX3" fmla="*/ 1020520 w 1370031"/>
                <a:gd name="connsiteY3" fmla="*/ 1068319 h 1068319"/>
                <a:gd name="connsiteX4" fmla="*/ 349511 w 1370031"/>
                <a:gd name="connsiteY4" fmla="*/ 1068319 h 1068319"/>
                <a:gd name="connsiteX5" fmla="*/ 0 w 1370031"/>
                <a:gd name="connsiteY5" fmla="*/ 718808 h 1068319"/>
                <a:gd name="connsiteX6" fmla="*/ 0 w 1370031"/>
                <a:gd name="connsiteY6" fmla="*/ 349511 h 1068319"/>
                <a:gd name="connsiteX7" fmla="*/ 349511 w 1370031"/>
                <a:gd name="connsiteY7" fmla="*/ 0 h 1068319"/>
                <a:gd name="connsiteX0" fmla="*/ 1370031 w 1370031"/>
                <a:gd name="connsiteY0" fmla="*/ 349511 h 1068319"/>
                <a:gd name="connsiteX1" fmla="*/ 1370031 w 1370031"/>
                <a:gd name="connsiteY1" fmla="*/ 718808 h 1068319"/>
                <a:gd name="connsiteX2" fmla="*/ 1020520 w 1370031"/>
                <a:gd name="connsiteY2" fmla="*/ 1068319 h 1068319"/>
                <a:gd name="connsiteX3" fmla="*/ 349511 w 1370031"/>
                <a:gd name="connsiteY3" fmla="*/ 1068319 h 1068319"/>
                <a:gd name="connsiteX4" fmla="*/ 0 w 1370031"/>
                <a:gd name="connsiteY4" fmla="*/ 718808 h 1068319"/>
                <a:gd name="connsiteX5" fmla="*/ 0 w 1370031"/>
                <a:gd name="connsiteY5" fmla="*/ 349511 h 1068319"/>
                <a:gd name="connsiteX6" fmla="*/ 349511 w 1370031"/>
                <a:gd name="connsiteY6" fmla="*/ 0 h 1068319"/>
                <a:gd name="connsiteX0" fmla="*/ 1370031 w 1370031"/>
                <a:gd name="connsiteY0" fmla="*/ 0 h 718808"/>
                <a:gd name="connsiteX1" fmla="*/ 1370031 w 1370031"/>
                <a:gd name="connsiteY1" fmla="*/ 369297 h 718808"/>
                <a:gd name="connsiteX2" fmla="*/ 1020520 w 1370031"/>
                <a:gd name="connsiteY2" fmla="*/ 718808 h 718808"/>
                <a:gd name="connsiteX3" fmla="*/ 349511 w 1370031"/>
                <a:gd name="connsiteY3" fmla="*/ 718808 h 718808"/>
                <a:gd name="connsiteX4" fmla="*/ 0 w 1370031"/>
                <a:gd name="connsiteY4" fmla="*/ 369297 h 718808"/>
                <a:gd name="connsiteX5" fmla="*/ 0 w 1370031"/>
                <a:gd name="connsiteY5" fmla="*/ 0 h 71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0031" h="718808">
                  <a:moveTo>
                    <a:pt x="1370031" y="0"/>
                  </a:moveTo>
                  <a:lnTo>
                    <a:pt x="1370031" y="369297"/>
                  </a:lnTo>
                  <a:cubicBezTo>
                    <a:pt x="1370031" y="562327"/>
                    <a:pt x="1213550" y="718808"/>
                    <a:pt x="1020520" y="718808"/>
                  </a:cubicBezTo>
                  <a:lnTo>
                    <a:pt x="349511" y="718808"/>
                  </a:lnTo>
                  <a:cubicBezTo>
                    <a:pt x="156481" y="718808"/>
                    <a:pt x="0" y="562327"/>
                    <a:pt x="0" y="369297"/>
                  </a:cubicBezTo>
                  <a:lnTo>
                    <a:pt x="0" y="0"/>
                  </a:lnTo>
                </a:path>
              </a:pathLst>
            </a:custGeom>
            <a:noFill/>
            <a:ln w="38100" cap="flat" cmpd="sng" algn="ctr">
              <a:solidFill>
                <a:schemeClr val="tx1">
                  <a:lumMod val="65000"/>
                  <a:lumOff val="3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Z" sz="1800" b="0" i="0" u="none" strike="noStrike" kern="0" cap="none" spc="0" normalizeH="0" baseline="0" noProof="0" smtClean="0">
                <a:ln>
                  <a:noFill/>
                </a:ln>
                <a:solidFill>
                  <a:srgbClr val="FFFFFF"/>
                </a:solidFill>
                <a:effectLst/>
                <a:uLnTx/>
                <a:uFillTx/>
                <a:latin typeface="Source Sans Pro" panose="020B0503030403020204" pitchFamily="34" charset="0"/>
                <a:ea typeface="Source Sans Pro" panose="020B0503030403020204" pitchFamily="34" charset="0"/>
              </a:endParaRPr>
            </a:p>
          </p:txBody>
        </p:sp>
      </p:grpSp>
    </p:spTree>
    <p:extLst>
      <p:ext uri="{BB962C8B-B14F-4D97-AF65-F5344CB8AC3E}">
        <p14:creationId xmlns:p14="http://schemas.microsoft.com/office/powerpoint/2010/main" val="1369195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6"/>
                                        </p:tgtEl>
                                        <p:attrNameLst>
                                          <p:attrName>style.visibility</p:attrName>
                                        </p:attrNameLst>
                                      </p:cBhvr>
                                      <p:to>
                                        <p:strVal val="visible"/>
                                      </p:to>
                                    </p:set>
                                    <p:animEffect transition="in" filter="fade">
                                      <p:cBhvr>
                                        <p:cTn id="10" dur="500"/>
                                        <p:tgtEl>
                                          <p:spTgt spid="16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25"/>
                                        </p:tgtEl>
                                        <p:attrNameLst>
                                          <p:attrName>style.visibility</p:attrName>
                                        </p:attrNameLst>
                                      </p:cBhvr>
                                      <p:to>
                                        <p:strVal val="visible"/>
                                      </p:to>
                                    </p:set>
                                    <p:animEffect transition="in" filter="fade">
                                      <p:cBhvr>
                                        <p:cTn id="14" dur="500"/>
                                        <p:tgtEl>
                                          <p:spTgt spid="225"/>
                                        </p:tgtEl>
                                      </p:cBhvr>
                                    </p:animEffect>
                                  </p:childTnLst>
                                </p:cTn>
                              </p:par>
                              <p:par>
                                <p:cTn id="15" presetID="10" presetClass="entr" presetSubtype="0" fill="hold" nodeType="withEffect">
                                  <p:stCondLst>
                                    <p:cond delay="0"/>
                                  </p:stCondLst>
                                  <p:childTnLst>
                                    <p:set>
                                      <p:cBhvr>
                                        <p:cTn id="16" dur="1" fill="hold">
                                          <p:stCondLst>
                                            <p:cond delay="0"/>
                                          </p:stCondLst>
                                        </p:cTn>
                                        <p:tgtEl>
                                          <p:spTgt spid="163"/>
                                        </p:tgtEl>
                                        <p:attrNameLst>
                                          <p:attrName>style.visibility</p:attrName>
                                        </p:attrNameLst>
                                      </p:cBhvr>
                                      <p:to>
                                        <p:strVal val="visible"/>
                                      </p:to>
                                    </p:set>
                                    <p:animEffect transition="in" filter="fade">
                                      <p:cBhvr>
                                        <p:cTn id="17" dur="500"/>
                                        <p:tgtEl>
                                          <p:spTgt spid="163"/>
                                        </p:tgtEl>
                                      </p:cBhvr>
                                    </p:animEffect>
                                  </p:childTnLst>
                                </p:cTn>
                              </p:par>
                              <p:par>
                                <p:cTn id="18" presetID="10" presetClass="entr" presetSubtype="0" fill="hold" nodeType="withEffect">
                                  <p:stCondLst>
                                    <p:cond delay="0"/>
                                  </p:stCondLst>
                                  <p:childTnLst>
                                    <p:set>
                                      <p:cBhvr>
                                        <p:cTn id="19" dur="1" fill="hold">
                                          <p:stCondLst>
                                            <p:cond delay="0"/>
                                          </p:stCondLst>
                                        </p:cTn>
                                        <p:tgtEl>
                                          <p:spTgt spid="165"/>
                                        </p:tgtEl>
                                        <p:attrNameLst>
                                          <p:attrName>style.visibility</p:attrName>
                                        </p:attrNameLst>
                                      </p:cBhvr>
                                      <p:to>
                                        <p:strVal val="visible"/>
                                      </p:to>
                                    </p:set>
                                    <p:animEffect transition="in" filter="fade">
                                      <p:cBhvr>
                                        <p:cTn id="20" dur="500"/>
                                        <p:tgtEl>
                                          <p:spTgt spid="165"/>
                                        </p:tgtEl>
                                      </p:cBhvr>
                                    </p:animEffect>
                                  </p:childTnLst>
                                </p:cTn>
                              </p:par>
                              <p:par>
                                <p:cTn id="21" presetID="10" presetClass="entr" presetSubtype="0" fill="hold" nodeType="withEffect">
                                  <p:stCondLst>
                                    <p:cond delay="0"/>
                                  </p:stCondLst>
                                  <p:childTnLst>
                                    <p:set>
                                      <p:cBhvr>
                                        <p:cTn id="22" dur="1" fill="hold">
                                          <p:stCondLst>
                                            <p:cond delay="0"/>
                                          </p:stCondLst>
                                        </p:cTn>
                                        <p:tgtEl>
                                          <p:spTgt spid="164"/>
                                        </p:tgtEl>
                                        <p:attrNameLst>
                                          <p:attrName>style.visibility</p:attrName>
                                        </p:attrNameLst>
                                      </p:cBhvr>
                                      <p:to>
                                        <p:strVal val="visible"/>
                                      </p:to>
                                    </p:set>
                                    <p:animEffect transition="in" filter="fade">
                                      <p:cBhvr>
                                        <p:cTn id="23"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boy movie nz tai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 y="1"/>
            <a:ext cx="1219468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7428" y="172650"/>
            <a:ext cx="4208318" cy="1754326"/>
          </a:xfrm>
          <a:prstGeom prst="rect">
            <a:avLst/>
          </a:prstGeom>
          <a:noFill/>
        </p:spPr>
        <p:txBody>
          <a:bodyPr wrap="square" rtlCol="0">
            <a:spAutoFit/>
          </a:bodyPr>
          <a:lstStyle/>
          <a:p>
            <a:r>
              <a:rPr lang="en-NZ" sz="3600" b="1" dirty="0" smtClean="0">
                <a:solidFill>
                  <a:schemeClr val="bg1"/>
                </a:solidFill>
                <a:latin typeface="+mj-lt"/>
              </a:rPr>
              <a:t>What does this mean for our rural communities?</a:t>
            </a:r>
            <a:endParaRPr lang="en-NZ" sz="3600" b="1" dirty="0">
              <a:solidFill>
                <a:schemeClr val="bg1"/>
              </a:solidFill>
              <a:latin typeface="+mj-lt"/>
            </a:endParaRPr>
          </a:p>
        </p:txBody>
      </p:sp>
      <p:sp>
        <p:nvSpPr>
          <p:cNvPr id="5" name="TextBox 4"/>
          <p:cNvSpPr txBox="1"/>
          <p:nvPr/>
        </p:nvSpPr>
        <p:spPr>
          <a:xfrm>
            <a:off x="0" y="6582340"/>
            <a:ext cx="1423788" cy="246221"/>
          </a:xfrm>
          <a:prstGeom prst="rect">
            <a:avLst/>
          </a:prstGeom>
          <a:noFill/>
        </p:spPr>
        <p:txBody>
          <a:bodyPr wrap="none" rtlCol="0">
            <a:spAutoFit/>
          </a:bodyPr>
          <a:lstStyle/>
          <a:p>
            <a:r>
              <a:rPr lang="en-NZ" sz="1000" b="1" dirty="0" smtClean="0">
                <a:solidFill>
                  <a:schemeClr val="bg1"/>
                </a:solidFill>
              </a:rPr>
              <a:t>Courtesy of: NZ On Air</a:t>
            </a:r>
            <a:endParaRPr lang="en-NZ" sz="1000" b="1" dirty="0">
              <a:solidFill>
                <a:schemeClr val="bg1"/>
              </a:solidFill>
            </a:endParaRPr>
          </a:p>
        </p:txBody>
      </p:sp>
      <p:pic>
        <p:nvPicPr>
          <p:cNvPr id="6" name="Picture 5" descr="white MOH clou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1622" y="5926485"/>
            <a:ext cx="756000" cy="762829"/>
          </a:xfrm>
          <a:prstGeom prst="rect">
            <a:avLst/>
          </a:prstGeom>
        </p:spPr>
      </p:pic>
    </p:spTree>
    <p:extLst>
      <p:ext uri="{BB962C8B-B14F-4D97-AF65-F5344CB8AC3E}">
        <p14:creationId xmlns:p14="http://schemas.microsoft.com/office/powerpoint/2010/main" val="1949036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p:nvPr/>
        </p:nvSpPr>
        <p:spPr>
          <a:xfrm>
            <a:off x="463344" y="4212960"/>
            <a:ext cx="7522416" cy="12602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2" name="Rectangle 71"/>
          <p:cNvSpPr/>
          <p:nvPr/>
        </p:nvSpPr>
        <p:spPr>
          <a:xfrm>
            <a:off x="463344" y="2806256"/>
            <a:ext cx="7522416" cy="12602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p:cNvSpPr>
            <a:spLocks noGrp="1"/>
          </p:cNvSpPr>
          <p:nvPr>
            <p:ph type="title"/>
          </p:nvPr>
        </p:nvSpPr>
        <p:spPr/>
        <p:txBody>
          <a:bodyPr/>
          <a:lstStyle/>
          <a:p>
            <a:r>
              <a:rPr lang="en-NZ" dirty="0" smtClean="0"/>
              <a:t>NZ Broadband Stats</a:t>
            </a:r>
            <a:endParaRPr lang="en-NZ" dirty="0"/>
          </a:p>
        </p:txBody>
      </p:sp>
      <p:sp>
        <p:nvSpPr>
          <p:cNvPr id="52" name="TextBox 51"/>
          <p:cNvSpPr txBox="1"/>
          <p:nvPr/>
        </p:nvSpPr>
        <p:spPr>
          <a:xfrm>
            <a:off x="2698947" y="2866175"/>
            <a:ext cx="1849486" cy="1200329"/>
          </a:xfrm>
          <a:prstGeom prst="rect">
            <a:avLst/>
          </a:prstGeom>
          <a:noFill/>
        </p:spPr>
        <p:txBody>
          <a:bodyPr wrap="square" rtlCol="0">
            <a:spAutoFit/>
          </a:bodyPr>
          <a:lstStyle/>
          <a:p>
            <a:pPr algn="ctr"/>
            <a:r>
              <a:rPr lang="en-NZ" sz="4000" b="1" dirty="0" smtClean="0"/>
              <a:t>1 </a:t>
            </a:r>
            <a:r>
              <a:rPr lang="en-NZ" sz="4000" b="1" dirty="0" err="1" smtClean="0"/>
              <a:t>Gbps</a:t>
            </a:r>
            <a:endParaRPr lang="en-NZ" sz="4000" b="1" dirty="0"/>
          </a:p>
          <a:p>
            <a:pPr algn="ctr"/>
            <a:r>
              <a:rPr lang="en-NZ" sz="1600" dirty="0" smtClean="0"/>
              <a:t>1 hour </a:t>
            </a:r>
            <a:r>
              <a:rPr lang="en-NZ" sz="1600" dirty="0" err="1" smtClean="0"/>
              <a:t>GoT</a:t>
            </a:r>
            <a:r>
              <a:rPr lang="en-NZ" sz="1600" dirty="0" smtClean="0"/>
              <a:t> episode in 8 seconds*</a:t>
            </a:r>
            <a:endParaRPr lang="en-NZ" sz="1600" dirty="0"/>
          </a:p>
        </p:txBody>
      </p:sp>
      <p:sp>
        <p:nvSpPr>
          <p:cNvPr id="54" name="TextBox 53"/>
          <p:cNvSpPr txBox="1"/>
          <p:nvPr/>
        </p:nvSpPr>
        <p:spPr>
          <a:xfrm>
            <a:off x="2685023" y="4411323"/>
            <a:ext cx="1877334" cy="954107"/>
          </a:xfrm>
          <a:prstGeom prst="rect">
            <a:avLst/>
          </a:prstGeom>
          <a:noFill/>
        </p:spPr>
        <p:txBody>
          <a:bodyPr wrap="square" rtlCol="0">
            <a:spAutoFit/>
          </a:bodyPr>
          <a:lstStyle/>
          <a:p>
            <a:pPr algn="ctr"/>
            <a:r>
              <a:rPr lang="en-NZ" sz="2400" b="1" dirty="0" smtClean="0"/>
              <a:t>20 Mbps</a:t>
            </a:r>
            <a:endParaRPr lang="en-NZ" sz="2400" b="1" dirty="0"/>
          </a:p>
          <a:p>
            <a:pPr algn="ctr"/>
            <a:r>
              <a:rPr lang="en-NZ" sz="1600" dirty="0" smtClean="0"/>
              <a:t>1 hour </a:t>
            </a:r>
            <a:r>
              <a:rPr lang="en-NZ" sz="1600" dirty="0" err="1" smtClean="0"/>
              <a:t>GoT</a:t>
            </a:r>
            <a:r>
              <a:rPr lang="en-NZ" sz="1600" dirty="0" smtClean="0"/>
              <a:t> episode in 6-7 minutes*</a:t>
            </a:r>
            <a:endParaRPr lang="en-NZ" sz="1600" dirty="0"/>
          </a:p>
        </p:txBody>
      </p:sp>
      <p:sp>
        <p:nvSpPr>
          <p:cNvPr id="55" name="Rectangle 54"/>
          <p:cNvSpPr/>
          <p:nvPr/>
        </p:nvSpPr>
        <p:spPr>
          <a:xfrm>
            <a:off x="52829" y="6567888"/>
            <a:ext cx="2440092" cy="246221"/>
          </a:xfrm>
          <a:prstGeom prst="rect">
            <a:avLst/>
          </a:prstGeom>
        </p:spPr>
        <p:txBody>
          <a:bodyPr wrap="none">
            <a:spAutoFit/>
          </a:bodyPr>
          <a:lstStyle/>
          <a:p>
            <a:r>
              <a:rPr lang="en-NZ" sz="1000" dirty="0" smtClean="0"/>
              <a:t>* Episode is approximately 950MB at 720p </a:t>
            </a:r>
            <a:endParaRPr lang="en-NZ" sz="1000" dirty="0"/>
          </a:p>
        </p:txBody>
      </p:sp>
      <p:sp>
        <p:nvSpPr>
          <p:cNvPr id="56" name="Rectangle 55"/>
          <p:cNvSpPr/>
          <p:nvPr/>
        </p:nvSpPr>
        <p:spPr>
          <a:xfrm>
            <a:off x="4819478" y="3081619"/>
            <a:ext cx="1265090" cy="769441"/>
          </a:xfrm>
          <a:prstGeom prst="rect">
            <a:avLst/>
          </a:prstGeom>
        </p:spPr>
        <p:txBody>
          <a:bodyPr wrap="none">
            <a:spAutoFit/>
          </a:bodyPr>
          <a:lstStyle/>
          <a:p>
            <a:r>
              <a:rPr lang="en-US" sz="4400" b="1" dirty="0">
                <a:solidFill>
                  <a:srgbClr val="424242"/>
                </a:solidFill>
              </a:rPr>
              <a:t>87%</a:t>
            </a:r>
            <a:endParaRPr lang="en-NZ" sz="4400" b="1" dirty="0"/>
          </a:p>
        </p:txBody>
      </p:sp>
      <p:sp>
        <p:nvSpPr>
          <p:cNvPr id="57" name="Rectangle 56"/>
          <p:cNvSpPr/>
          <p:nvPr/>
        </p:nvSpPr>
        <p:spPr>
          <a:xfrm>
            <a:off x="4854975" y="4626766"/>
            <a:ext cx="1204176" cy="523220"/>
          </a:xfrm>
          <a:prstGeom prst="rect">
            <a:avLst/>
          </a:prstGeom>
        </p:spPr>
        <p:txBody>
          <a:bodyPr wrap="none">
            <a:spAutoFit/>
          </a:bodyPr>
          <a:lstStyle/>
          <a:p>
            <a:r>
              <a:rPr lang="en-US" sz="2800" b="1" dirty="0" smtClean="0">
                <a:solidFill>
                  <a:srgbClr val="424242"/>
                </a:solidFill>
              </a:rPr>
              <a:t>12.8%</a:t>
            </a:r>
            <a:endParaRPr lang="en-NZ" sz="2800" b="1" dirty="0"/>
          </a:p>
        </p:txBody>
      </p:sp>
      <p:grpSp>
        <p:nvGrpSpPr>
          <p:cNvPr id="74" name="Group 73"/>
          <p:cNvGrpSpPr/>
          <p:nvPr/>
        </p:nvGrpSpPr>
        <p:grpSpPr>
          <a:xfrm>
            <a:off x="463344" y="2929716"/>
            <a:ext cx="2095613" cy="1073246"/>
            <a:chOff x="463344" y="2369447"/>
            <a:chExt cx="2095613" cy="1073246"/>
          </a:xfrm>
        </p:grpSpPr>
        <p:grpSp>
          <p:nvGrpSpPr>
            <p:cNvPr id="45" name="Group 44"/>
            <p:cNvGrpSpPr>
              <a:grpSpLocks noChangeAspect="1"/>
            </p:cNvGrpSpPr>
            <p:nvPr/>
          </p:nvGrpSpPr>
          <p:grpSpPr>
            <a:xfrm>
              <a:off x="942055" y="2369447"/>
              <a:ext cx="1138190" cy="720000"/>
              <a:chOff x="2267712" y="5676504"/>
              <a:chExt cx="554736" cy="350916"/>
            </a:xfrm>
          </p:grpSpPr>
          <p:sp>
            <p:nvSpPr>
              <p:cNvPr id="14" name="Rectangle 13"/>
              <p:cNvSpPr/>
              <p:nvPr/>
            </p:nvSpPr>
            <p:spPr>
              <a:xfrm>
                <a:off x="2426208" y="5791200"/>
                <a:ext cx="249936" cy="176784"/>
              </a:xfrm>
              <a:prstGeom prst="rect">
                <a:avLst/>
              </a:prstGeom>
              <a:noFill/>
              <a:ln w="254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6" name="Straight Connector 15"/>
              <p:cNvCxnSpPr/>
              <p:nvPr/>
            </p:nvCxnSpPr>
            <p:spPr>
              <a:xfrm>
                <a:off x="2267712" y="5967984"/>
                <a:ext cx="554736" cy="0"/>
              </a:xfrm>
              <a:prstGeom prst="line">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17" name="Isosceles Triangle 16"/>
              <p:cNvSpPr/>
              <p:nvPr/>
            </p:nvSpPr>
            <p:spPr>
              <a:xfrm>
                <a:off x="2363186" y="5676504"/>
                <a:ext cx="372169" cy="115096"/>
              </a:xfrm>
              <a:prstGeom prst="triangle">
                <a:avLst/>
              </a:prstGeom>
              <a:noFill/>
              <a:ln w="254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Rectangle 17"/>
              <p:cNvSpPr/>
              <p:nvPr/>
            </p:nvSpPr>
            <p:spPr>
              <a:xfrm>
                <a:off x="2505336" y="5865332"/>
                <a:ext cx="89274" cy="102609"/>
              </a:xfrm>
              <a:prstGeom prst="rect">
                <a:avLst/>
              </a:prstGeom>
              <a:noFill/>
              <a:ln w="254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Freeform 18"/>
              <p:cNvSpPr/>
              <p:nvPr/>
            </p:nvSpPr>
            <p:spPr>
              <a:xfrm>
                <a:off x="2341680" y="5901344"/>
                <a:ext cx="81479" cy="126076"/>
              </a:xfrm>
              <a:custGeom>
                <a:avLst/>
                <a:gdLst>
                  <a:gd name="connsiteX0" fmla="*/ 80010 w 80010"/>
                  <a:gd name="connsiteY0" fmla="*/ 0 h 125730"/>
                  <a:gd name="connsiteX1" fmla="*/ 0 w 80010"/>
                  <a:gd name="connsiteY1" fmla="*/ 125730 h 125730"/>
                  <a:gd name="connsiteX0" fmla="*/ 80010 w 80010"/>
                  <a:gd name="connsiteY0" fmla="*/ 0 h 125730"/>
                  <a:gd name="connsiteX1" fmla="*/ 0 w 80010"/>
                  <a:gd name="connsiteY1" fmla="*/ 125730 h 125730"/>
                  <a:gd name="connsiteX0" fmla="*/ 80010 w 80010"/>
                  <a:gd name="connsiteY0" fmla="*/ 120 h 125850"/>
                  <a:gd name="connsiteX1" fmla="*/ 0 w 80010"/>
                  <a:gd name="connsiteY1" fmla="*/ 125850 h 125850"/>
                  <a:gd name="connsiteX0" fmla="*/ 81479 w 81479"/>
                  <a:gd name="connsiteY0" fmla="*/ 346 h 126076"/>
                  <a:gd name="connsiteX1" fmla="*/ 1469 w 81479"/>
                  <a:gd name="connsiteY1" fmla="*/ 126076 h 126076"/>
                </a:gdLst>
                <a:ahLst/>
                <a:cxnLst>
                  <a:cxn ang="0">
                    <a:pos x="connsiteX0" y="connsiteY0"/>
                  </a:cxn>
                  <a:cxn ang="0">
                    <a:pos x="connsiteX1" y="connsiteY1"/>
                  </a:cxn>
                </a:cxnLst>
                <a:rect l="l" t="t" r="r" b="b"/>
                <a:pathLst>
                  <a:path w="81479" h="126076">
                    <a:moveTo>
                      <a:pt x="81479" y="346"/>
                    </a:moveTo>
                    <a:cubicBezTo>
                      <a:pt x="-17581" y="-3464"/>
                      <a:pt x="1469" y="23206"/>
                      <a:pt x="1469" y="126076"/>
                    </a:cubicBezTo>
                  </a:path>
                </a:pathLst>
              </a:custGeom>
              <a:noFill/>
              <a:ln w="254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sp>
          <p:nvSpPr>
            <p:cNvPr id="58" name="TextBox 57"/>
            <p:cNvSpPr txBox="1"/>
            <p:nvPr/>
          </p:nvSpPr>
          <p:spPr>
            <a:xfrm>
              <a:off x="463344" y="3104139"/>
              <a:ext cx="2095613" cy="338554"/>
            </a:xfrm>
            <a:prstGeom prst="rect">
              <a:avLst/>
            </a:prstGeom>
            <a:noFill/>
          </p:spPr>
          <p:txBody>
            <a:bodyPr wrap="square" rtlCol="0">
              <a:spAutoFit/>
            </a:bodyPr>
            <a:lstStyle/>
            <a:p>
              <a:pPr algn="ctr"/>
              <a:r>
                <a:rPr lang="en-NZ" sz="1600" dirty="0" smtClean="0"/>
                <a:t>Fibre to the Premises</a:t>
              </a:r>
              <a:endParaRPr lang="en-NZ" sz="1600" dirty="0"/>
            </a:p>
          </p:txBody>
        </p:sp>
      </p:grpSp>
      <p:grpSp>
        <p:nvGrpSpPr>
          <p:cNvPr id="75" name="Group 74"/>
          <p:cNvGrpSpPr/>
          <p:nvPr/>
        </p:nvGrpSpPr>
        <p:grpSpPr>
          <a:xfrm>
            <a:off x="604812" y="4302802"/>
            <a:ext cx="1812676" cy="1171148"/>
            <a:chOff x="604812" y="4226335"/>
            <a:chExt cx="1812676" cy="1171148"/>
          </a:xfrm>
        </p:grpSpPr>
        <p:grpSp>
          <p:nvGrpSpPr>
            <p:cNvPr id="66" name="Group 65"/>
            <p:cNvGrpSpPr/>
            <p:nvPr/>
          </p:nvGrpSpPr>
          <p:grpSpPr>
            <a:xfrm>
              <a:off x="877287" y="4226335"/>
              <a:ext cx="1267727" cy="720000"/>
              <a:chOff x="362292" y="3499507"/>
              <a:chExt cx="1267727" cy="720000"/>
            </a:xfrm>
          </p:grpSpPr>
          <p:grpSp>
            <p:nvGrpSpPr>
              <p:cNvPr id="50" name="Group 49"/>
              <p:cNvGrpSpPr>
                <a:grpSpLocks noChangeAspect="1"/>
              </p:cNvGrpSpPr>
              <p:nvPr/>
            </p:nvGrpSpPr>
            <p:grpSpPr>
              <a:xfrm>
                <a:off x="362292" y="3499507"/>
                <a:ext cx="520690" cy="720000"/>
                <a:chOff x="2743080" y="10240562"/>
                <a:chExt cx="1150547" cy="1590941"/>
              </a:xfrm>
            </p:grpSpPr>
            <p:grpSp>
              <p:nvGrpSpPr>
                <p:cNvPr id="43" name="Group 42"/>
                <p:cNvGrpSpPr/>
                <p:nvPr/>
              </p:nvGrpSpPr>
              <p:grpSpPr>
                <a:xfrm>
                  <a:off x="2743080" y="10240562"/>
                  <a:ext cx="1150547" cy="1346618"/>
                  <a:chOff x="10237470" y="9322492"/>
                  <a:chExt cx="121920" cy="142697"/>
                </a:xfrm>
              </p:grpSpPr>
              <p:cxnSp>
                <p:nvCxnSpPr>
                  <p:cNvPr id="21" name="Straight Connector 20"/>
                  <p:cNvCxnSpPr/>
                  <p:nvPr/>
                </p:nvCxnSpPr>
                <p:spPr>
                  <a:xfrm flipH="1">
                    <a:off x="10237470" y="9322492"/>
                    <a:ext cx="121920" cy="0"/>
                  </a:xfrm>
                  <a:prstGeom prst="line">
                    <a:avLst/>
                  </a:prstGeom>
                  <a:ln w="25400" cap="rnd">
                    <a:round/>
                  </a:ln>
                </p:spPr>
                <p:style>
                  <a:lnRef idx="1">
                    <a:schemeClr val="accent1"/>
                  </a:lnRef>
                  <a:fillRef idx="0">
                    <a:schemeClr val="accent1"/>
                  </a:fillRef>
                  <a:effectRef idx="0">
                    <a:schemeClr val="accent1"/>
                  </a:effectRef>
                  <a:fontRef idx="minor">
                    <a:schemeClr val="tx1"/>
                  </a:fontRef>
                </p:style>
              </p:cxnSp>
              <p:sp>
                <p:nvSpPr>
                  <p:cNvPr id="22" name="Round Same Side Corner Rectangle 21"/>
                  <p:cNvSpPr/>
                  <p:nvPr/>
                </p:nvSpPr>
                <p:spPr>
                  <a:xfrm flipV="1">
                    <a:off x="10252710" y="9323070"/>
                    <a:ext cx="91440" cy="123825"/>
                  </a:xfrm>
                  <a:prstGeom prst="round2SameRect">
                    <a:avLst/>
                  </a:prstGeom>
                  <a:noFill/>
                  <a:ln w="25400"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Rectangle 22"/>
                  <p:cNvSpPr/>
                  <p:nvPr/>
                </p:nvSpPr>
                <p:spPr>
                  <a:xfrm>
                    <a:off x="10266645" y="9446139"/>
                    <a:ext cx="64852" cy="19050"/>
                  </a:xfrm>
                  <a:prstGeom prst="rect">
                    <a:avLst/>
                  </a:prstGeom>
                  <a:noFill/>
                  <a:ln w="25400"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30" name="Straight Connector 29"/>
                  <p:cNvCxnSpPr/>
                  <p:nvPr/>
                </p:nvCxnSpPr>
                <p:spPr>
                  <a:xfrm flipH="1">
                    <a:off x="10267206" y="9408795"/>
                    <a:ext cx="24764" cy="0"/>
                  </a:xfrm>
                  <a:prstGeom prst="line">
                    <a:avLst/>
                  </a:prstGeom>
                  <a:ln w="25400" cap="rnd">
                    <a:roun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0267206" y="9427845"/>
                    <a:ext cx="24764" cy="0"/>
                  </a:xfrm>
                  <a:prstGeom prst="line">
                    <a:avLst/>
                  </a:prstGeom>
                  <a:ln w="25400" cap="rnd">
                    <a:roun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flipH="1">
                    <a:off x="10325774" y="9389622"/>
                    <a:ext cx="11444" cy="0"/>
                  </a:xfrm>
                  <a:prstGeom prst="line">
                    <a:avLst/>
                  </a:prstGeom>
                  <a:ln w="25400" cap="rnd">
                    <a:round/>
                  </a:ln>
                </p:spPr>
                <p:style>
                  <a:lnRef idx="1">
                    <a:schemeClr val="accent1"/>
                  </a:lnRef>
                  <a:fillRef idx="0">
                    <a:schemeClr val="accent1"/>
                  </a:fillRef>
                  <a:effectRef idx="0">
                    <a:schemeClr val="accent1"/>
                  </a:effectRef>
                  <a:fontRef idx="minor">
                    <a:schemeClr val="tx1"/>
                  </a:fontRef>
                </p:style>
              </p:cxnSp>
            </p:grpSp>
            <p:sp>
              <p:nvSpPr>
                <p:cNvPr id="46" name="Freeform 45"/>
                <p:cNvSpPr/>
                <p:nvPr/>
              </p:nvSpPr>
              <p:spPr>
                <a:xfrm rot="5400000" flipH="1">
                  <a:off x="3018432" y="11520311"/>
                  <a:ext cx="244326" cy="378057"/>
                </a:xfrm>
                <a:custGeom>
                  <a:avLst/>
                  <a:gdLst>
                    <a:gd name="connsiteX0" fmla="*/ 80010 w 80010"/>
                    <a:gd name="connsiteY0" fmla="*/ 0 h 125730"/>
                    <a:gd name="connsiteX1" fmla="*/ 0 w 80010"/>
                    <a:gd name="connsiteY1" fmla="*/ 125730 h 125730"/>
                    <a:gd name="connsiteX0" fmla="*/ 80010 w 80010"/>
                    <a:gd name="connsiteY0" fmla="*/ 0 h 125730"/>
                    <a:gd name="connsiteX1" fmla="*/ 0 w 80010"/>
                    <a:gd name="connsiteY1" fmla="*/ 125730 h 125730"/>
                    <a:gd name="connsiteX0" fmla="*/ 80010 w 80010"/>
                    <a:gd name="connsiteY0" fmla="*/ 120 h 125850"/>
                    <a:gd name="connsiteX1" fmla="*/ 0 w 80010"/>
                    <a:gd name="connsiteY1" fmla="*/ 125850 h 125850"/>
                    <a:gd name="connsiteX0" fmla="*/ 81479 w 81479"/>
                    <a:gd name="connsiteY0" fmla="*/ 346 h 126076"/>
                    <a:gd name="connsiteX1" fmla="*/ 1469 w 81479"/>
                    <a:gd name="connsiteY1" fmla="*/ 126076 h 126076"/>
                  </a:gdLst>
                  <a:ahLst/>
                  <a:cxnLst>
                    <a:cxn ang="0">
                      <a:pos x="connsiteX0" y="connsiteY0"/>
                    </a:cxn>
                    <a:cxn ang="0">
                      <a:pos x="connsiteX1" y="connsiteY1"/>
                    </a:cxn>
                  </a:cxnLst>
                  <a:rect l="l" t="t" r="r" b="b"/>
                  <a:pathLst>
                    <a:path w="81479" h="126076">
                      <a:moveTo>
                        <a:pt x="81479" y="346"/>
                      </a:moveTo>
                      <a:cubicBezTo>
                        <a:pt x="-17581" y="-3464"/>
                        <a:pt x="1469" y="23206"/>
                        <a:pt x="1469" y="126076"/>
                      </a:cubicBezTo>
                    </a:path>
                  </a:pathLst>
                </a:custGeom>
                <a:noFill/>
                <a:ln w="254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47" name="Straight Connector 46"/>
                <p:cNvCxnSpPr/>
                <p:nvPr/>
              </p:nvCxnSpPr>
              <p:spPr>
                <a:xfrm flipH="1">
                  <a:off x="3398512" y="11054977"/>
                  <a:ext cx="233695" cy="0"/>
                </a:xfrm>
                <a:prstGeom prst="line">
                  <a:avLst/>
                </a:prstGeom>
                <a:ln w="25400" cap="rnd">
                  <a:roun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3398512" y="11234750"/>
                  <a:ext cx="233695" cy="0"/>
                </a:xfrm>
                <a:prstGeom prst="line">
                  <a:avLst/>
                </a:prstGeom>
                <a:ln w="25400" cap="rnd">
                  <a:round/>
                </a:ln>
              </p:spPr>
              <p:style>
                <a:lnRef idx="1">
                  <a:schemeClr val="accent1"/>
                </a:lnRef>
                <a:fillRef idx="0">
                  <a:schemeClr val="accent1"/>
                </a:fillRef>
                <a:effectRef idx="0">
                  <a:schemeClr val="accent1"/>
                </a:effectRef>
                <a:fontRef idx="minor">
                  <a:schemeClr val="tx1"/>
                </a:fontRef>
              </p:style>
            </p:cxnSp>
          </p:grpSp>
          <p:grpSp>
            <p:nvGrpSpPr>
              <p:cNvPr id="51" name="Group 50"/>
              <p:cNvGrpSpPr>
                <a:grpSpLocks noChangeAspect="1"/>
              </p:cNvGrpSpPr>
              <p:nvPr/>
            </p:nvGrpSpPr>
            <p:grpSpPr>
              <a:xfrm>
                <a:off x="1100329" y="3499507"/>
                <a:ext cx="529690" cy="720000"/>
                <a:chOff x="4560788" y="10151092"/>
                <a:chExt cx="1336990" cy="1817350"/>
              </a:xfrm>
            </p:grpSpPr>
            <p:cxnSp>
              <p:nvCxnSpPr>
                <p:cNvPr id="25" name="Straight Connector 24"/>
                <p:cNvCxnSpPr/>
                <p:nvPr/>
              </p:nvCxnSpPr>
              <p:spPr>
                <a:xfrm>
                  <a:off x="5204738" y="10213243"/>
                  <a:ext cx="0" cy="1755199"/>
                </a:xfrm>
                <a:prstGeom prst="line">
                  <a:avLst/>
                </a:prstGeom>
                <a:ln w="25400" cap="rnd">
                  <a:round/>
                </a:ln>
              </p:spPr>
              <p:style>
                <a:lnRef idx="1">
                  <a:schemeClr val="accent1"/>
                </a:lnRef>
                <a:fillRef idx="0">
                  <a:schemeClr val="accent1"/>
                </a:fillRef>
                <a:effectRef idx="0">
                  <a:schemeClr val="accent1"/>
                </a:effectRef>
                <a:fontRef idx="minor">
                  <a:schemeClr val="tx1"/>
                </a:fontRef>
              </p:style>
            </p:cxnSp>
            <p:sp>
              <p:nvSpPr>
                <p:cNvPr id="36" name="Round Same Side Corner Rectangle 35"/>
                <p:cNvSpPr/>
                <p:nvPr/>
              </p:nvSpPr>
              <p:spPr>
                <a:xfrm rot="16200000" flipH="1">
                  <a:off x="4713268" y="10426763"/>
                  <a:ext cx="716278" cy="270025"/>
                </a:xfrm>
                <a:prstGeom prst="round2SameRect">
                  <a:avLst>
                    <a:gd name="adj1" fmla="val 50000"/>
                    <a:gd name="adj2" fmla="val 0"/>
                  </a:avLst>
                </a:prstGeom>
                <a:noFill/>
                <a:ln w="25400"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nvGrpSpPr>
                <p:cNvPr id="39" name="Group 38"/>
                <p:cNvGrpSpPr/>
                <p:nvPr/>
              </p:nvGrpSpPr>
              <p:grpSpPr>
                <a:xfrm rot="2700000">
                  <a:off x="5076434" y="10151098"/>
                  <a:ext cx="821343" cy="821344"/>
                  <a:chOff x="8284844" y="11344274"/>
                  <a:chExt cx="139065" cy="139065"/>
                </a:xfrm>
              </p:grpSpPr>
              <p:sp>
                <p:nvSpPr>
                  <p:cNvPr id="37" name="Arc 36"/>
                  <p:cNvSpPr/>
                  <p:nvPr/>
                </p:nvSpPr>
                <p:spPr>
                  <a:xfrm>
                    <a:off x="8313420" y="11372850"/>
                    <a:ext cx="81915" cy="81915"/>
                  </a:xfrm>
                  <a:prstGeom prst="arc">
                    <a:avLst/>
                  </a:prstGeom>
                  <a:ln w="25400" cap="rn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38" name="Arc 37"/>
                  <p:cNvSpPr/>
                  <p:nvPr/>
                </p:nvSpPr>
                <p:spPr>
                  <a:xfrm>
                    <a:off x="8284844" y="11344274"/>
                    <a:ext cx="139065" cy="139065"/>
                  </a:xfrm>
                  <a:prstGeom prst="arc">
                    <a:avLst/>
                  </a:prstGeom>
                  <a:ln w="25400" cap="rn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grpSp>
            <p:grpSp>
              <p:nvGrpSpPr>
                <p:cNvPr id="40" name="Group 39"/>
                <p:cNvGrpSpPr/>
                <p:nvPr/>
              </p:nvGrpSpPr>
              <p:grpSpPr>
                <a:xfrm rot="18900000" flipH="1">
                  <a:off x="4560788" y="10151092"/>
                  <a:ext cx="821343" cy="821344"/>
                  <a:chOff x="8284844" y="11344274"/>
                  <a:chExt cx="139065" cy="139065"/>
                </a:xfrm>
              </p:grpSpPr>
              <p:sp>
                <p:nvSpPr>
                  <p:cNvPr id="41" name="Arc 40"/>
                  <p:cNvSpPr/>
                  <p:nvPr/>
                </p:nvSpPr>
                <p:spPr>
                  <a:xfrm>
                    <a:off x="8313420" y="11372850"/>
                    <a:ext cx="81915" cy="81915"/>
                  </a:xfrm>
                  <a:prstGeom prst="arc">
                    <a:avLst/>
                  </a:prstGeom>
                  <a:ln w="25400" cap="rn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42" name="Arc 41"/>
                  <p:cNvSpPr/>
                  <p:nvPr/>
                </p:nvSpPr>
                <p:spPr>
                  <a:xfrm>
                    <a:off x="8284844" y="11344274"/>
                    <a:ext cx="139065" cy="139065"/>
                  </a:xfrm>
                  <a:prstGeom prst="arc">
                    <a:avLst/>
                  </a:prstGeom>
                  <a:ln w="25400" cap="rnd">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grpSp>
            <p:sp>
              <p:nvSpPr>
                <p:cNvPr id="49" name="Round Same Side Corner Rectangle 48"/>
                <p:cNvSpPr/>
                <p:nvPr/>
              </p:nvSpPr>
              <p:spPr>
                <a:xfrm rot="5400000">
                  <a:off x="4985489" y="10426761"/>
                  <a:ext cx="716278" cy="270025"/>
                </a:xfrm>
                <a:prstGeom prst="round2SameRect">
                  <a:avLst>
                    <a:gd name="adj1" fmla="val 50000"/>
                    <a:gd name="adj2" fmla="val 0"/>
                  </a:avLst>
                </a:prstGeom>
                <a:noFill/>
                <a:ln w="25400" cap="rn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pSp>
        </p:grpSp>
        <p:sp>
          <p:nvSpPr>
            <p:cNvPr id="59" name="TextBox 58"/>
            <p:cNvSpPr txBox="1"/>
            <p:nvPr/>
          </p:nvSpPr>
          <p:spPr>
            <a:xfrm>
              <a:off x="604812" y="5058929"/>
              <a:ext cx="1812676" cy="338554"/>
            </a:xfrm>
            <a:prstGeom prst="rect">
              <a:avLst/>
            </a:prstGeom>
            <a:noFill/>
          </p:spPr>
          <p:txBody>
            <a:bodyPr wrap="square" rtlCol="0">
              <a:spAutoFit/>
            </a:bodyPr>
            <a:lstStyle/>
            <a:p>
              <a:pPr algn="ctr"/>
              <a:r>
                <a:rPr lang="en-NZ" sz="1600" dirty="0" smtClean="0"/>
                <a:t>Mixed Modalities</a:t>
              </a:r>
              <a:endParaRPr lang="en-NZ" sz="1600" dirty="0"/>
            </a:p>
          </p:txBody>
        </p:sp>
      </p:grpSp>
      <p:sp>
        <p:nvSpPr>
          <p:cNvPr id="60" name="Rectangle 59"/>
          <p:cNvSpPr/>
          <p:nvPr/>
        </p:nvSpPr>
        <p:spPr>
          <a:xfrm>
            <a:off x="4368314" y="1882926"/>
            <a:ext cx="2167418" cy="923330"/>
          </a:xfrm>
          <a:prstGeom prst="rect">
            <a:avLst/>
          </a:prstGeom>
        </p:spPr>
        <p:txBody>
          <a:bodyPr wrap="square">
            <a:spAutoFit/>
          </a:bodyPr>
          <a:lstStyle/>
          <a:p>
            <a:pPr algn="ctr"/>
            <a:r>
              <a:rPr lang="en-US" b="1" dirty="0" smtClean="0">
                <a:solidFill>
                  <a:srgbClr val="424242"/>
                </a:solidFill>
              </a:rPr>
              <a:t>Coverage of households &amp; businesses</a:t>
            </a:r>
            <a:endParaRPr lang="en-NZ" b="1" dirty="0"/>
          </a:p>
        </p:txBody>
      </p:sp>
      <p:sp>
        <p:nvSpPr>
          <p:cNvPr id="61" name="Rectangle 60"/>
          <p:cNvSpPr/>
          <p:nvPr/>
        </p:nvSpPr>
        <p:spPr>
          <a:xfrm>
            <a:off x="2539981" y="2159925"/>
            <a:ext cx="2167418" cy="369332"/>
          </a:xfrm>
          <a:prstGeom prst="rect">
            <a:avLst/>
          </a:prstGeom>
        </p:spPr>
        <p:txBody>
          <a:bodyPr wrap="square">
            <a:spAutoFit/>
          </a:bodyPr>
          <a:lstStyle/>
          <a:p>
            <a:pPr algn="ctr"/>
            <a:r>
              <a:rPr lang="en-US" b="1" dirty="0" smtClean="0">
                <a:solidFill>
                  <a:srgbClr val="424242"/>
                </a:solidFill>
              </a:rPr>
              <a:t>Speed</a:t>
            </a:r>
            <a:endParaRPr lang="en-NZ" b="1" dirty="0"/>
          </a:p>
        </p:txBody>
      </p:sp>
      <p:sp>
        <p:nvSpPr>
          <p:cNvPr id="62" name="Rectangle 61"/>
          <p:cNvSpPr/>
          <p:nvPr/>
        </p:nvSpPr>
        <p:spPr>
          <a:xfrm>
            <a:off x="734248" y="2021426"/>
            <a:ext cx="1580677" cy="646331"/>
          </a:xfrm>
          <a:prstGeom prst="rect">
            <a:avLst/>
          </a:prstGeom>
        </p:spPr>
        <p:txBody>
          <a:bodyPr wrap="square">
            <a:spAutoFit/>
          </a:bodyPr>
          <a:lstStyle/>
          <a:p>
            <a:pPr algn="ctr"/>
            <a:r>
              <a:rPr lang="en-US" b="1" dirty="0" smtClean="0">
                <a:solidFill>
                  <a:srgbClr val="424242"/>
                </a:solidFill>
              </a:rPr>
              <a:t>Connection Type</a:t>
            </a:r>
            <a:endParaRPr lang="en-NZ" b="1" dirty="0"/>
          </a:p>
        </p:txBody>
      </p:sp>
      <p:sp>
        <p:nvSpPr>
          <p:cNvPr id="63" name="Rectangle 62"/>
          <p:cNvSpPr/>
          <p:nvPr/>
        </p:nvSpPr>
        <p:spPr>
          <a:xfrm>
            <a:off x="6577666" y="3204729"/>
            <a:ext cx="941283" cy="523220"/>
          </a:xfrm>
          <a:prstGeom prst="rect">
            <a:avLst/>
          </a:prstGeom>
        </p:spPr>
        <p:txBody>
          <a:bodyPr wrap="none">
            <a:spAutoFit/>
          </a:bodyPr>
          <a:lstStyle/>
          <a:p>
            <a:r>
              <a:rPr lang="en-US" sz="2800" b="1" dirty="0" smtClean="0">
                <a:solidFill>
                  <a:srgbClr val="424242"/>
                </a:solidFill>
              </a:rPr>
              <a:t>2022</a:t>
            </a:r>
            <a:endParaRPr lang="en-NZ" sz="2800" b="1" dirty="0"/>
          </a:p>
        </p:txBody>
      </p:sp>
      <p:sp>
        <p:nvSpPr>
          <p:cNvPr id="64" name="Rectangle 63"/>
          <p:cNvSpPr/>
          <p:nvPr/>
        </p:nvSpPr>
        <p:spPr>
          <a:xfrm>
            <a:off x="6579423" y="4626766"/>
            <a:ext cx="941283" cy="523220"/>
          </a:xfrm>
          <a:prstGeom prst="rect">
            <a:avLst/>
          </a:prstGeom>
        </p:spPr>
        <p:txBody>
          <a:bodyPr wrap="none">
            <a:spAutoFit/>
          </a:bodyPr>
          <a:lstStyle/>
          <a:p>
            <a:r>
              <a:rPr lang="en-US" sz="2800" b="1" dirty="0" smtClean="0">
                <a:solidFill>
                  <a:srgbClr val="424242"/>
                </a:solidFill>
              </a:rPr>
              <a:t>2023</a:t>
            </a:r>
            <a:endParaRPr lang="en-NZ" sz="2800" b="1" dirty="0"/>
          </a:p>
        </p:txBody>
      </p:sp>
      <p:sp>
        <p:nvSpPr>
          <p:cNvPr id="67" name="Rectangle 66"/>
          <p:cNvSpPr/>
          <p:nvPr/>
        </p:nvSpPr>
        <p:spPr>
          <a:xfrm>
            <a:off x="6363181" y="2021426"/>
            <a:ext cx="1460653" cy="646331"/>
          </a:xfrm>
          <a:prstGeom prst="rect">
            <a:avLst/>
          </a:prstGeom>
        </p:spPr>
        <p:txBody>
          <a:bodyPr wrap="square">
            <a:spAutoFit/>
          </a:bodyPr>
          <a:lstStyle/>
          <a:p>
            <a:pPr algn="ctr"/>
            <a:r>
              <a:rPr lang="en-US" b="1" dirty="0" smtClean="0">
                <a:solidFill>
                  <a:srgbClr val="424242"/>
                </a:solidFill>
              </a:rPr>
              <a:t>Completion Date</a:t>
            </a:r>
            <a:endParaRPr lang="en-NZ" b="1" dirty="0"/>
          </a:p>
        </p:txBody>
      </p:sp>
      <p:sp>
        <p:nvSpPr>
          <p:cNvPr id="68" name="Rectangle 67"/>
          <p:cNvSpPr/>
          <p:nvPr/>
        </p:nvSpPr>
        <p:spPr>
          <a:xfrm>
            <a:off x="8594475" y="1809563"/>
            <a:ext cx="2634543" cy="923330"/>
          </a:xfrm>
          <a:prstGeom prst="rect">
            <a:avLst/>
          </a:prstGeom>
          <a:solidFill>
            <a:schemeClr val="accent1"/>
          </a:solidFill>
        </p:spPr>
        <p:txBody>
          <a:bodyPr wrap="square">
            <a:spAutoFit/>
          </a:bodyPr>
          <a:lstStyle/>
          <a:p>
            <a:r>
              <a:rPr lang="en-US" dirty="0" smtClean="0">
                <a:solidFill>
                  <a:schemeClr val="bg1"/>
                </a:solidFill>
              </a:rPr>
              <a:t>NZ is expected to be in the top </a:t>
            </a:r>
            <a:r>
              <a:rPr lang="en-US" dirty="0">
                <a:solidFill>
                  <a:schemeClr val="bg1"/>
                </a:solidFill>
              </a:rPr>
              <a:t>five in the OECD for </a:t>
            </a:r>
            <a:r>
              <a:rPr lang="en-US" dirty="0" err="1">
                <a:solidFill>
                  <a:schemeClr val="bg1"/>
                </a:solidFill>
              </a:rPr>
              <a:t>fibre</a:t>
            </a:r>
            <a:r>
              <a:rPr lang="en-US" dirty="0">
                <a:solidFill>
                  <a:schemeClr val="bg1"/>
                </a:solidFill>
              </a:rPr>
              <a:t> availability</a:t>
            </a:r>
            <a:endParaRPr lang="en-NZ" dirty="0">
              <a:solidFill>
                <a:schemeClr val="bg1"/>
              </a:solidFill>
            </a:endParaRPr>
          </a:p>
        </p:txBody>
      </p:sp>
      <p:sp>
        <p:nvSpPr>
          <p:cNvPr id="69" name="Rectangle 68"/>
          <p:cNvSpPr/>
          <p:nvPr/>
        </p:nvSpPr>
        <p:spPr>
          <a:xfrm>
            <a:off x="8594474" y="2945303"/>
            <a:ext cx="2634543" cy="923330"/>
          </a:xfrm>
          <a:prstGeom prst="rect">
            <a:avLst/>
          </a:prstGeom>
          <a:solidFill>
            <a:schemeClr val="accent1"/>
          </a:solidFill>
        </p:spPr>
        <p:txBody>
          <a:bodyPr wrap="square">
            <a:spAutoFit/>
          </a:bodyPr>
          <a:lstStyle/>
          <a:p>
            <a:r>
              <a:rPr lang="en-US" dirty="0" smtClean="0">
                <a:solidFill>
                  <a:schemeClr val="bg1"/>
                </a:solidFill>
              </a:rPr>
              <a:t>Australia’s target is 100% have 25Mbps and 90% can get 50Mbps by 2020</a:t>
            </a:r>
            <a:endParaRPr lang="en-NZ" dirty="0">
              <a:solidFill>
                <a:schemeClr val="bg1"/>
              </a:solidFill>
            </a:endParaRPr>
          </a:p>
        </p:txBody>
      </p:sp>
      <p:sp>
        <p:nvSpPr>
          <p:cNvPr id="70" name="TextBox 69"/>
          <p:cNvSpPr txBox="1"/>
          <p:nvPr/>
        </p:nvSpPr>
        <p:spPr>
          <a:xfrm>
            <a:off x="9421836" y="1301731"/>
            <a:ext cx="979820" cy="369332"/>
          </a:xfrm>
          <a:prstGeom prst="rect">
            <a:avLst/>
          </a:prstGeom>
          <a:noFill/>
        </p:spPr>
        <p:txBody>
          <a:bodyPr wrap="none" rtlCol="0">
            <a:spAutoFit/>
          </a:bodyPr>
          <a:lstStyle/>
          <a:p>
            <a:r>
              <a:rPr lang="en-NZ" b="1" dirty="0" smtClean="0"/>
              <a:t>Context</a:t>
            </a:r>
            <a:endParaRPr lang="en-NZ" b="1" dirty="0"/>
          </a:p>
        </p:txBody>
      </p:sp>
      <p:sp>
        <p:nvSpPr>
          <p:cNvPr id="71" name="Rectangle 70"/>
          <p:cNvSpPr/>
          <p:nvPr/>
        </p:nvSpPr>
        <p:spPr>
          <a:xfrm>
            <a:off x="8594474" y="4081043"/>
            <a:ext cx="2634543" cy="1754326"/>
          </a:xfrm>
          <a:prstGeom prst="rect">
            <a:avLst/>
          </a:prstGeom>
          <a:solidFill>
            <a:schemeClr val="accent1"/>
          </a:solidFill>
        </p:spPr>
        <p:txBody>
          <a:bodyPr wrap="square">
            <a:spAutoFit/>
          </a:bodyPr>
          <a:lstStyle/>
          <a:p>
            <a:r>
              <a:rPr lang="en-US" dirty="0" smtClean="0">
                <a:solidFill>
                  <a:schemeClr val="bg1"/>
                </a:solidFill>
              </a:rPr>
              <a:t>Hotspot 2.0 will let us access separate </a:t>
            </a:r>
            <a:r>
              <a:rPr lang="en-US" dirty="0" err="1" smtClean="0">
                <a:solidFill>
                  <a:schemeClr val="bg1"/>
                </a:solidFill>
              </a:rPr>
              <a:t>wifi</a:t>
            </a:r>
            <a:r>
              <a:rPr lang="en-US" dirty="0" smtClean="0">
                <a:solidFill>
                  <a:schemeClr val="bg1"/>
                </a:solidFill>
              </a:rPr>
              <a:t> in people’s homes, schools, community </a:t>
            </a:r>
            <a:r>
              <a:rPr lang="en-US" dirty="0" err="1" smtClean="0">
                <a:solidFill>
                  <a:schemeClr val="bg1"/>
                </a:solidFill>
              </a:rPr>
              <a:t>centres</a:t>
            </a:r>
            <a:r>
              <a:rPr lang="en-US" dirty="0" smtClean="0">
                <a:solidFill>
                  <a:schemeClr val="bg1"/>
                </a:solidFill>
              </a:rPr>
              <a:t> and marae without entering a password</a:t>
            </a:r>
            <a:endParaRPr lang="en-NZ" dirty="0">
              <a:solidFill>
                <a:schemeClr val="bg1"/>
              </a:solidFill>
            </a:endParaRPr>
          </a:p>
        </p:txBody>
      </p:sp>
    </p:spTree>
    <p:extLst>
      <p:ext uri="{BB962C8B-B14F-4D97-AF65-F5344CB8AC3E}">
        <p14:creationId xmlns:p14="http://schemas.microsoft.com/office/powerpoint/2010/main" val="110350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500"/>
                                        <p:tgtEl>
                                          <p:spTgt spid="7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p:bldP spid="71" grpId="0" animBg="1"/>
    </p:bldLst>
  </p:timing>
</p:sld>
</file>

<file path=ppt/theme/theme1.xml><?xml version="1.0" encoding="utf-8"?>
<a:theme xmlns:a="http://schemas.openxmlformats.org/drawingml/2006/main" name="T&amp;DS Dashboards_20180611">
  <a:themeElements>
    <a:clrScheme name="t&amp;DS">
      <a:dk1>
        <a:sysClr val="windowText" lastClr="000000"/>
      </a:dk1>
      <a:lt1>
        <a:sysClr val="window" lastClr="FFFFFF"/>
      </a:lt1>
      <a:dk2>
        <a:srgbClr val="44546A"/>
      </a:dk2>
      <a:lt2>
        <a:srgbClr val="E7E6E6"/>
      </a:lt2>
      <a:accent1>
        <a:srgbClr val="213763"/>
      </a:accent1>
      <a:accent2>
        <a:srgbClr val="F68B1F"/>
      </a:accent2>
      <a:accent3>
        <a:srgbClr val="AF1D35"/>
      </a:accent3>
      <a:accent4>
        <a:srgbClr val="00A5E5"/>
      </a:accent4>
      <a:accent5>
        <a:srgbClr val="FDB913"/>
      </a:accent5>
      <a:accent6>
        <a:srgbClr val="F04E30"/>
      </a:accent6>
      <a:hlink>
        <a:srgbClr val="213763"/>
      </a:hlink>
      <a:folHlink>
        <a:srgbClr val="00A5E5"/>
      </a:folHlink>
    </a:clrScheme>
    <a:fontScheme name="T&amp;DS_DigitalHealth">
      <a:majorFont>
        <a:latin typeface="Nimbus Sans L"/>
        <a:ea typeface=""/>
        <a:cs typeface=""/>
      </a:majorFont>
      <a:minorFont>
        <a:latin typeface="Source Sans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ta &amp; Digital Template.potx" id="{6B4D3FF2-D545-4754-9C42-AC69CD1B535F}" vid="{0E689CF6-5C36-4930-B260-A82B28D407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Data &amp; Digital Template_widescreen</Template>
  <TotalTime>12046</TotalTime>
  <Words>1406</Words>
  <Application>Microsoft Office PowerPoint</Application>
  <PresentationFormat>Widescreen</PresentationFormat>
  <Paragraphs>175</Paragraphs>
  <Slides>17</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Source Sans Pro</vt:lpstr>
      <vt:lpstr>Nimbus Sans L</vt:lpstr>
      <vt:lpstr>Proxima Nova</vt:lpstr>
      <vt:lpstr>Graphik Regular</vt:lpstr>
      <vt:lpstr>Calibri</vt:lpstr>
      <vt:lpstr>Graphik</vt:lpstr>
      <vt:lpstr>Segoe UI</vt:lpstr>
      <vt:lpstr>Playfair Display</vt:lpstr>
      <vt:lpstr>Arial</vt:lpstr>
      <vt:lpstr>Proxima Nova Extrabold</vt:lpstr>
      <vt:lpstr>T&amp;DS Dashboards_20180611</vt:lpstr>
      <vt:lpstr>Delivering Healthcare in a Rural Setting</vt:lpstr>
      <vt:lpstr>PowerPoint Presentation</vt:lpstr>
      <vt:lpstr>PowerPoint Presentation</vt:lpstr>
      <vt:lpstr>PowerPoint Presentation</vt:lpstr>
      <vt:lpstr>Where do we want to be?</vt:lpstr>
      <vt:lpstr>A Life Course Approach</vt:lpstr>
      <vt:lpstr>Creating a Digital User Experience</vt:lpstr>
      <vt:lpstr>PowerPoint Presentation</vt:lpstr>
      <vt:lpstr>NZ Broadband Stats</vt:lpstr>
      <vt:lpstr>Building Service Models</vt:lpstr>
      <vt:lpstr>How could technology help in a rural setting </vt:lpstr>
      <vt:lpstr>An Exercise</vt:lpstr>
      <vt:lpstr>Reducing the need to travel long distances for routine care</vt:lpstr>
      <vt:lpstr>Technology can be where staff can’t be or are hard to find</vt:lpstr>
      <vt:lpstr>Letting students participate in learning when they can’t get to class</vt:lpstr>
      <vt:lpstr>Letting clinicians care for patients when they can’t get to clinic</vt:lpstr>
      <vt:lpstr>PowerPoint Presentation</vt:lpstr>
    </vt:vector>
  </TitlesOfParts>
  <Company>Ministry of Health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Delivering Healthcare in a Rural Setting</dc:title>
  <dc:creator>Jon Herries</dc:creator>
  <cp:lastModifiedBy>Jon Herries</cp:lastModifiedBy>
  <cp:revision>35</cp:revision>
  <cp:lastPrinted>2018-03-27T02:57:05Z</cp:lastPrinted>
  <dcterms:created xsi:type="dcterms:W3CDTF">2019-05-07T22:00:49Z</dcterms:created>
  <dcterms:modified xsi:type="dcterms:W3CDTF">2019-05-16T06:47:26Z</dcterms:modified>
</cp:coreProperties>
</file>